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0" r:id="rId1"/>
  </p:sldMasterIdLst>
  <p:notesMasterIdLst>
    <p:notesMasterId r:id="rId41"/>
  </p:notesMasterIdLst>
  <p:sldIdLst>
    <p:sldId id="303" r:id="rId2"/>
    <p:sldId id="256" r:id="rId3"/>
    <p:sldId id="257" r:id="rId4"/>
    <p:sldId id="258" r:id="rId5"/>
    <p:sldId id="299" r:id="rId6"/>
    <p:sldId id="260" r:id="rId7"/>
    <p:sldId id="259" r:id="rId8"/>
    <p:sldId id="261" r:id="rId9"/>
    <p:sldId id="262" r:id="rId10"/>
    <p:sldId id="266" r:id="rId11"/>
    <p:sldId id="267" r:id="rId12"/>
    <p:sldId id="268" r:id="rId13"/>
    <p:sldId id="271" r:id="rId14"/>
    <p:sldId id="272" r:id="rId15"/>
    <p:sldId id="273" r:id="rId16"/>
    <p:sldId id="269" r:id="rId17"/>
    <p:sldId id="304" r:id="rId18"/>
    <p:sldId id="263" r:id="rId19"/>
    <p:sldId id="276" r:id="rId20"/>
    <p:sldId id="279" r:id="rId21"/>
    <p:sldId id="281" r:id="rId22"/>
    <p:sldId id="306" r:id="rId23"/>
    <p:sldId id="282" r:id="rId24"/>
    <p:sldId id="283" r:id="rId25"/>
    <p:sldId id="284" r:id="rId26"/>
    <p:sldId id="286" r:id="rId27"/>
    <p:sldId id="289" r:id="rId28"/>
    <p:sldId id="264" r:id="rId29"/>
    <p:sldId id="300" r:id="rId30"/>
    <p:sldId id="301" r:id="rId31"/>
    <p:sldId id="265" r:id="rId32"/>
    <p:sldId id="293" r:id="rId33"/>
    <p:sldId id="294" r:id="rId34"/>
    <p:sldId id="295" r:id="rId35"/>
    <p:sldId id="296" r:id="rId36"/>
    <p:sldId id="292" r:id="rId37"/>
    <p:sldId id="297" r:id="rId38"/>
    <p:sldId id="298" r:id="rId39"/>
    <p:sldId id="30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465" autoAdjust="0"/>
    <p:restoredTop sz="86396" autoAdjust="0"/>
  </p:normalViewPr>
  <p:slideViewPr>
    <p:cSldViewPr>
      <p:cViewPr>
        <p:scale>
          <a:sx n="70" d="100"/>
          <a:sy n="70" d="100"/>
        </p:scale>
        <p:origin x="-1236" y="-468"/>
      </p:cViewPr>
      <p:guideLst>
        <p:guide orient="horz" pos="2160"/>
        <p:guide pos="2880"/>
      </p:guideLst>
    </p:cSldViewPr>
  </p:slideViewPr>
  <p:outlineViewPr>
    <p:cViewPr>
      <p:scale>
        <a:sx n="33" d="100"/>
        <a:sy n="33" d="100"/>
      </p:scale>
      <p:origin x="0" y="163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304"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BA0F1E-3506-4968-A172-9017B29764C5}" type="datetimeFigureOut">
              <a:rPr lang="en-US" smtClean="0"/>
              <a:pPr/>
              <a:t>12/27/2016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B5E26B-96E0-46CF-8694-1330EC64F7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5E26B-96E0-46CF-8694-1330EC64F7C5}"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B5E26B-96E0-46CF-8694-1330EC64F7C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16" name="Slide Number Placeholder 15"/>
          <p:cNvSpPr>
            <a:spLocks noGrp="1"/>
          </p:cNvSpPr>
          <p:nvPr>
            <p:ph type="sldNum" sz="quarter" idx="11"/>
          </p:nvPr>
        </p:nvSpPr>
        <p:spPr/>
        <p:txBody>
          <a:bodyPr/>
          <a:lstStyle/>
          <a:p>
            <a:fld id="{B7E58A5B-45D5-4269-A9FD-8FB5418B89B7}"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58A5B-45D5-4269-A9FD-8FB5418B89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58A5B-45D5-4269-A9FD-8FB5418B89B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7E58A5B-45D5-4269-A9FD-8FB5418B89B7}" type="slidenum">
              <a:rPr lang="en-US" smtClean="0"/>
              <a:pPr/>
              <a:t>‹#›</a:t>
            </a:fld>
            <a:endParaRPr lang="en-US"/>
          </a:p>
        </p:txBody>
      </p:sp>
      <p:sp>
        <p:nvSpPr>
          <p:cNvPr id="8" name="Content Placeholder 7"/>
          <p:cNvSpPr>
            <a:spLocks noGrp="1"/>
          </p:cNvSpPr>
          <p:nvPr>
            <p:ph sz="quarter" idx="13"/>
          </p:nvPr>
        </p:nvSpPr>
        <p:spPr>
          <a:xfrm>
            <a:off x="-762000" y="609600"/>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7E58A5B-45D5-4269-A9FD-8FB5418B89B7}" type="slidenum">
              <a:rPr lang="en-US" smtClean="0"/>
              <a:pPr/>
              <a:t>‹#›</a:t>
            </a:fld>
            <a:endParaRPr lang="en-US"/>
          </a:p>
        </p:txBody>
      </p:sp>
      <p:sp>
        <p:nvSpPr>
          <p:cNvPr id="8" name="Content Placeholder 7"/>
          <p:cNvSpPr>
            <a:spLocks noGrp="1"/>
          </p:cNvSpPr>
          <p:nvPr>
            <p:ph sz="quarter" idx="13"/>
          </p:nvPr>
        </p:nvSpPr>
        <p:spPr>
          <a:xfrm>
            <a:off x="-762000" y="609600"/>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7E58A5B-45D5-4269-A9FD-8FB5418B89B7}" type="slidenum">
              <a:rPr lang="en-US" smtClean="0"/>
              <a:pPr/>
              <a:t>‹#›</a:t>
            </a:fld>
            <a:endParaRPr lang="en-US"/>
          </a:p>
        </p:txBody>
      </p:sp>
      <p:sp>
        <p:nvSpPr>
          <p:cNvPr id="8" name="Content Placeholder 7"/>
          <p:cNvSpPr>
            <a:spLocks noGrp="1"/>
          </p:cNvSpPr>
          <p:nvPr>
            <p:ph sz="quarter" idx="13"/>
          </p:nvPr>
        </p:nvSpPr>
        <p:spPr>
          <a:xfrm>
            <a:off x="-762000" y="609600"/>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7E58A5B-45D5-4269-A9FD-8FB5418B89B7}" type="slidenum">
              <a:rPr lang="en-US" smtClean="0"/>
              <a:pPr/>
              <a:t>‹#›</a:t>
            </a:fld>
            <a:endParaRPr lang="en-US"/>
          </a:p>
        </p:txBody>
      </p:sp>
      <p:sp>
        <p:nvSpPr>
          <p:cNvPr id="8" name="Content Placeholder 7"/>
          <p:cNvSpPr>
            <a:spLocks noGrp="1"/>
          </p:cNvSpPr>
          <p:nvPr>
            <p:ph sz="quarter" idx="13"/>
          </p:nvPr>
        </p:nvSpPr>
        <p:spPr>
          <a:xfrm>
            <a:off x="-762000" y="609600"/>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CF26EE4-6AF4-44F8-B1A8-818F5499CE5C}" type="datetimeFigureOut">
              <a:rPr lang="en-US" smtClean="0"/>
              <a:pPr/>
              <a:t>12/27/2016</a:t>
            </a:fld>
            <a:endParaRPr lang="en-US"/>
          </a:p>
        </p:txBody>
      </p:sp>
      <p:sp>
        <p:nvSpPr>
          <p:cNvPr id="15" name="Slide Number Placeholder 14"/>
          <p:cNvSpPr>
            <a:spLocks noGrp="1"/>
          </p:cNvSpPr>
          <p:nvPr>
            <p:ph type="sldNum" sz="quarter" idx="15"/>
          </p:nvPr>
        </p:nvSpPr>
        <p:spPr/>
        <p:txBody>
          <a:bodyPr/>
          <a:lstStyle>
            <a:lvl1pPr algn="ctr">
              <a:defRPr/>
            </a:lvl1pPr>
          </a:lstStyle>
          <a:p>
            <a:fld id="{B7E58A5B-45D5-4269-A9FD-8FB5418B89B7}"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58A5B-45D5-4269-A9FD-8FB5418B89B7}"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58A5B-45D5-4269-A9FD-8FB5418B89B7}"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7E58A5B-45D5-4269-A9FD-8FB5418B89B7}"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E58A5B-45D5-4269-A9FD-8FB5418B89B7}"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E58A5B-45D5-4269-A9FD-8FB5418B89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CF26EE4-6AF4-44F8-B1A8-818F5499CE5C}" type="datetimeFigureOut">
              <a:rPr lang="en-US" smtClean="0"/>
              <a:pPr/>
              <a:t>12/27/2016</a:t>
            </a:fld>
            <a:endParaRPr lang="en-US"/>
          </a:p>
        </p:txBody>
      </p:sp>
      <p:sp>
        <p:nvSpPr>
          <p:cNvPr id="9" name="Slide Number Placeholder 8"/>
          <p:cNvSpPr>
            <a:spLocks noGrp="1"/>
          </p:cNvSpPr>
          <p:nvPr>
            <p:ph type="sldNum" sz="quarter" idx="15"/>
          </p:nvPr>
        </p:nvSpPr>
        <p:spPr/>
        <p:txBody>
          <a:bodyPr/>
          <a:lstStyle/>
          <a:p>
            <a:fld id="{B7E58A5B-45D5-4269-A9FD-8FB5418B89B7}"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CF26EE4-6AF4-44F8-B1A8-818F5499CE5C}" type="datetimeFigureOut">
              <a:rPr lang="en-US" smtClean="0"/>
              <a:pPr/>
              <a:t>12/27/2016</a:t>
            </a:fld>
            <a:endParaRPr lang="en-US"/>
          </a:p>
        </p:txBody>
      </p:sp>
      <p:sp>
        <p:nvSpPr>
          <p:cNvPr id="9" name="Slide Number Placeholder 8"/>
          <p:cNvSpPr>
            <a:spLocks noGrp="1"/>
          </p:cNvSpPr>
          <p:nvPr>
            <p:ph type="sldNum" sz="quarter" idx="11"/>
          </p:nvPr>
        </p:nvSpPr>
        <p:spPr/>
        <p:txBody>
          <a:bodyPr/>
          <a:lstStyle/>
          <a:p>
            <a:fld id="{B7E58A5B-45D5-4269-A9FD-8FB5418B89B7}"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CF26EE4-6AF4-44F8-B1A8-818F5499CE5C}" type="datetimeFigureOut">
              <a:rPr lang="en-US" smtClean="0"/>
              <a:pPr/>
              <a:t>12/27/2016</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7E58A5B-45D5-4269-A9FD-8FB5418B89B7}"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 id="2147484372" r:id="rId12"/>
    <p:sldLayoutId id="2147484373" r:id="rId13"/>
    <p:sldLayoutId id="2147484374" r:id="rId14"/>
    <p:sldLayoutId id="2147484375" r:id="rId15"/>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ran and science"/>
          <p:cNvPicPr>
            <a:picLocks noChangeAspect="1" noChangeArrowheads="1"/>
          </p:cNvPicPr>
          <p:nvPr/>
        </p:nvPicPr>
        <p:blipFill>
          <a:blip r:embed="rId2"/>
          <a:srcRect/>
          <a:stretch>
            <a:fillRect/>
          </a:stretch>
        </p:blipFill>
        <p:spPr bwMode="auto">
          <a:xfrm>
            <a:off x="152400" y="304800"/>
            <a:ext cx="8763000" cy="62484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533400"/>
            <a:ext cx="6400800" cy="5943600"/>
          </a:xfrm>
        </p:spPr>
        <p:txBody>
          <a:bodyPr>
            <a:normAutofit lnSpcReduction="10000"/>
          </a:bodyPr>
          <a:lstStyle/>
          <a:p>
            <a:pPr lvl="0"/>
            <a:r>
              <a:rPr lang="en-US" b="1" i="1" dirty="0" smtClean="0"/>
              <a:t>The Roundness of the Earth</a:t>
            </a:r>
            <a:r>
              <a:rPr lang="en-US" dirty="0" smtClean="0"/>
              <a:t>: </a:t>
            </a:r>
          </a:p>
          <a:p>
            <a:pPr lvl="0"/>
            <a:r>
              <a:rPr lang="en-US" dirty="0" smtClean="0"/>
              <a:t>He has created the Heavens and the Earth for Truth. He wraps the night up in the day, and wraps the day up in the night."</a:t>
            </a:r>
            <a:br>
              <a:rPr lang="en-US" dirty="0" smtClean="0"/>
            </a:br>
            <a:r>
              <a:rPr lang="en-US" dirty="0" smtClean="0"/>
              <a:t>(</a:t>
            </a:r>
            <a:r>
              <a:rPr lang="en-US" dirty="0" err="1" smtClean="0"/>
              <a:t>Surah</a:t>
            </a:r>
            <a:r>
              <a:rPr lang="en-US" dirty="0" smtClean="0"/>
              <a:t> </a:t>
            </a:r>
            <a:r>
              <a:rPr lang="en-US" dirty="0" err="1" smtClean="0"/>
              <a:t>az-Zumar</a:t>
            </a:r>
            <a:r>
              <a:rPr lang="en-US" dirty="0" smtClean="0"/>
              <a:t>, 39:5)</a:t>
            </a:r>
          </a:p>
          <a:p>
            <a:pPr lvl="0"/>
            <a:r>
              <a:rPr lang="en-US" dirty="0" smtClean="0"/>
              <a:t>The information given in the verse about the day and the night wrapping each other up includes accurate information about the shape of the world. This can be true only if the earth is round. Since the Qur'an is God's word, the most correct words were used in it when it comes to describing the universe.</a:t>
            </a:r>
          </a:p>
          <a:p>
            <a:endParaRPr lang="en-US" dirty="0"/>
          </a:p>
        </p:txBody>
      </p:sp>
      <p:pic>
        <p:nvPicPr>
          <p:cNvPr id="40961" name="Picture 1" descr="C:\Users\asd\Documents\planet-earth-from-space.jpg"/>
          <p:cNvPicPr>
            <a:picLocks noChangeAspect="1" noChangeArrowheads="1"/>
          </p:cNvPicPr>
          <p:nvPr/>
        </p:nvPicPr>
        <p:blipFill>
          <a:blip r:embed="rId3"/>
          <a:srcRect l="32000" r="32000"/>
          <a:stretch>
            <a:fillRect/>
          </a:stretch>
        </p:blipFill>
        <p:spPr bwMode="auto">
          <a:xfrm>
            <a:off x="6400800" y="1371600"/>
            <a:ext cx="2392013" cy="374178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077200" cy="4419600"/>
          </a:xfrm>
        </p:spPr>
        <p:txBody>
          <a:bodyPr>
            <a:normAutofit lnSpcReduction="10000"/>
          </a:bodyPr>
          <a:lstStyle/>
          <a:p>
            <a:pPr lvl="0"/>
            <a:r>
              <a:rPr lang="en-US" b="1" i="1" dirty="0" smtClean="0"/>
              <a:t>The Protected Roof</a:t>
            </a:r>
            <a:r>
              <a:rPr lang="en-US" b="1" dirty="0" smtClean="0"/>
              <a:t>:</a:t>
            </a:r>
            <a:r>
              <a:rPr lang="en-US" dirty="0" smtClean="0"/>
              <a:t> </a:t>
            </a:r>
          </a:p>
          <a:p>
            <a:pPr lvl="0"/>
            <a:r>
              <a:rPr lang="en-US" dirty="0" smtClean="0"/>
              <a:t>In the Qur'an, God calls our attention to a very interesting attribute of the sky:</a:t>
            </a:r>
          </a:p>
          <a:p>
            <a:pPr lvl="0"/>
            <a:r>
              <a:rPr lang="en-US" dirty="0" smtClean="0"/>
              <a:t>"We made the sky a preserved and protected roof yet still they turn away from Our Signs.."</a:t>
            </a:r>
            <a:br>
              <a:rPr lang="en-US" dirty="0" smtClean="0"/>
            </a:br>
            <a:r>
              <a:rPr lang="en-US" dirty="0" smtClean="0"/>
              <a:t>(</a:t>
            </a:r>
            <a:r>
              <a:rPr lang="en-US" dirty="0" err="1" smtClean="0"/>
              <a:t>Surah</a:t>
            </a:r>
            <a:r>
              <a:rPr lang="en-US" dirty="0" smtClean="0"/>
              <a:t> Al </a:t>
            </a:r>
            <a:r>
              <a:rPr lang="en-US" dirty="0" err="1" smtClean="0"/>
              <a:t>Anbiya</a:t>
            </a:r>
            <a:r>
              <a:rPr lang="en-US" dirty="0" smtClean="0"/>
              <a:t>, 21:32)</a:t>
            </a:r>
          </a:p>
          <a:p>
            <a:pPr lvl="0"/>
            <a:r>
              <a:rPr lang="en-US" dirty="0" smtClean="0"/>
              <a:t>This attribute of the sky has been proved by scientific research.</a:t>
            </a:r>
          </a:p>
          <a:p>
            <a:pPr lvl="0"/>
            <a:r>
              <a:rPr lang="en-US" dirty="0" smtClean="0"/>
              <a:t>And if the protected roof is not there than, it causes the destruction and harmfulness to a human being.</a:t>
            </a:r>
          </a:p>
        </p:txBody>
      </p:sp>
      <p:pic>
        <p:nvPicPr>
          <p:cNvPr id="4" name="Picture 3" descr="https://www.missionislam.com/science/book_files/image013.jpg"/>
          <p:cNvPicPr/>
          <p:nvPr/>
        </p:nvPicPr>
        <p:blipFill>
          <a:blip r:embed="rId2"/>
          <a:srcRect l="10345" t="9967" r="10345" b="9967"/>
          <a:stretch>
            <a:fillRect/>
          </a:stretch>
        </p:blipFill>
        <p:spPr bwMode="auto">
          <a:xfrm>
            <a:off x="5562600" y="4343400"/>
            <a:ext cx="3283266" cy="2291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04800"/>
            <a:ext cx="8229600" cy="4495800"/>
          </a:xfrm>
        </p:spPr>
        <p:txBody>
          <a:bodyPr>
            <a:normAutofit fontScale="92500" lnSpcReduction="20000"/>
          </a:bodyPr>
          <a:lstStyle/>
          <a:p>
            <a:pPr>
              <a:buNone/>
            </a:pPr>
            <a:r>
              <a:rPr lang="en-US" b="1" i="1" dirty="0" smtClean="0"/>
              <a:t> The Returning Sky</a:t>
            </a:r>
            <a:r>
              <a:rPr lang="en-US" dirty="0" smtClean="0"/>
              <a:t>:</a:t>
            </a:r>
            <a:br>
              <a:rPr lang="en-US" dirty="0" smtClean="0"/>
            </a:br>
            <a:r>
              <a:rPr lang="en-US" dirty="0" smtClean="0"/>
              <a:t>              In the Qur'an, there is the "returning" function of the sky.</a:t>
            </a:r>
          </a:p>
          <a:p>
            <a:pPr lvl="0"/>
            <a:r>
              <a:rPr lang="en-US" dirty="0" smtClean="0"/>
              <a:t>"By Heaven with its cyclical systems."</a:t>
            </a:r>
            <a:br>
              <a:rPr lang="en-US" dirty="0" smtClean="0"/>
            </a:br>
            <a:r>
              <a:rPr lang="en-US" dirty="0" smtClean="0"/>
              <a:t>(</a:t>
            </a:r>
            <a:r>
              <a:rPr lang="en-US" dirty="0" err="1" smtClean="0"/>
              <a:t>Surah</a:t>
            </a:r>
            <a:r>
              <a:rPr lang="en-US" dirty="0" smtClean="0"/>
              <a:t> </a:t>
            </a:r>
            <a:r>
              <a:rPr lang="en-US" dirty="0" err="1" smtClean="0"/>
              <a:t>Tarik</a:t>
            </a:r>
            <a:r>
              <a:rPr lang="en-US" dirty="0" smtClean="0"/>
              <a:t>, 86:11)</a:t>
            </a:r>
          </a:p>
          <a:p>
            <a:pPr lvl="0"/>
            <a:r>
              <a:rPr lang="en-US" dirty="0" smtClean="0"/>
              <a:t>This word interpreted as "cyclical" in Qur'an translations also has meanings of "sending back" or "returning".</a:t>
            </a:r>
          </a:p>
          <a:p>
            <a:pPr lvl="0"/>
            <a:r>
              <a:rPr lang="en-US" dirty="0" smtClean="0"/>
              <a:t>As known, the atmosphere surrounding the Earth consists of many layers. Each layer serves an important purpose for the benefit of life. Research has revealed that these layers have the function of turning the materials or rays they are exposed to back into space or back down to the Earth.</a:t>
            </a:r>
          </a:p>
        </p:txBody>
      </p:sp>
      <p:pic>
        <p:nvPicPr>
          <p:cNvPr id="8" name="Picture 4"/>
          <p:cNvPicPr>
            <a:picLocks noChangeAspect="1" noChangeArrowheads="1"/>
          </p:cNvPicPr>
          <p:nvPr/>
        </p:nvPicPr>
        <p:blipFill>
          <a:blip r:embed="rId2"/>
          <a:srcRect/>
          <a:stretch>
            <a:fillRect/>
          </a:stretch>
        </p:blipFill>
        <p:spPr bwMode="auto">
          <a:xfrm>
            <a:off x="4610100" y="4419600"/>
            <a:ext cx="4305300" cy="2076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6629400" cy="6248400"/>
          </a:xfrm>
        </p:spPr>
        <p:txBody>
          <a:bodyPr>
            <a:normAutofit fontScale="92500" lnSpcReduction="20000"/>
          </a:bodyPr>
          <a:lstStyle/>
          <a:p>
            <a:pPr lvl="0"/>
            <a:r>
              <a:rPr lang="en-US" b="1" i="1" dirty="0" smtClean="0"/>
              <a:t>The Layers of the Atmosphere</a:t>
            </a:r>
            <a:r>
              <a:rPr lang="en-US" b="1" dirty="0" smtClean="0"/>
              <a:t>:</a:t>
            </a:r>
            <a:r>
              <a:rPr lang="en-US" dirty="0" smtClean="0"/>
              <a:t> </a:t>
            </a:r>
          </a:p>
          <a:p>
            <a:pPr lvl="0"/>
            <a:r>
              <a:rPr lang="en-US" dirty="0" smtClean="0"/>
              <a:t>One fact about the universe revealed in the verses of the Qur'an is that the sky is made up of seven layers.</a:t>
            </a:r>
          </a:p>
          <a:p>
            <a:pPr lvl="0"/>
            <a:r>
              <a:rPr lang="en-US" dirty="0" smtClean="0"/>
              <a:t>"It is He Who created everything on the earth for you and then directed His attention up to heaven and arranged it into seven regular heavens. He has knowledge of all things."</a:t>
            </a:r>
            <a:br>
              <a:rPr lang="en-US" dirty="0" smtClean="0"/>
            </a:br>
            <a:r>
              <a:rPr lang="en-US" dirty="0" smtClean="0"/>
              <a:t>(</a:t>
            </a:r>
            <a:r>
              <a:rPr lang="en-US" dirty="0" err="1" smtClean="0"/>
              <a:t>Surah</a:t>
            </a:r>
            <a:r>
              <a:rPr lang="en-US" dirty="0" smtClean="0"/>
              <a:t> Al </a:t>
            </a:r>
            <a:r>
              <a:rPr lang="en-US" dirty="0" err="1" smtClean="0"/>
              <a:t>Baqarah</a:t>
            </a:r>
            <a:r>
              <a:rPr lang="en-US" dirty="0" smtClean="0"/>
              <a:t>, 2:29)</a:t>
            </a:r>
          </a:p>
          <a:p>
            <a:r>
              <a:rPr lang="en-US" dirty="0" smtClean="0"/>
              <a:t>The Earth has all the attributes that are needed for life. One of them is the atmosphere, which serves as a shield protecting living things. Today, it is an established fact that the atmosphere is made up of different layers lying on top of one another. Just as it is described in the Qur'an, the atmosphere is made up of exactly seven layers. This is certainly one of the miracles of the Qur'an.</a:t>
            </a:r>
          </a:p>
        </p:txBody>
      </p:sp>
      <p:pic>
        <p:nvPicPr>
          <p:cNvPr id="4" name="Picture 3" descr="https://www.missionislam.com/science/book_files/image022.jpg"/>
          <p:cNvPicPr/>
          <p:nvPr/>
        </p:nvPicPr>
        <p:blipFill>
          <a:blip r:embed="rId2"/>
          <a:srcRect/>
          <a:stretch>
            <a:fillRect/>
          </a:stretch>
        </p:blipFill>
        <p:spPr bwMode="auto">
          <a:xfrm>
            <a:off x="6781800" y="2318658"/>
            <a:ext cx="2049606" cy="24819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72000"/>
          </a:xfrm>
        </p:spPr>
        <p:txBody>
          <a:bodyPr>
            <a:normAutofit fontScale="92500" lnSpcReduction="10000"/>
          </a:bodyPr>
          <a:lstStyle/>
          <a:p>
            <a:pPr lvl="0">
              <a:buNone/>
            </a:pPr>
            <a:r>
              <a:rPr lang="en-US" dirty="0" smtClean="0"/>
              <a:t>    </a:t>
            </a:r>
            <a:r>
              <a:rPr lang="en-US" b="1" i="1" dirty="0" smtClean="0"/>
              <a:t>The Movement of Mountains</a:t>
            </a:r>
            <a:r>
              <a:rPr lang="en-US" b="1" dirty="0" smtClean="0"/>
              <a:t>: </a:t>
            </a:r>
            <a:r>
              <a:rPr lang="en-US" dirty="0" smtClean="0"/>
              <a:t/>
            </a:r>
            <a:br>
              <a:rPr lang="en-US" dirty="0" smtClean="0"/>
            </a:br>
            <a:r>
              <a:rPr lang="en-US" dirty="0" smtClean="0"/>
              <a:t>The Qur'an draws attention to a very important geological function of mountains.</a:t>
            </a:r>
          </a:p>
          <a:p>
            <a:pPr lvl="0"/>
            <a:r>
              <a:rPr lang="en-US" dirty="0" smtClean="0"/>
              <a:t>In one verse, we are informed that mountains are not motionless as they seem, but are in constant motion.</a:t>
            </a:r>
          </a:p>
          <a:p>
            <a:pPr lvl="0"/>
            <a:r>
              <a:rPr lang="en-US" dirty="0" smtClean="0"/>
              <a:t>"You will see the mountains you reckoned to be solid going past like clouds."</a:t>
            </a:r>
            <a:br>
              <a:rPr lang="en-US" dirty="0" smtClean="0"/>
            </a:br>
            <a:r>
              <a:rPr lang="en-US" dirty="0" smtClean="0"/>
              <a:t>(</a:t>
            </a:r>
            <a:r>
              <a:rPr lang="en-US" dirty="0" err="1" smtClean="0"/>
              <a:t>Surah</a:t>
            </a:r>
            <a:r>
              <a:rPr lang="en-US" dirty="0" smtClean="0"/>
              <a:t> </a:t>
            </a:r>
            <a:r>
              <a:rPr lang="en-US" dirty="0" err="1" smtClean="0"/>
              <a:t>Naml</a:t>
            </a:r>
            <a:r>
              <a:rPr lang="en-US" dirty="0" smtClean="0"/>
              <a:t>, 27:88)</a:t>
            </a:r>
          </a:p>
          <a:p>
            <a:pPr lvl="0"/>
            <a:r>
              <a:rPr lang="en-US" dirty="0" smtClean="0"/>
              <a:t>This motion of the mountains is caused by the movement of the Earth's crust that they are located on. The Earth's crust 'floats' over the mantle layer, which is denser. </a:t>
            </a:r>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https://www.missionislam.com/science/book_files/image030.jpg"/>
          <p:cNvPicPr>
            <a:picLocks noGrp="1"/>
          </p:cNvPicPr>
          <p:nvPr>
            <p:ph idx="1"/>
          </p:nvPr>
        </p:nvPicPr>
        <p:blipFill>
          <a:blip r:embed="rId2"/>
          <a:stretch>
            <a:fillRect/>
          </a:stretch>
        </p:blipFill>
        <p:spPr bwMode="auto">
          <a:xfrm>
            <a:off x="1447800" y="457200"/>
            <a:ext cx="6477000" cy="58007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72000"/>
          </a:xfrm>
        </p:spPr>
        <p:txBody>
          <a:bodyPr>
            <a:normAutofit/>
          </a:bodyPr>
          <a:lstStyle/>
          <a:p>
            <a:pPr lvl="0">
              <a:buNone/>
            </a:pPr>
            <a:r>
              <a:rPr lang="en-US" sz="2400" dirty="0" smtClean="0"/>
              <a:t>    </a:t>
            </a:r>
            <a:r>
              <a:rPr lang="en-US" sz="2400" b="1" i="1" dirty="0" smtClean="0"/>
              <a:t>The Miracle in the Iron</a:t>
            </a:r>
            <a:r>
              <a:rPr lang="en-US" sz="2400" i="1" dirty="0" smtClean="0"/>
              <a:t>: </a:t>
            </a:r>
          </a:p>
          <a:p>
            <a:pPr lvl="0"/>
            <a:r>
              <a:rPr lang="en-US" sz="2400" dirty="0" smtClean="0"/>
              <a:t>Iron is one of the elements highlighted in the Qur'an.</a:t>
            </a:r>
          </a:p>
          <a:p>
            <a:pPr lvl="0"/>
            <a:r>
              <a:rPr lang="en-US" sz="2400" dirty="0" smtClean="0"/>
              <a:t>"…And We sent down iron in which there lies great force and which has many uses for mankind...."</a:t>
            </a:r>
            <a:br>
              <a:rPr lang="en-US" sz="2400" dirty="0" smtClean="0"/>
            </a:br>
            <a:r>
              <a:rPr lang="en-US" sz="2400" dirty="0" smtClean="0"/>
              <a:t>(</a:t>
            </a:r>
            <a:r>
              <a:rPr lang="en-US" sz="2400" dirty="0" err="1" smtClean="0"/>
              <a:t>Surah</a:t>
            </a:r>
            <a:r>
              <a:rPr lang="en-US" sz="2400" dirty="0" smtClean="0"/>
              <a:t> </a:t>
            </a:r>
            <a:r>
              <a:rPr lang="en-US" sz="2400" dirty="0" err="1" smtClean="0"/>
              <a:t>Hadid</a:t>
            </a:r>
            <a:r>
              <a:rPr lang="en-US" sz="2400" dirty="0" smtClean="0"/>
              <a:t>, 57:25)</a:t>
            </a:r>
          </a:p>
          <a:p>
            <a:pPr lvl="0"/>
            <a:r>
              <a:rPr lang="en-US" sz="2400" dirty="0" smtClean="0"/>
              <a:t>All this shows that iron did not form on the Earth, and was "</a:t>
            </a:r>
            <a:r>
              <a:rPr lang="en-US" sz="2400" b="1" dirty="0" smtClean="0"/>
              <a:t>sent down to earth</a:t>
            </a:r>
            <a:r>
              <a:rPr lang="en-US" sz="2400" dirty="0" smtClean="0"/>
              <a:t>", in exactly the same way as stated in the verse: It is clear that this fact could not have been scientifically known in the 7th century, when the Qur'an was revealed. </a:t>
            </a:r>
          </a:p>
        </p:txBody>
      </p:sp>
      <p:pic>
        <p:nvPicPr>
          <p:cNvPr id="4" name="Picture 3" descr="https://www.missionislam.com/science/book_files/image031.jpg"/>
          <p:cNvPicPr/>
          <p:nvPr/>
        </p:nvPicPr>
        <p:blipFill>
          <a:blip r:embed="rId2"/>
          <a:srcRect/>
          <a:stretch>
            <a:fillRect/>
          </a:stretch>
        </p:blipFill>
        <p:spPr bwMode="auto">
          <a:xfrm>
            <a:off x="6400800" y="4419600"/>
            <a:ext cx="2327275" cy="1603375"/>
          </a:xfrm>
          <a:prstGeom prst="rect">
            <a:avLst/>
          </a:prstGeom>
          <a:noFill/>
          <a:ln w="9525">
            <a:noFill/>
            <a:miter lim="800000"/>
            <a:headEnd/>
            <a:tailEnd/>
          </a:ln>
        </p:spPr>
      </p:pic>
      <p:sp>
        <p:nvSpPr>
          <p:cNvPr id="5" name="TextBox 4"/>
          <p:cNvSpPr txBox="1"/>
          <p:nvPr/>
        </p:nvSpPr>
        <p:spPr>
          <a:xfrm>
            <a:off x="7162800" y="6019800"/>
            <a:ext cx="1209562" cy="369332"/>
          </a:xfrm>
          <a:prstGeom prst="rect">
            <a:avLst/>
          </a:prstGeom>
          <a:noFill/>
        </p:spPr>
        <p:txBody>
          <a:bodyPr wrap="none" rtlCol="0">
            <a:spAutoFit/>
          </a:bodyPr>
          <a:lstStyle/>
          <a:p>
            <a:r>
              <a:rPr lang="en-US" dirty="0" smtClean="0"/>
              <a:t>Iron ingot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6553200" cy="6172200"/>
          </a:xfrm>
        </p:spPr>
        <p:txBody>
          <a:bodyPr>
            <a:normAutofit fontScale="77500" lnSpcReduction="20000"/>
          </a:bodyPr>
          <a:lstStyle/>
          <a:p>
            <a:endParaRPr lang="en-US" dirty="0" smtClean="0"/>
          </a:p>
          <a:p>
            <a:pPr>
              <a:buNone/>
            </a:pPr>
            <a:r>
              <a:rPr lang="en-US" b="1" dirty="0" smtClean="0"/>
              <a:t>Concept of Pairs: </a:t>
            </a:r>
          </a:p>
          <a:p>
            <a:r>
              <a:rPr lang="en-US" dirty="0" smtClean="0"/>
              <a:t>Glory be to Him Who created all the pairs: from what the earth produces and from themselves and from things unknown to them."</a:t>
            </a:r>
            <a:br>
              <a:rPr lang="en-US" dirty="0" smtClean="0"/>
            </a:br>
            <a:r>
              <a:rPr lang="en-US" dirty="0" smtClean="0"/>
              <a:t>(</a:t>
            </a:r>
            <a:r>
              <a:rPr lang="en-US" dirty="0" err="1" smtClean="0"/>
              <a:t>Surah</a:t>
            </a:r>
            <a:r>
              <a:rPr lang="en-US" dirty="0" smtClean="0"/>
              <a:t> </a:t>
            </a:r>
            <a:r>
              <a:rPr lang="en-US" dirty="0" err="1" smtClean="0"/>
              <a:t>Yasin</a:t>
            </a:r>
            <a:r>
              <a:rPr lang="en-US" dirty="0" smtClean="0"/>
              <a:t>, 37:36)</a:t>
            </a:r>
          </a:p>
          <a:p>
            <a:r>
              <a:rPr lang="en-US" dirty="0" smtClean="0"/>
              <a:t/>
            </a:r>
            <a:br>
              <a:rPr lang="en-US" dirty="0" smtClean="0"/>
            </a:br>
            <a:r>
              <a:rPr lang="en-US" dirty="0" smtClean="0"/>
              <a:t>Although the concept of ''pair'' or "couple" commonly stands for male</a:t>
            </a:r>
          </a:p>
          <a:p>
            <a:r>
              <a:rPr lang="en-US" dirty="0" smtClean="0"/>
              <a:t> and female. The British scientist Paul Dirac, who proposed that matter is created in pairs, was</a:t>
            </a:r>
          </a:p>
          <a:p>
            <a:r>
              <a:rPr lang="en-US" dirty="0" smtClean="0"/>
              <a:t>awarded the Nobel Prize for physics in 1933. This discovery, called ''</a:t>
            </a:r>
            <a:r>
              <a:rPr lang="en-US" dirty="0" err="1" smtClean="0"/>
              <a:t>parité</a:t>
            </a:r>
            <a:r>
              <a:rPr lang="en-US" dirty="0" smtClean="0"/>
              <a:t>'', maintains that</a:t>
            </a:r>
          </a:p>
          <a:p>
            <a:r>
              <a:rPr lang="en-US" dirty="0" smtClean="0"/>
              <a:t>matter is paired with its opposite: anti-matter. Anti-matter carries the opposite properties to</a:t>
            </a:r>
          </a:p>
          <a:p>
            <a:r>
              <a:rPr lang="en-US" dirty="0" smtClean="0"/>
              <a:t>matter. This fact is stated in a scientific source in this way: "...every</a:t>
            </a:r>
          </a:p>
          <a:p>
            <a:r>
              <a:rPr lang="en-US" dirty="0" smtClean="0"/>
              <a:t>particle has its antiparticle of opposite charge… …and the uncertainty relation tells us that pair</a:t>
            </a:r>
          </a:p>
          <a:p>
            <a:r>
              <a:rPr lang="en-US" dirty="0" smtClean="0"/>
              <a:t>creation and pair annihilation happen in the vacuum at all times, in all places. </a:t>
            </a:r>
          </a:p>
          <a:p>
            <a:endParaRPr lang="en-US" dirty="0"/>
          </a:p>
        </p:txBody>
      </p:sp>
      <p:pic>
        <p:nvPicPr>
          <p:cNvPr id="4" name="Picture 32" descr="https://www.missionislam.com/science/book_files/image032.jpg"/>
          <p:cNvPicPr>
            <a:picLocks noChangeAspect="1" noChangeArrowheads="1"/>
          </p:cNvPicPr>
          <p:nvPr/>
        </p:nvPicPr>
        <p:blipFill>
          <a:blip r:embed="rId2"/>
          <a:srcRect/>
          <a:stretch>
            <a:fillRect/>
          </a:stretch>
        </p:blipFill>
        <p:spPr bwMode="auto">
          <a:xfrm>
            <a:off x="6781800" y="2057400"/>
            <a:ext cx="2105025" cy="2362200"/>
          </a:xfrm>
          <a:prstGeom prst="rect">
            <a:avLst/>
          </a:prstGeom>
          <a:noFill/>
        </p:spPr>
      </p:pic>
      <p:sp>
        <p:nvSpPr>
          <p:cNvPr id="5" name="TextBox 4"/>
          <p:cNvSpPr txBox="1"/>
          <p:nvPr/>
        </p:nvSpPr>
        <p:spPr>
          <a:xfrm>
            <a:off x="7391400" y="4343400"/>
            <a:ext cx="1257908" cy="369332"/>
          </a:xfrm>
          <a:prstGeom prst="rect">
            <a:avLst/>
          </a:prstGeom>
          <a:noFill/>
        </p:spPr>
        <p:txBody>
          <a:bodyPr wrap="none" rtlCol="0">
            <a:spAutoFit/>
          </a:bodyPr>
          <a:lstStyle/>
          <a:p>
            <a:r>
              <a:rPr lang="en-US" dirty="0" smtClean="0"/>
              <a:t>Paul Dirac</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229600" cy="4572000"/>
          </a:xfrm>
        </p:spPr>
        <p:txBody>
          <a:bodyPr>
            <a:normAutofit fontScale="92500" lnSpcReduction="20000"/>
          </a:bodyPr>
          <a:lstStyle/>
          <a:p>
            <a:pPr lvl="0"/>
            <a:r>
              <a:rPr lang="en-US" b="1" i="1" dirty="0" smtClean="0"/>
              <a:t>The Relativity of Time</a:t>
            </a:r>
            <a:r>
              <a:rPr lang="en-US" dirty="0" smtClean="0"/>
              <a:t>: </a:t>
            </a:r>
          </a:p>
          <a:p>
            <a:pPr lvl="0"/>
            <a:r>
              <a:rPr lang="en-US" dirty="0" smtClean="0"/>
              <a:t>Today, the relativity of time is a proven scientific fact. This was revealed by Einstein's theory of relativity at the early years of the 20th century. Until then, people did not know that time was a relative concept, and that it could change according to the environment.</a:t>
            </a:r>
          </a:p>
          <a:p>
            <a:pPr lvl="0"/>
            <a:r>
              <a:rPr lang="en-US" dirty="0" smtClean="0"/>
              <a:t>With one exception though; the Qur'an included information about time's being relative! Some verses about the subject read:</a:t>
            </a:r>
          </a:p>
          <a:p>
            <a:pPr lvl="0"/>
            <a:r>
              <a:rPr lang="en-US" b="1" dirty="0" smtClean="0"/>
              <a:t>"He directs the whole affair from heaven to earth. Then it will again ascend to Him on a Day whose length is a thousand years by the way you measure."</a:t>
            </a:r>
            <a:br>
              <a:rPr lang="en-US" b="1" dirty="0" smtClean="0"/>
            </a:br>
            <a:r>
              <a:rPr lang="en-US" b="1" dirty="0" smtClean="0"/>
              <a:t>(</a:t>
            </a:r>
            <a:r>
              <a:rPr lang="en-US" b="1" dirty="0" err="1" smtClean="0"/>
              <a:t>Surah</a:t>
            </a:r>
            <a:r>
              <a:rPr lang="en-US" b="1" dirty="0" smtClean="0"/>
              <a:t> </a:t>
            </a:r>
            <a:r>
              <a:rPr lang="en-US" b="1" dirty="0" err="1" smtClean="0"/>
              <a:t>Sajdah</a:t>
            </a:r>
            <a:r>
              <a:rPr lang="en-US" b="1" dirty="0" smtClean="0"/>
              <a:t>, 32:5)</a:t>
            </a:r>
          </a:p>
        </p:txBody>
      </p:sp>
      <p:pic>
        <p:nvPicPr>
          <p:cNvPr id="5" name="Content Placeholder 3" descr="https://www.missionislam.com/science/book_files/image033.jpg"/>
          <p:cNvPicPr>
            <a:picLocks/>
          </p:cNvPicPr>
          <p:nvPr/>
        </p:nvPicPr>
        <p:blipFill>
          <a:blip r:embed="rId2"/>
          <a:srcRect l="8824" t="13043" r="8824" b="13043"/>
          <a:stretch>
            <a:fillRect/>
          </a:stretch>
        </p:blipFill>
        <p:spPr bwMode="auto">
          <a:xfrm>
            <a:off x="4648249" y="4191000"/>
            <a:ext cx="4267151" cy="25907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82000" cy="4419600"/>
          </a:xfrm>
        </p:spPr>
        <p:txBody>
          <a:bodyPr>
            <a:normAutofit fontScale="92500" lnSpcReduction="20000"/>
          </a:bodyPr>
          <a:lstStyle/>
          <a:p>
            <a:r>
              <a:rPr lang="en-US" b="1" i="1" dirty="0" smtClean="0"/>
              <a:t>The Formation of Rain</a:t>
            </a:r>
            <a:r>
              <a:rPr lang="en-US" dirty="0" smtClean="0"/>
              <a:t>:</a:t>
            </a:r>
          </a:p>
          <a:p>
            <a:pPr>
              <a:buNone/>
            </a:pPr>
            <a:r>
              <a:rPr lang="en-US" dirty="0" smtClean="0"/>
              <a:t>     The formation of rain takes place in three stages. First, the "raw material" of rain rises up into the air with the wind. Later, clouds are formed, and finally raindrops appear.</a:t>
            </a:r>
          </a:p>
          <a:p>
            <a:r>
              <a:rPr lang="en-US" dirty="0" smtClean="0"/>
              <a:t>The Qur'an's account of the formation of rain refers exactly to this process. In one verse, this formation is described in this way:</a:t>
            </a:r>
          </a:p>
          <a:p>
            <a:r>
              <a:rPr lang="en-US" dirty="0" smtClean="0"/>
              <a:t>"It is God Who sends the winds which stir up clouds which He spreads about the sky however He wills. He forms them into dark clumps and you see the rain come pouring out from the middle of them. When He makes it fall on those of His slaves He wills, they rejoice"</a:t>
            </a:r>
            <a:br>
              <a:rPr lang="en-US" dirty="0" smtClean="0"/>
            </a:br>
            <a:r>
              <a:rPr lang="en-US" dirty="0" smtClean="0"/>
              <a:t>(</a:t>
            </a:r>
            <a:r>
              <a:rPr lang="en-US" dirty="0" err="1" smtClean="0"/>
              <a:t>Surah</a:t>
            </a:r>
            <a:r>
              <a:rPr lang="en-US" dirty="0" smtClean="0"/>
              <a:t> </a:t>
            </a:r>
            <a:r>
              <a:rPr lang="en-US" dirty="0" err="1" smtClean="0"/>
              <a:t>Ar</a:t>
            </a:r>
            <a:r>
              <a:rPr lang="en-US" dirty="0" smtClean="0"/>
              <a:t>-Rum, 30:48)</a:t>
            </a:r>
          </a:p>
          <a:p>
            <a:endParaRPr lang="en-US" dirty="0"/>
          </a:p>
        </p:txBody>
      </p:sp>
      <p:pic>
        <p:nvPicPr>
          <p:cNvPr id="4" name="Content Placeholder 3" descr="https://www.missionislam.com/science/book_files/image038.jpg"/>
          <p:cNvPicPr>
            <a:picLocks/>
          </p:cNvPicPr>
          <p:nvPr/>
        </p:nvPicPr>
        <p:blipFill>
          <a:blip r:embed="rId2"/>
          <a:srcRect l="9000" t="17280" r="9000" b="17280"/>
          <a:stretch>
            <a:fillRect/>
          </a:stretch>
        </p:blipFill>
        <p:spPr bwMode="auto">
          <a:xfrm>
            <a:off x="2768600" y="4648200"/>
            <a:ext cx="4165600" cy="20777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Quran &amp; Science</a:t>
            </a:r>
            <a:endParaRPr lang="en-US" dirty="0"/>
          </a:p>
        </p:txBody>
      </p:sp>
      <p:sp>
        <p:nvSpPr>
          <p:cNvPr id="4" name="TextBox 3"/>
          <p:cNvSpPr txBox="1"/>
          <p:nvPr/>
        </p:nvSpPr>
        <p:spPr>
          <a:xfrm>
            <a:off x="228600" y="5410200"/>
            <a:ext cx="2895600" cy="707886"/>
          </a:xfrm>
          <a:prstGeom prst="rect">
            <a:avLst/>
          </a:prstGeom>
          <a:noFill/>
        </p:spPr>
        <p:txBody>
          <a:bodyPr wrap="square" rtlCol="0">
            <a:spAutoFit/>
          </a:bodyPr>
          <a:lstStyle/>
          <a:p>
            <a:r>
              <a:rPr lang="en-US" sz="2000" dirty="0" smtClean="0">
                <a:solidFill>
                  <a:schemeClr val="accent6">
                    <a:lumMod val="50000"/>
                  </a:schemeClr>
                </a:solidFill>
              </a:rPr>
              <a:t>By</a:t>
            </a:r>
            <a:r>
              <a:rPr lang="en-US" sz="2000" b="1" dirty="0" smtClean="0">
                <a:solidFill>
                  <a:schemeClr val="accent6">
                    <a:lumMod val="50000"/>
                  </a:schemeClr>
                </a:solidFill>
              </a:rPr>
              <a:t>: </a:t>
            </a:r>
            <a:r>
              <a:rPr lang="en-US" sz="2000" b="1" i="1" dirty="0" smtClean="0">
                <a:solidFill>
                  <a:schemeClr val="bg2">
                    <a:lumMod val="50000"/>
                  </a:schemeClr>
                </a:solidFill>
              </a:rPr>
              <a:t>FAIZA FATIMA</a:t>
            </a:r>
          </a:p>
          <a:p>
            <a:r>
              <a:rPr lang="en-US" sz="2000" b="1" dirty="0" smtClean="0">
                <a:solidFill>
                  <a:schemeClr val="bg2">
                    <a:lumMod val="50000"/>
                  </a:schemeClr>
                </a:solidFill>
              </a:rPr>
              <a:t> </a:t>
            </a:r>
            <a:r>
              <a:rPr lang="en-US" sz="2000" b="1" i="1" dirty="0" smtClean="0">
                <a:solidFill>
                  <a:schemeClr val="bg2">
                    <a:lumMod val="50000"/>
                  </a:schemeClr>
                </a:solidFill>
              </a:rPr>
              <a:t>BSMD-1</a:t>
            </a:r>
            <a:r>
              <a:rPr lang="en-US" sz="2000" b="1" i="1" baseline="30000" dirty="0" smtClean="0">
                <a:solidFill>
                  <a:schemeClr val="bg2">
                    <a:lumMod val="50000"/>
                  </a:schemeClr>
                </a:solidFill>
              </a:rPr>
              <a:t>ST</a:t>
            </a:r>
            <a:r>
              <a:rPr lang="en-US" sz="2000" b="1" i="1" dirty="0" smtClean="0">
                <a:solidFill>
                  <a:schemeClr val="bg2">
                    <a:lumMod val="50000"/>
                  </a:schemeClr>
                </a:solidFill>
              </a:rPr>
              <a:t> SEMESTER</a:t>
            </a:r>
            <a:endParaRPr lang="en-US" sz="2000" b="1" i="1"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419600"/>
          </a:xfrm>
        </p:spPr>
        <p:txBody>
          <a:bodyPr>
            <a:normAutofit lnSpcReduction="10000"/>
          </a:bodyPr>
          <a:lstStyle/>
          <a:p>
            <a:r>
              <a:rPr lang="en-US" b="1" i="1" dirty="0" smtClean="0"/>
              <a:t>The Fecundating Winds</a:t>
            </a:r>
            <a:r>
              <a:rPr lang="en-US" dirty="0" smtClean="0"/>
              <a:t>:</a:t>
            </a:r>
          </a:p>
          <a:p>
            <a:r>
              <a:rPr lang="en-US" dirty="0" smtClean="0"/>
              <a:t> In one verse of the Qur'an, the "fecundating" characteristic of the winds, and the formation of rain as a result are mentioned.</a:t>
            </a:r>
          </a:p>
          <a:p>
            <a:r>
              <a:rPr lang="en-US" dirty="0" smtClean="0"/>
              <a:t>"And We send the fecundating winds, then cause water to descend from the sky, therewith providing you with water in abundance."</a:t>
            </a:r>
            <a:br>
              <a:rPr lang="en-US" dirty="0" smtClean="0"/>
            </a:br>
            <a:r>
              <a:rPr lang="en-US" dirty="0" smtClean="0"/>
              <a:t>(</a:t>
            </a:r>
            <a:r>
              <a:rPr lang="en-US" dirty="0" err="1" smtClean="0"/>
              <a:t>Surah</a:t>
            </a:r>
            <a:r>
              <a:rPr lang="en-US" dirty="0" smtClean="0"/>
              <a:t> Al </a:t>
            </a:r>
            <a:r>
              <a:rPr lang="en-US" dirty="0" err="1" smtClean="0"/>
              <a:t>Hijr</a:t>
            </a:r>
            <a:r>
              <a:rPr lang="en-US" dirty="0" smtClean="0"/>
              <a:t>, 15:22)</a:t>
            </a:r>
          </a:p>
          <a:p>
            <a:r>
              <a:rPr lang="en-US" dirty="0" smtClean="0"/>
              <a:t>If winds did not possess this property, water droplets in the upper atmosphere would never form, and there would be no such thing as rain.</a:t>
            </a:r>
          </a:p>
        </p:txBody>
      </p:sp>
      <p:pic>
        <p:nvPicPr>
          <p:cNvPr id="4" name="Picture 3" descr="https://www.missionislam.com/science/book_files/image043.jpg"/>
          <p:cNvPicPr/>
          <p:nvPr/>
        </p:nvPicPr>
        <p:blipFill>
          <a:blip r:embed="rId2"/>
          <a:srcRect l="10000" t="9615" r="10000" b="19231"/>
          <a:stretch>
            <a:fillRect/>
          </a:stretch>
        </p:blipFill>
        <p:spPr bwMode="auto">
          <a:xfrm>
            <a:off x="3124200" y="4593310"/>
            <a:ext cx="3657600" cy="21122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334000"/>
          </a:xfrm>
        </p:spPr>
        <p:txBody>
          <a:bodyPr>
            <a:normAutofit fontScale="85000" lnSpcReduction="10000"/>
          </a:bodyPr>
          <a:lstStyle/>
          <a:p>
            <a:pPr lvl="0"/>
            <a:r>
              <a:rPr lang="en-US" b="1" i="1" dirty="0" smtClean="0"/>
              <a:t>The Seas not mingling with one another: </a:t>
            </a:r>
          </a:p>
          <a:p>
            <a:r>
              <a:rPr lang="en-US" dirty="0" smtClean="0"/>
              <a:t>One of the properties of seas that has only recently been discovered is related in a verse of the Qur'an as follows:</a:t>
            </a:r>
          </a:p>
          <a:p>
            <a:r>
              <a:rPr lang="en-US" dirty="0" smtClean="0"/>
              <a:t>"He has let loose the two seas, converging together, with a barrier between them they do not break through."</a:t>
            </a:r>
            <a:br>
              <a:rPr lang="en-US" dirty="0" smtClean="0"/>
            </a:br>
            <a:r>
              <a:rPr lang="en-US" dirty="0" smtClean="0"/>
              <a:t>(</a:t>
            </a:r>
            <a:r>
              <a:rPr lang="en-US" dirty="0" err="1" smtClean="0"/>
              <a:t>Surah</a:t>
            </a:r>
            <a:r>
              <a:rPr lang="en-US" dirty="0" smtClean="0"/>
              <a:t> </a:t>
            </a:r>
            <a:r>
              <a:rPr lang="en-US" dirty="0" err="1" smtClean="0"/>
              <a:t>Ar</a:t>
            </a:r>
            <a:r>
              <a:rPr lang="en-US" dirty="0" smtClean="0"/>
              <a:t> </a:t>
            </a:r>
            <a:r>
              <a:rPr lang="en-US" dirty="0" err="1" smtClean="0"/>
              <a:t>Rahman</a:t>
            </a:r>
            <a:r>
              <a:rPr lang="en-US" dirty="0" smtClean="0"/>
              <a:t>, 55:19-20)</a:t>
            </a:r>
          </a:p>
          <a:p>
            <a:pPr lvl="0"/>
            <a:r>
              <a:rPr lang="en-US" dirty="0" smtClean="0"/>
              <a:t>This property of the seas, that they come together yet do not mingle with one another at all, has only very recently been discovered by </a:t>
            </a:r>
            <a:r>
              <a:rPr lang="en-US" b="1" dirty="0" smtClean="0"/>
              <a:t>oceanographers.</a:t>
            </a:r>
            <a:r>
              <a:rPr lang="en-US" dirty="0" smtClean="0"/>
              <a:t> Because of the physical force called </a:t>
            </a:r>
            <a:r>
              <a:rPr lang="en-US" b="1" dirty="0" smtClean="0"/>
              <a:t>"surface tension</a:t>
            </a:r>
            <a:r>
              <a:rPr lang="en-US" dirty="0" smtClean="0"/>
              <a:t>", the waters of neighboring seas do not mix. Caused by the difference in the density of their waters, surface tension prevents them from mingling </a:t>
            </a:r>
            <a:r>
              <a:rPr lang="en-US" dirty="0" err="1" smtClean="0"/>
              <a:t>withone</a:t>
            </a:r>
            <a:r>
              <a:rPr lang="en-US" dirty="0" smtClean="0"/>
              <a:t> another, just as if a thin wall were between them.</a:t>
            </a:r>
          </a:p>
          <a:p>
            <a:pPr lvl="0"/>
            <a:r>
              <a:rPr lang="en-US" dirty="0" smtClean="0"/>
              <a:t>The interesting side to this is that during a period when people had no knowledge of physics, surface tension, or oceanography; this was revealed in the Qur'an.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a:stretch>
            <a:fillRect/>
          </a:stretch>
        </p:blipFill>
        <p:spPr bwMode="auto">
          <a:xfrm>
            <a:off x="276225" y="571500"/>
            <a:ext cx="85915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495800"/>
          </a:xfrm>
        </p:spPr>
        <p:txBody>
          <a:bodyPr>
            <a:normAutofit fontScale="85000" lnSpcReduction="20000"/>
          </a:bodyPr>
          <a:lstStyle/>
          <a:p>
            <a:pPr lvl="0"/>
            <a:r>
              <a:rPr lang="en-US" b="1" i="1" dirty="0" smtClean="0"/>
              <a:t>The Region that controls Our Movements:</a:t>
            </a:r>
          </a:p>
          <a:p>
            <a:pPr lvl="0"/>
            <a:r>
              <a:rPr lang="en-US" dirty="0" smtClean="0"/>
              <a:t>No indeed! If he does not stop, We will grab him by the forelock, a lying, sinful forelock."</a:t>
            </a:r>
            <a:br>
              <a:rPr lang="en-US" dirty="0" smtClean="0"/>
            </a:br>
            <a:r>
              <a:rPr lang="en-US" dirty="0" smtClean="0"/>
              <a:t>(</a:t>
            </a:r>
            <a:r>
              <a:rPr lang="en-US" dirty="0" err="1" smtClean="0"/>
              <a:t>Surah</a:t>
            </a:r>
            <a:r>
              <a:rPr lang="en-US" dirty="0" smtClean="0"/>
              <a:t> Al-</a:t>
            </a:r>
            <a:r>
              <a:rPr lang="en-US" dirty="0" err="1" smtClean="0"/>
              <a:t>Alaq</a:t>
            </a:r>
            <a:r>
              <a:rPr lang="en-US" dirty="0" smtClean="0"/>
              <a:t>, 96:15-16)</a:t>
            </a:r>
          </a:p>
          <a:p>
            <a:pPr lvl="0"/>
            <a:r>
              <a:rPr lang="en-US" dirty="0" smtClean="0"/>
              <a:t> Research carried out in recent years revealed that the prefrontal area, which is responsible for the management of particular functions. A book entitled </a:t>
            </a:r>
            <a:r>
              <a:rPr lang="en-US" i="1" dirty="0" smtClean="0"/>
              <a:t>Essentials of Anatomy and Physiology</a:t>
            </a:r>
            <a:r>
              <a:rPr lang="en-US" dirty="0" smtClean="0"/>
              <a:t>, which includes the results of the latest research on the functions of this area, says:</a:t>
            </a:r>
          </a:p>
          <a:p>
            <a:pPr lvl="0"/>
            <a:r>
              <a:rPr lang="en-US" dirty="0" smtClean="0"/>
              <a:t>In relation to its involvement in motivation, the prefrontal area is also thought to be the functional center for aggression.</a:t>
            </a:r>
          </a:p>
          <a:p>
            <a:pPr lvl="0"/>
            <a:r>
              <a:rPr lang="en-US" dirty="0" smtClean="0"/>
              <a:t>So, this area of the cerebrum is responsible for planning, motivation, and initiating good and sinful behavior, and is responsible for telling lies and the truth.</a:t>
            </a:r>
          </a:p>
        </p:txBody>
      </p:sp>
      <p:pic>
        <p:nvPicPr>
          <p:cNvPr id="23553" name="Picture 1"/>
          <p:cNvPicPr>
            <a:picLocks noChangeAspect="1" noChangeArrowheads="1"/>
          </p:cNvPicPr>
          <p:nvPr/>
        </p:nvPicPr>
        <p:blipFill>
          <a:blip r:embed="rId2"/>
          <a:srcRect/>
          <a:stretch>
            <a:fillRect/>
          </a:stretch>
        </p:blipFill>
        <p:spPr bwMode="auto">
          <a:xfrm>
            <a:off x="6477000" y="4724400"/>
            <a:ext cx="2390775" cy="1914525"/>
          </a:xfrm>
          <a:prstGeom prst="rect">
            <a:avLst/>
          </a:prstGeom>
          <a:noFill/>
          <a:ln w="9525">
            <a:noFill/>
            <a:miter lim="800000"/>
            <a:headEnd/>
            <a:tailEnd/>
          </a:ln>
          <a:effectLst/>
        </p:spPr>
      </p:pic>
      <p:sp>
        <p:nvSpPr>
          <p:cNvPr id="5" name="Rectangle 4"/>
          <p:cNvSpPr/>
          <p:nvPr/>
        </p:nvSpPr>
        <p:spPr>
          <a:xfrm>
            <a:off x="762000" y="4702076"/>
            <a:ext cx="5562600" cy="2462213"/>
          </a:xfrm>
          <a:prstGeom prst="rect">
            <a:avLst/>
          </a:prstGeom>
        </p:spPr>
        <p:txBody>
          <a:bodyPr wrap="square">
            <a:spAutoFit/>
          </a:bodyPr>
          <a:lstStyle/>
          <a:p>
            <a:pPr lvl="0"/>
            <a:r>
              <a:rPr lang="en-US" sz="2000" dirty="0" smtClean="0"/>
              <a:t>It is clear that the statement "the lying, sinful forelock" corresponds completely to the above explanations. This fact, which scientists have only discovered in the last 60 years, was stated by God in the Qur'an long years ago.</a:t>
            </a:r>
          </a:p>
          <a:p>
            <a:pPr lvl="0"/>
            <a:endParaRPr lang="en-US" dirty="0" smtClean="0"/>
          </a:p>
          <a:p>
            <a:pPr lvl="0"/>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72000"/>
          </a:xfrm>
        </p:spPr>
        <p:txBody>
          <a:bodyPr>
            <a:normAutofit fontScale="92500" lnSpcReduction="20000"/>
          </a:bodyPr>
          <a:lstStyle/>
          <a:p>
            <a:pPr lvl="0"/>
            <a:r>
              <a:rPr lang="en-US" b="1" i="1" dirty="0" smtClean="0"/>
              <a:t>The Birth of a Human Being</a:t>
            </a:r>
            <a:r>
              <a:rPr lang="en-US" dirty="0" smtClean="0"/>
              <a:t>:</a:t>
            </a:r>
          </a:p>
          <a:p>
            <a:pPr lvl="0"/>
            <a:r>
              <a:rPr lang="en-US" dirty="0" smtClean="0"/>
              <a:t>"It is We Who have created you. Why, then, do you not accept the truth? Have you ever considered that (seed) which you emit? Is it you who create it? Or are We the Creator?"</a:t>
            </a:r>
            <a:br>
              <a:rPr lang="en-US" dirty="0" smtClean="0"/>
            </a:br>
            <a:r>
              <a:rPr lang="en-US" dirty="0" smtClean="0"/>
              <a:t>(</a:t>
            </a:r>
            <a:r>
              <a:rPr lang="en-US" dirty="0" err="1" smtClean="0"/>
              <a:t>Surah</a:t>
            </a:r>
            <a:r>
              <a:rPr lang="en-US" dirty="0" smtClean="0"/>
              <a:t> Al </a:t>
            </a:r>
            <a:r>
              <a:rPr lang="en-US" dirty="0" err="1" smtClean="0"/>
              <a:t>Waqiyah</a:t>
            </a:r>
            <a:r>
              <a:rPr lang="en-US" dirty="0" smtClean="0"/>
              <a:t>, 56:57-59)</a:t>
            </a:r>
          </a:p>
          <a:p>
            <a:pPr lvl="0"/>
            <a:r>
              <a:rPr lang="en-US" dirty="0" smtClean="0"/>
              <a:t>It clearly describes the reproduction cycle in the book of science, ,however the man's developmental stages as described in the Qur'an are in perfect way already.</a:t>
            </a:r>
          </a:p>
          <a:p>
            <a:r>
              <a:rPr lang="en-US" dirty="0" smtClean="0"/>
              <a:t>Many stages of a baby's development in the mother's womb are related in the Qur'an. God describes this development with the verse: </a:t>
            </a:r>
          </a:p>
          <a:p>
            <a:r>
              <a:rPr lang="en-US" dirty="0" smtClean="0"/>
              <a:t>"…(We then) formed the lump into bones and clothed the bones in flesh“ (</a:t>
            </a:r>
            <a:r>
              <a:rPr lang="en-US" dirty="0" err="1" smtClean="0"/>
              <a:t>Surah</a:t>
            </a:r>
            <a:r>
              <a:rPr lang="en-US" dirty="0" smtClean="0"/>
              <a:t> </a:t>
            </a:r>
            <a:r>
              <a:rPr lang="en-US" dirty="0" err="1" smtClean="0"/>
              <a:t>Muminun</a:t>
            </a:r>
            <a:r>
              <a:rPr lang="en-US" dirty="0" smtClean="0"/>
              <a:t>, verse 14)</a:t>
            </a:r>
          </a:p>
          <a:p>
            <a:pPr>
              <a:buNone/>
            </a:pPr>
            <a:endParaRPr lang="en-US" dirty="0"/>
          </a:p>
        </p:txBody>
      </p:sp>
      <p:pic>
        <p:nvPicPr>
          <p:cNvPr id="4" name="Picture 3" descr="https://www.missionislam.com/science/book_files/image057.jpg"/>
          <p:cNvPicPr/>
          <p:nvPr/>
        </p:nvPicPr>
        <p:blipFill>
          <a:blip r:embed="rId2"/>
          <a:srcRect l="7869" t="9664" r="7869" b="9664"/>
          <a:stretch>
            <a:fillRect/>
          </a:stretch>
        </p:blipFill>
        <p:spPr bwMode="auto">
          <a:xfrm>
            <a:off x="2743200" y="5029200"/>
            <a:ext cx="1924368" cy="1491190"/>
          </a:xfrm>
          <a:prstGeom prst="rect">
            <a:avLst/>
          </a:prstGeom>
          <a:noFill/>
          <a:ln w="9525">
            <a:noFill/>
            <a:miter lim="800000"/>
            <a:headEnd/>
            <a:tailEnd/>
          </a:ln>
        </p:spPr>
      </p:pic>
      <p:pic>
        <p:nvPicPr>
          <p:cNvPr id="5" name="Picture 4" descr="https://www.missionislam.com/science/book_files/image058.jpg"/>
          <p:cNvPicPr/>
          <p:nvPr/>
        </p:nvPicPr>
        <p:blipFill>
          <a:blip r:embed="rId3"/>
          <a:srcRect l="9231" t="9600" r="13846" b="14400"/>
          <a:stretch>
            <a:fillRect/>
          </a:stretch>
        </p:blipFill>
        <p:spPr bwMode="auto">
          <a:xfrm>
            <a:off x="5334000" y="4984342"/>
            <a:ext cx="1752600" cy="14164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389120"/>
          </a:xfrm>
        </p:spPr>
        <p:txBody>
          <a:bodyPr>
            <a:normAutofit fontScale="77500" lnSpcReduction="20000"/>
          </a:bodyPr>
          <a:lstStyle/>
          <a:p>
            <a:pPr lvl="0"/>
            <a:r>
              <a:rPr lang="en-US" b="1" i="1" dirty="0" smtClean="0"/>
              <a:t>The Identity in the Fingerprints</a:t>
            </a:r>
            <a:r>
              <a:rPr lang="en-US" dirty="0" smtClean="0"/>
              <a:t>:</a:t>
            </a:r>
          </a:p>
          <a:p>
            <a:pPr lvl="0"/>
            <a:r>
              <a:rPr lang="en-US" dirty="0" smtClean="0"/>
              <a:t>While it is stated in the Qur'an that it is easy for God to bring man back to life after death, peoples' fingerprints are particularly emphasized:</a:t>
            </a:r>
          </a:p>
          <a:p>
            <a:pPr lvl="0"/>
            <a:r>
              <a:rPr lang="en-US" dirty="0" smtClean="0"/>
              <a:t>"Yes, We are able to put together in perfect order the very tips of his fingers."</a:t>
            </a:r>
            <a:br>
              <a:rPr lang="en-US" dirty="0" smtClean="0"/>
            </a:br>
            <a:r>
              <a:rPr lang="en-US" dirty="0" smtClean="0"/>
              <a:t>(</a:t>
            </a:r>
            <a:r>
              <a:rPr lang="en-US" dirty="0" err="1" smtClean="0"/>
              <a:t>Surah</a:t>
            </a:r>
            <a:r>
              <a:rPr lang="en-US" dirty="0" smtClean="0"/>
              <a:t> Al </a:t>
            </a:r>
            <a:r>
              <a:rPr lang="en-US" dirty="0" err="1" smtClean="0"/>
              <a:t>Qiyamah</a:t>
            </a:r>
            <a:r>
              <a:rPr lang="en-US" dirty="0" smtClean="0"/>
              <a:t>, 75:3-4)</a:t>
            </a:r>
          </a:p>
          <a:p>
            <a:pPr lvl="0"/>
            <a:r>
              <a:rPr lang="en-US" dirty="0" smtClean="0"/>
              <a:t>The emphasis on fingerprints has a very special meaning. This is because everyone's fingerprint is unique to himself. Every person who is alive or who has ever lived in this world has a set of unique fingerprints.</a:t>
            </a:r>
          </a:p>
          <a:p>
            <a:pPr lvl="0"/>
            <a:r>
              <a:rPr lang="en-US" dirty="0" smtClean="0"/>
              <a:t>That is why fingerprints are accepted as a very important proof of identity, exclusive to their owner, and are used for this purpose around the world.</a:t>
            </a:r>
            <a:br>
              <a:rPr lang="en-US" dirty="0" smtClean="0"/>
            </a:br>
            <a:endParaRPr lang="en-US" dirty="0" smtClean="0"/>
          </a:p>
        </p:txBody>
      </p:sp>
      <p:pic>
        <p:nvPicPr>
          <p:cNvPr id="21505" name="Picture 1"/>
          <p:cNvPicPr>
            <a:picLocks noChangeAspect="1" noChangeArrowheads="1"/>
          </p:cNvPicPr>
          <p:nvPr/>
        </p:nvPicPr>
        <p:blipFill>
          <a:blip r:embed="rId2"/>
          <a:srcRect/>
          <a:stretch>
            <a:fillRect/>
          </a:stretch>
        </p:blipFill>
        <p:spPr bwMode="auto">
          <a:xfrm rot="5400000">
            <a:off x="3519487" y="2452686"/>
            <a:ext cx="2438401" cy="591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5715000" cy="5943600"/>
          </a:xfrm>
        </p:spPr>
        <p:txBody>
          <a:bodyPr>
            <a:normAutofit fontScale="77500" lnSpcReduction="20000"/>
          </a:bodyPr>
          <a:lstStyle/>
          <a:p>
            <a:pPr>
              <a:buNone/>
            </a:pPr>
            <a:r>
              <a:rPr lang="en-US" b="1" i="1" dirty="0" smtClean="0"/>
              <a:t>The word Haman In the Quran: </a:t>
            </a:r>
          </a:p>
          <a:p>
            <a:r>
              <a:rPr lang="en-US" b="1" i="1" dirty="0" smtClean="0"/>
              <a:t> </a:t>
            </a:r>
            <a:r>
              <a:rPr lang="en-US" dirty="0" smtClean="0"/>
              <a:t>The information given in the Qur'an about ancient Egypt reveals many historical facts that had remained undisclosed until recent times. </a:t>
            </a:r>
          </a:p>
          <a:p>
            <a:r>
              <a:rPr lang="en-US" dirty="0" smtClean="0"/>
              <a:t>Haman is a character whose name is mentioned in the Qur'an, along with the Pharaoh. He is recorded in six different places of the Qur'an as one of the closest men to the Pharaoh.</a:t>
            </a:r>
          </a:p>
          <a:p>
            <a:r>
              <a:rPr lang="en-US" dirty="0" smtClean="0"/>
              <a:t> Haman was a person who lived in Egypt at the time of Moses, who had been close to the Pharaoh, and had been involved in construction work, just as imparted in the Qur'an.</a:t>
            </a:r>
          </a:p>
          <a:p>
            <a:r>
              <a:rPr lang="en-US" dirty="0" smtClean="0"/>
              <a:t>"Pharaoh said, 'Council, I do not know of any other god for you apart from Me. Haman, kindle a fire for me over the clay and build me a lofty tower so that perhaps I may be able to climb up to Moses' god! I consider him a blatant liar.'"</a:t>
            </a:r>
            <a:br>
              <a:rPr lang="en-US" dirty="0" smtClean="0"/>
            </a:br>
            <a:r>
              <a:rPr lang="en-US" dirty="0" smtClean="0"/>
              <a:t>(</a:t>
            </a:r>
            <a:r>
              <a:rPr lang="en-US" dirty="0" err="1" smtClean="0"/>
              <a:t>Surah</a:t>
            </a:r>
            <a:r>
              <a:rPr lang="en-US" dirty="0" smtClean="0"/>
              <a:t> Al </a:t>
            </a:r>
            <a:r>
              <a:rPr lang="en-US" dirty="0" err="1" smtClean="0"/>
              <a:t>Qasas</a:t>
            </a:r>
            <a:r>
              <a:rPr lang="en-US" dirty="0" smtClean="0"/>
              <a:t>, 28:38).</a:t>
            </a:r>
          </a:p>
          <a:p>
            <a:endParaRPr lang="en-US" dirty="0" smtClean="0"/>
          </a:p>
        </p:txBody>
      </p:sp>
      <p:pic>
        <p:nvPicPr>
          <p:cNvPr id="4" name="Content Placeholder 3" descr="https://www.missionislam.com/science/book_files/image068.jpg"/>
          <p:cNvPicPr>
            <a:picLocks/>
          </p:cNvPicPr>
          <p:nvPr/>
        </p:nvPicPr>
        <p:blipFill>
          <a:blip r:embed="rId2"/>
          <a:srcRect l="7200" t="8276" r="7200" b="8276"/>
          <a:stretch>
            <a:fillRect/>
          </a:stretch>
        </p:blipFill>
        <p:spPr bwMode="auto">
          <a:xfrm>
            <a:off x="5715000" y="1442470"/>
            <a:ext cx="3239104" cy="36629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6400800" cy="6096000"/>
          </a:xfrm>
        </p:spPr>
        <p:txBody>
          <a:bodyPr>
            <a:normAutofit fontScale="85000" lnSpcReduction="10000"/>
          </a:bodyPr>
          <a:lstStyle/>
          <a:p>
            <a:pPr>
              <a:buNone/>
            </a:pPr>
            <a:r>
              <a:rPr lang="en-US" b="1" i="1" dirty="0" smtClean="0"/>
              <a:t>Titles of the Egyptian rulers in Quran: </a:t>
            </a:r>
            <a:endParaRPr lang="en-US" dirty="0" smtClean="0"/>
          </a:p>
          <a:p>
            <a:r>
              <a:rPr lang="en-US" dirty="0" smtClean="0"/>
              <a:t>It  being encounter a certain parallel while reading about the stories of Moses and Joseph.</a:t>
            </a:r>
          </a:p>
          <a:p>
            <a:r>
              <a:rPr lang="en-US" dirty="0" smtClean="0"/>
              <a:t>In contrast, the ruler at Moses' time is referred to as the "Pharaoh":</a:t>
            </a:r>
          </a:p>
          <a:p>
            <a:r>
              <a:rPr lang="en-US" dirty="0" smtClean="0"/>
              <a:t>"We gave Moses nine Clear Signs. Ask the tribe of Israel about when he came to them and Pharaoh said to him, 'Moses, I think you are bewitched. (</a:t>
            </a:r>
            <a:r>
              <a:rPr lang="en-US" dirty="0" err="1" smtClean="0"/>
              <a:t>Surah</a:t>
            </a:r>
            <a:r>
              <a:rPr lang="en-US" dirty="0" smtClean="0"/>
              <a:t> Al-</a:t>
            </a:r>
            <a:r>
              <a:rPr lang="en-US" dirty="0" err="1" smtClean="0"/>
              <a:t>Isra</a:t>
            </a:r>
            <a:r>
              <a:rPr lang="en-US" dirty="0" smtClean="0"/>
              <a:t>, verse 17:101)</a:t>
            </a:r>
          </a:p>
          <a:p>
            <a:r>
              <a:rPr lang="en-US" dirty="0" smtClean="0"/>
              <a:t>The word "pharaoh" was originally the name given to the royal palace in ancient Egypt. The rulers of the old dynasty did not use the title. The use of the word pharaoh as the title of the ruler and it was adopted as title of respect.</a:t>
            </a:r>
          </a:p>
          <a:p>
            <a:r>
              <a:rPr lang="en-US" dirty="0" smtClean="0"/>
              <a:t>This fact is yet another one of countless pieces of evidence proving that the Qur'an is the word of God.</a:t>
            </a:r>
          </a:p>
        </p:txBody>
      </p:sp>
      <p:pic>
        <p:nvPicPr>
          <p:cNvPr id="4" name="Content Placeholder 8" descr="https://www.missionislam.com/science/book_files/image069.jpg"/>
          <p:cNvPicPr>
            <a:picLocks/>
          </p:cNvPicPr>
          <p:nvPr/>
        </p:nvPicPr>
        <p:blipFill>
          <a:blip r:embed="rId2"/>
          <a:srcRect l="7200" t="5143" r="7200" b="7714"/>
          <a:stretch>
            <a:fillRect/>
          </a:stretch>
        </p:blipFill>
        <p:spPr bwMode="auto">
          <a:xfrm>
            <a:off x="6786880" y="1554508"/>
            <a:ext cx="2174240" cy="30987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876800"/>
          </a:xfrm>
        </p:spPr>
        <p:txBody>
          <a:bodyPr>
            <a:normAutofit fontScale="85000" lnSpcReduction="20000"/>
          </a:bodyPr>
          <a:lstStyle/>
          <a:p>
            <a:r>
              <a:rPr lang="en-US" b="1" dirty="0" smtClean="0"/>
              <a:t>Big bang theory</a:t>
            </a:r>
            <a:r>
              <a:rPr lang="en-US" dirty="0" smtClean="0"/>
              <a:t>…</a:t>
            </a:r>
          </a:p>
          <a:p>
            <a:r>
              <a:rPr lang="en-US" dirty="0" smtClean="0"/>
              <a:t>According to this theory the entire universe was a compact ball of hot swirling gases. Every Galaxy, star, planet, comet and planetary dust (EVERYTHING) was included in this single unit. Later, this single unit was subjected to a massive and tremendous explosion that was caused by the enormity of the existing forces of magnanimous proportions within itself. This explosion is termed as the </a:t>
            </a:r>
            <a:r>
              <a:rPr lang="en-US" b="1" u="sng" dirty="0" smtClean="0"/>
              <a:t>Big Bang</a:t>
            </a:r>
            <a:r>
              <a:rPr lang="en-US" dirty="0" smtClean="0"/>
              <a:t> by the scientists.</a:t>
            </a:r>
          </a:p>
          <a:p>
            <a:r>
              <a:rPr lang="en-US" dirty="0" smtClean="0"/>
              <a:t>It was proposed by Georges Henri Joseph in 1927. </a:t>
            </a:r>
          </a:p>
          <a:p>
            <a:r>
              <a:rPr lang="en-US" b="1" u="sng" dirty="0" smtClean="0"/>
              <a:t>This theory was proposed only in 1927 while the Quran had it already 1400 years ago.</a:t>
            </a:r>
            <a:endParaRPr lang="en-US" dirty="0" smtClean="0"/>
          </a:p>
          <a:p>
            <a:r>
              <a:rPr lang="en-US" dirty="0" smtClean="0"/>
              <a:t>“Have not the unbelievers ever considered that </a:t>
            </a:r>
            <a:r>
              <a:rPr lang="en-US" u="sng" dirty="0" smtClean="0"/>
              <a:t>the </a:t>
            </a:r>
            <a:r>
              <a:rPr lang="en-US" b="1" u="sng" dirty="0" smtClean="0"/>
              <a:t>skies and the earth were once one mass, then We split them asunder</a:t>
            </a:r>
            <a:r>
              <a:rPr lang="en-US" dirty="0" smtClean="0"/>
              <a:t>?” </a:t>
            </a:r>
            <a:r>
              <a:rPr lang="en-US" b="1" u="sng" dirty="0" smtClean="0"/>
              <a:t>(</a:t>
            </a:r>
            <a:r>
              <a:rPr lang="en-US" b="1" u="sng" dirty="0" err="1" smtClean="0"/>
              <a:t>Surah</a:t>
            </a:r>
            <a:r>
              <a:rPr lang="en-US" b="1" u="sng" dirty="0" smtClean="0"/>
              <a:t> Al </a:t>
            </a:r>
            <a:r>
              <a:rPr lang="en-US" b="1" u="sng" dirty="0" err="1" smtClean="0"/>
              <a:t>Anbiyah</a:t>
            </a:r>
            <a:r>
              <a:rPr lang="en-US" b="1" u="sng" dirty="0" smtClean="0"/>
              <a:t>, verse 21:30)</a:t>
            </a:r>
            <a:endParaRPr lang="en-US" dirty="0" smtClean="0"/>
          </a:p>
          <a:p>
            <a:endParaRPr lang="en-US" dirty="0" smtClean="0"/>
          </a:p>
          <a:p>
            <a:pPr>
              <a:buNone/>
            </a:pPr>
            <a:endParaRPr lang="en-US" dirty="0" smtClean="0"/>
          </a:p>
          <a:p>
            <a:pPr>
              <a:buNone/>
            </a:pPr>
            <a:endParaRPr lang="en-US" dirty="0"/>
          </a:p>
        </p:txBody>
      </p:sp>
      <p:sp>
        <p:nvSpPr>
          <p:cNvPr id="2" name="Title 1"/>
          <p:cNvSpPr>
            <a:spLocks noGrp="1"/>
          </p:cNvSpPr>
          <p:nvPr>
            <p:ph type="title"/>
          </p:nvPr>
        </p:nvSpPr>
        <p:spPr>
          <a:xfrm>
            <a:off x="457200" y="228600"/>
            <a:ext cx="8229600" cy="914400"/>
          </a:xfrm>
        </p:spPr>
        <p:txBody>
          <a:bodyPr>
            <a:normAutofit/>
          </a:bodyPr>
          <a:lstStyle/>
          <a:p>
            <a:r>
              <a:rPr lang="en-US" dirty="0" smtClean="0"/>
              <a:t>Quran VS Science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fontScale="85000" lnSpcReduction="20000"/>
          </a:bodyPr>
          <a:lstStyle/>
          <a:p>
            <a:pPr>
              <a:buNone/>
            </a:pPr>
            <a:r>
              <a:rPr lang="en-US" b="1" dirty="0" smtClean="0"/>
              <a:t>Wine:</a:t>
            </a:r>
          </a:p>
          <a:p>
            <a:pPr>
              <a:buNone/>
            </a:pPr>
            <a:endParaRPr lang="en-US" dirty="0" smtClean="0"/>
          </a:p>
          <a:p>
            <a:r>
              <a:rPr lang="en-US" dirty="0" smtClean="0"/>
              <a:t>Wine is used for preventing diseases of the heart and circulatory system, including coronary heart disease, “hardening of the arteries” (atherosclerosis), heart failure, heart attack, and stroke. </a:t>
            </a:r>
          </a:p>
          <a:p>
            <a:r>
              <a:rPr lang="en-US" dirty="0" smtClean="0"/>
              <a:t>Wine is also used for preventing decline of thinking skills in later life, Alzheimer's disease.</a:t>
            </a:r>
          </a:p>
          <a:p>
            <a:endParaRPr lang="en-US" dirty="0" smtClean="0"/>
          </a:p>
          <a:p>
            <a:r>
              <a:rPr lang="en-US" dirty="0" smtClean="0"/>
              <a:t>“O you who believe! intoxicants and games of chance and (sacrificing to) stones set up and (dividing by)arrows are only an uncleanness, the </a:t>
            </a:r>
            <a:r>
              <a:rPr lang="en-US" dirty="0" err="1" smtClean="0"/>
              <a:t>Shaitan's</a:t>
            </a:r>
            <a:r>
              <a:rPr lang="en-US" dirty="0" smtClean="0"/>
              <a:t> work; shun it therefore that you may be successful. The </a:t>
            </a:r>
            <a:r>
              <a:rPr lang="en-US" dirty="0" err="1" smtClean="0"/>
              <a:t>Shaitan</a:t>
            </a:r>
            <a:r>
              <a:rPr lang="en-US" dirty="0" smtClean="0"/>
              <a:t> only desires to cause enmity and hatred to spring in your midst by means of intoxicants and games of chance, and to keep you off from the remembrance of Allah and from prayer. Will you then desist?”</a:t>
            </a:r>
            <a:br>
              <a:rPr lang="en-US" dirty="0" smtClean="0"/>
            </a:br>
            <a:r>
              <a:rPr lang="en-US" dirty="0" smtClean="0"/>
              <a:t>(</a:t>
            </a:r>
            <a:r>
              <a:rPr lang="en-US" dirty="0" err="1" smtClean="0"/>
              <a:t>Surah</a:t>
            </a:r>
            <a:r>
              <a:rPr lang="en-US" dirty="0" smtClean="0"/>
              <a:t> Maida 5:90-91)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Islam, A Complete Religion!</a:t>
            </a:r>
            <a:endParaRPr lang="en-US" dirty="0"/>
          </a:p>
        </p:txBody>
      </p:sp>
      <p:sp>
        <p:nvSpPr>
          <p:cNvPr id="3" name="Subtitle 2"/>
          <p:cNvSpPr>
            <a:spLocks noGrp="1"/>
          </p:cNvSpPr>
          <p:nvPr>
            <p:ph type="subTitle" idx="1"/>
          </p:nvPr>
        </p:nvSpPr>
        <p:spPr>
          <a:noFill/>
          <a:ln>
            <a:solidFill>
              <a:srgbClr val="002060"/>
            </a:solidFill>
          </a:ln>
        </p:spPr>
        <p:txBody>
          <a:bodyPr>
            <a:normAutofit/>
          </a:bodyPr>
          <a:lstStyle/>
          <a:p>
            <a:pPr algn="l">
              <a:buFont typeface="Wingdings" pitchFamily="2" charset="2"/>
              <a:buChar char="Ø"/>
            </a:pPr>
            <a:r>
              <a:rPr lang="en-US" b="1" dirty="0" smtClean="0"/>
              <a:t>Allah the All-Mighty Says: "</a:t>
            </a:r>
            <a:r>
              <a:rPr lang="en-US" b="1" i="1" dirty="0" smtClean="0"/>
              <a:t>This day have I perfected your religion for you and completed My favor upon you and have chosen for you Islam as your religion.” [</a:t>
            </a:r>
            <a:r>
              <a:rPr lang="en-US" b="1" i="1" dirty="0" err="1" smtClean="0"/>
              <a:t>Surah</a:t>
            </a:r>
            <a:r>
              <a:rPr lang="en-US" b="1" i="1" dirty="0" smtClean="0"/>
              <a:t> Al-</a:t>
            </a:r>
            <a:r>
              <a:rPr lang="en-US" b="1" i="1" dirty="0" err="1" smtClean="0"/>
              <a:t>Maidah</a:t>
            </a:r>
            <a:r>
              <a:rPr lang="en-US" b="1" i="1" dirty="0" smtClean="0"/>
              <a:t> </a:t>
            </a:r>
            <a:r>
              <a:rPr lang="en-US" b="1" i="1" dirty="0" err="1" smtClean="0"/>
              <a:t>Ayat</a:t>
            </a:r>
            <a:r>
              <a:rPr lang="en-US" b="1" i="1" dirty="0" smtClean="0"/>
              <a:t>  5:3]</a:t>
            </a:r>
            <a:endParaRPr lang="en-US" i="1" dirty="0" smtClean="0"/>
          </a:p>
          <a:p>
            <a:pPr algn="l"/>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4648200" cy="6248400"/>
          </a:xfrm>
        </p:spPr>
        <p:txBody>
          <a:bodyPr>
            <a:noAutofit/>
          </a:bodyPr>
          <a:lstStyle/>
          <a:p>
            <a:pPr>
              <a:buNone/>
            </a:pPr>
            <a:endParaRPr lang="en-US" sz="2000" b="1" dirty="0" smtClean="0"/>
          </a:p>
          <a:p>
            <a:pPr>
              <a:buNone/>
            </a:pPr>
            <a:r>
              <a:rPr lang="en-US" sz="2000" b="1" dirty="0" smtClean="0"/>
              <a:t>Pig’s meat is </a:t>
            </a:r>
            <a:r>
              <a:rPr lang="en-US" sz="2000" b="1" dirty="0" err="1" smtClean="0"/>
              <a:t>Haram</a:t>
            </a:r>
            <a:r>
              <a:rPr lang="en-US" sz="2000" b="1" dirty="0" smtClean="0"/>
              <a:t>:</a:t>
            </a:r>
          </a:p>
          <a:p>
            <a:r>
              <a:rPr lang="en-US" sz="2000" b="1" dirty="0" smtClean="0"/>
              <a:t> </a:t>
            </a:r>
            <a:r>
              <a:rPr lang="en-US" sz="2000" dirty="0" smtClean="0"/>
              <a:t>PARASITIC (Bloodsucking) DISEASES</a:t>
            </a:r>
          </a:p>
          <a:p>
            <a:r>
              <a:rPr lang="en-US" sz="2000" dirty="0" smtClean="0"/>
              <a:t> ROUND WORMS</a:t>
            </a:r>
            <a:br>
              <a:rPr lang="en-US" sz="2000" dirty="0" smtClean="0"/>
            </a:br>
            <a:r>
              <a:rPr lang="en-US" sz="2000" dirty="0" smtClean="0"/>
              <a:t>Examples: </a:t>
            </a:r>
            <a:r>
              <a:rPr lang="en-US" sz="2000" dirty="0" err="1" smtClean="0"/>
              <a:t>Ascaris</a:t>
            </a:r>
            <a:r>
              <a:rPr lang="en-US" sz="2000" dirty="0" smtClean="0"/>
              <a:t>, which may lead to digestive disturbances, appendicitis, obstructive jaundice</a:t>
            </a:r>
          </a:p>
          <a:p>
            <a:r>
              <a:rPr lang="en-US" sz="2000" dirty="0" smtClean="0"/>
              <a:t>HOOK WORMS</a:t>
            </a:r>
            <a:br>
              <a:rPr lang="en-US" sz="2000" dirty="0" smtClean="0"/>
            </a:br>
            <a:r>
              <a:rPr lang="en-US" sz="2000" dirty="0" smtClean="0"/>
              <a:t>Examples: which may lead to anemia, heart failure or retarded growth (mental and physical), tuberculosis, diarrhea and typhoid.</a:t>
            </a:r>
          </a:p>
          <a:p>
            <a:r>
              <a:rPr lang="en-US" sz="2000" dirty="0" smtClean="0"/>
              <a:t>BACTERIAL DISEASES</a:t>
            </a:r>
          </a:p>
          <a:p>
            <a:r>
              <a:rPr lang="en-US" sz="2000" dirty="0" smtClean="0"/>
              <a:t>VIRAL DISEASES</a:t>
            </a:r>
          </a:p>
          <a:p>
            <a:r>
              <a:rPr lang="en-US" sz="2000" dirty="0" smtClean="0"/>
              <a:t>Headache</a:t>
            </a:r>
          </a:p>
          <a:p>
            <a:r>
              <a:rPr lang="en-US" sz="2000" dirty="0" smtClean="0"/>
              <a:t>High fever</a:t>
            </a:r>
          </a:p>
          <a:p>
            <a:r>
              <a:rPr lang="en-US" sz="2000" dirty="0" smtClean="0"/>
              <a:t>General weakness</a:t>
            </a:r>
          </a:p>
          <a:p>
            <a:r>
              <a:rPr lang="en-US" sz="2000" dirty="0" smtClean="0"/>
              <a:t>Muscle pain and tenderness</a:t>
            </a:r>
          </a:p>
        </p:txBody>
      </p:sp>
      <p:sp>
        <p:nvSpPr>
          <p:cNvPr id="4" name="Content Placeholder 2"/>
          <p:cNvSpPr txBox="1">
            <a:spLocks/>
          </p:cNvSpPr>
          <p:nvPr/>
        </p:nvSpPr>
        <p:spPr>
          <a:xfrm>
            <a:off x="5029200" y="914400"/>
            <a:ext cx="3886200" cy="6248400"/>
          </a:xfrm>
          <a:prstGeom prst="rect">
            <a:avLst/>
          </a:prstGeom>
        </p:spPr>
        <p:txBody>
          <a:bodyPr vert="horz">
            <a:noAutofit/>
          </a:bodyPr>
          <a:lstStyle/>
          <a:p>
            <a:pPr marL="274320" lvl="0" indent="-274320">
              <a:spcBef>
                <a:spcPts val="600"/>
              </a:spcBef>
              <a:buClr>
                <a:schemeClr val="accent2"/>
              </a:buClr>
              <a:buSzPct val="85000"/>
              <a:buFont typeface="Arial" pitchFamily="34" charset="0"/>
              <a:buChar char="•"/>
            </a:pPr>
            <a:r>
              <a:rPr lang="en-US" sz="2000" dirty="0" smtClean="0"/>
              <a:t>Pink eye (conjunctivitis)</a:t>
            </a:r>
          </a:p>
          <a:p>
            <a:pPr marL="274320" lvl="0" indent="-274320">
              <a:spcBef>
                <a:spcPts val="600"/>
              </a:spcBef>
              <a:buClr>
                <a:schemeClr val="accent2"/>
              </a:buClr>
              <a:buSzPct val="85000"/>
              <a:buFont typeface="Arial" pitchFamily="34" charset="0"/>
              <a:buChar char="•"/>
            </a:pPr>
            <a:r>
              <a:rPr lang="en-US" sz="2000" dirty="0" smtClean="0"/>
              <a:t>Sensitivity to light</a:t>
            </a:r>
          </a:p>
          <a:p>
            <a:pPr marL="274320" lvl="0" indent="-274320">
              <a:spcBef>
                <a:spcPts val="600"/>
              </a:spcBef>
              <a:buClr>
                <a:schemeClr val="accent2"/>
              </a:buClr>
              <a:buSzPct val="85000"/>
              <a:buFont typeface="Arial" pitchFamily="34" charset="0"/>
              <a:buChar char="•"/>
            </a:pPr>
            <a:r>
              <a:rPr lang="en-US" sz="2000" dirty="0" smtClean="0"/>
              <a:t>Swelling of the eyelids or face</a:t>
            </a:r>
          </a:p>
          <a:p>
            <a:pPr marL="274320" lvl="0" indent="-274320">
              <a:spcBef>
                <a:spcPts val="600"/>
              </a:spcBef>
              <a:buClr>
                <a:schemeClr val="accent2"/>
              </a:buClr>
              <a:buSzPct val="85000"/>
              <a:buFont typeface="Arial" pitchFamily="34" charset="0"/>
              <a:buChar char="•"/>
            </a:pPr>
            <a:r>
              <a:rPr lang="en-US" sz="2000" dirty="0" smtClean="0"/>
              <a:t>“He has only forbidden you what dies of itself, and blood, and flesh of swine, and that over which any other (name) than (that of) Allah has been invoked; but whoever is driven to necessity, not desiring, nor exceeding the limit, no sin shall be upon him; surely Allah is Forgiving, Merciful.” (</a:t>
            </a:r>
            <a:r>
              <a:rPr lang="en-US" sz="2000" dirty="0" err="1" smtClean="0"/>
              <a:t>Surah</a:t>
            </a:r>
            <a:r>
              <a:rPr lang="en-US" sz="2000" dirty="0" smtClean="0"/>
              <a:t> Al </a:t>
            </a:r>
            <a:r>
              <a:rPr lang="en-US" sz="2000" dirty="0" err="1" smtClean="0"/>
              <a:t>Baqarah</a:t>
            </a:r>
            <a:r>
              <a:rPr lang="en-US" sz="2000" dirty="0" smtClean="0"/>
              <a:t>, verse 2:173)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Many science facts turn out to be false, however Quran never speaks lie!</a:t>
            </a:r>
          </a:p>
          <a:p>
            <a:r>
              <a:rPr lang="en-US" dirty="0" smtClean="0"/>
              <a:t>E.g.:  Pig meat is </a:t>
            </a:r>
            <a:r>
              <a:rPr lang="en-US" dirty="0" err="1" smtClean="0"/>
              <a:t>Haram</a:t>
            </a:r>
            <a:r>
              <a:rPr lang="en-US" dirty="0" smtClean="0"/>
              <a:t> because it causes various diseases in the human body. This is discovered by a latest research of science.</a:t>
            </a:r>
          </a:p>
          <a:p>
            <a:r>
              <a:rPr lang="en-US" dirty="0" smtClean="0"/>
              <a:t>Previously, science claimed  that the meat of pig is very advantageous to the human beings. </a:t>
            </a:r>
          </a:p>
          <a:p>
            <a:endParaRPr lang="en-US" dirty="0"/>
          </a:p>
        </p:txBody>
      </p:sp>
      <p:sp>
        <p:nvSpPr>
          <p:cNvPr id="2" name="Title 1"/>
          <p:cNvSpPr>
            <a:spLocks noGrp="1"/>
          </p:cNvSpPr>
          <p:nvPr>
            <p:ph type="title"/>
          </p:nvPr>
        </p:nvSpPr>
        <p:spPr/>
        <p:txBody>
          <a:bodyPr/>
          <a:lstStyle/>
          <a:p>
            <a:r>
              <a:rPr lang="en-US" smtClean="0"/>
              <a:t>Important Note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6400800" cy="4572000"/>
          </a:xfrm>
        </p:spPr>
        <p:txBody>
          <a:bodyPr>
            <a:noAutofit/>
          </a:bodyPr>
          <a:lstStyle/>
          <a:p>
            <a:pPr>
              <a:buFont typeface="Wingdings" pitchFamily="2" charset="2"/>
              <a:buChar char="Ø"/>
            </a:pPr>
            <a:r>
              <a:rPr lang="en-US" sz="1800" b="1" dirty="0" smtClean="0"/>
              <a:t>MOHAMMAD IBN ZAKARIYA AL-RAZI</a:t>
            </a:r>
            <a:r>
              <a:rPr lang="en-US" sz="1800" dirty="0" smtClean="0"/>
              <a:t>:</a:t>
            </a:r>
          </a:p>
          <a:p>
            <a:pPr>
              <a:buNone/>
            </a:pPr>
            <a:r>
              <a:rPr lang="en-US" sz="1800" dirty="0" smtClean="0"/>
              <a:t>     Abu </a:t>
            </a:r>
            <a:r>
              <a:rPr lang="en-US" sz="1800" dirty="0" err="1" smtClean="0"/>
              <a:t>Bakr</a:t>
            </a:r>
            <a:r>
              <a:rPr lang="en-US" sz="1800" dirty="0" smtClean="0"/>
              <a:t> Mohammad </a:t>
            </a:r>
            <a:r>
              <a:rPr lang="en-US" sz="1800" dirty="0" err="1" smtClean="0"/>
              <a:t>Ibn</a:t>
            </a:r>
            <a:r>
              <a:rPr lang="en-US" sz="1800" dirty="0" smtClean="0"/>
              <a:t> </a:t>
            </a:r>
            <a:r>
              <a:rPr lang="en-US" sz="1800" dirty="0" err="1" smtClean="0"/>
              <a:t>Zakariya</a:t>
            </a:r>
            <a:r>
              <a:rPr lang="en-US" sz="1800" dirty="0" smtClean="0"/>
              <a:t> al-</a:t>
            </a:r>
            <a:r>
              <a:rPr lang="en-US" sz="1800" dirty="0" err="1" smtClean="0"/>
              <a:t>Razi</a:t>
            </a:r>
            <a:r>
              <a:rPr lang="en-US" sz="1800" dirty="0" smtClean="0"/>
              <a:t> born on 28 August and died on 6 October .</a:t>
            </a:r>
          </a:p>
          <a:p>
            <a:pPr>
              <a:buNone/>
            </a:pPr>
            <a:r>
              <a:rPr lang="en-US" sz="1800" dirty="0" smtClean="0"/>
              <a:t>     </a:t>
            </a:r>
            <a:r>
              <a:rPr lang="en-US" sz="1800" dirty="0" err="1" smtClean="0"/>
              <a:t>Razi</a:t>
            </a:r>
            <a:r>
              <a:rPr lang="en-US" sz="1800" dirty="0" smtClean="0"/>
              <a:t> achieved mastery in a number of fields, he learnt medicine, mathematics, astronomy, chemistry and philosophy.</a:t>
            </a:r>
          </a:p>
          <a:p>
            <a:pPr>
              <a:buNone/>
            </a:pPr>
            <a:r>
              <a:rPr lang="en-US" sz="1800" dirty="0" smtClean="0"/>
              <a:t>     In-charge of the first Royal Hospital at Ray, where he remained the head of its famous </a:t>
            </a:r>
            <a:r>
              <a:rPr lang="en-US" sz="1800" dirty="0" err="1" smtClean="0"/>
              <a:t>Muqtadari</a:t>
            </a:r>
            <a:r>
              <a:rPr lang="en-US" sz="1800" dirty="0" smtClean="0"/>
              <a:t> Hospital for along time.</a:t>
            </a:r>
          </a:p>
          <a:p>
            <a:pPr>
              <a:buNone/>
            </a:pPr>
            <a:r>
              <a:rPr lang="en-US" sz="1800" dirty="0" smtClean="0"/>
              <a:t>     The practical experience gained at the well-known </a:t>
            </a:r>
            <a:r>
              <a:rPr lang="en-US" sz="1800" dirty="0" err="1" smtClean="0"/>
              <a:t>Muqtadari</a:t>
            </a:r>
            <a:r>
              <a:rPr lang="en-US" sz="1800" dirty="0" smtClean="0"/>
              <a:t> Hospital helped him in his chosen profession of medicine.</a:t>
            </a:r>
          </a:p>
          <a:p>
            <a:pPr>
              <a:buNone/>
            </a:pPr>
            <a:r>
              <a:rPr lang="en-US" sz="1800" dirty="0" smtClean="0"/>
              <a:t>     At an early age he gained eminence as an expert in medicine and alchemy.</a:t>
            </a:r>
          </a:p>
        </p:txBody>
      </p:sp>
      <p:sp>
        <p:nvSpPr>
          <p:cNvPr id="2" name="Title 1"/>
          <p:cNvSpPr>
            <a:spLocks noGrp="1"/>
          </p:cNvSpPr>
          <p:nvPr>
            <p:ph type="title"/>
          </p:nvPr>
        </p:nvSpPr>
        <p:spPr/>
        <p:txBody>
          <a:bodyPr>
            <a:normAutofit fontScale="90000"/>
          </a:bodyPr>
          <a:lstStyle/>
          <a:p>
            <a:pPr algn="ctr"/>
            <a:r>
              <a:rPr lang="en-US" b="1" dirty="0" smtClean="0"/>
              <a:t>Contribution of Muslims in the development of science:</a:t>
            </a:r>
            <a:endParaRPr lang="en-US" b="1" dirty="0"/>
          </a:p>
        </p:txBody>
      </p:sp>
      <p:pic>
        <p:nvPicPr>
          <p:cNvPr id="13316" name="Picture 4"/>
          <p:cNvPicPr>
            <a:picLocks noChangeAspect="1" noChangeArrowheads="1"/>
          </p:cNvPicPr>
          <p:nvPr/>
        </p:nvPicPr>
        <p:blipFill>
          <a:blip r:embed="rId2"/>
          <a:srcRect/>
          <a:stretch>
            <a:fillRect/>
          </a:stretch>
        </p:blipFill>
        <p:spPr bwMode="auto">
          <a:xfrm>
            <a:off x="6858000" y="1905000"/>
            <a:ext cx="2009775"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72000"/>
          </a:xfrm>
        </p:spPr>
        <p:txBody>
          <a:bodyPr>
            <a:normAutofit/>
          </a:bodyPr>
          <a:lstStyle/>
          <a:p>
            <a:r>
              <a:rPr lang="en-US" dirty="0" smtClean="0"/>
              <a:t>Some of his written works in medicine have been widely studied.</a:t>
            </a:r>
          </a:p>
          <a:p>
            <a:r>
              <a:rPr lang="en-US" dirty="0" smtClean="0"/>
              <a:t> He was the first who introduce idea of the </a:t>
            </a:r>
            <a:r>
              <a:rPr lang="en-US" b="1" dirty="0" smtClean="0"/>
              <a:t>First Aid.</a:t>
            </a:r>
          </a:p>
          <a:p>
            <a:r>
              <a:rPr lang="en-US" b="1" dirty="0" smtClean="0"/>
              <a:t> </a:t>
            </a:r>
            <a:r>
              <a:rPr lang="en-US" dirty="0" smtClean="0"/>
              <a:t>To balance the weight of the medicine, he also proposed the </a:t>
            </a:r>
            <a:r>
              <a:rPr lang="en-US" b="1" dirty="0" smtClean="0"/>
              <a:t>hydrostatic balance. </a:t>
            </a:r>
          </a:p>
          <a:p>
            <a:r>
              <a:rPr lang="en-US" dirty="0" smtClean="0"/>
              <a:t> Also clearly investigate depth about </a:t>
            </a:r>
            <a:r>
              <a:rPr lang="en-US" b="1" dirty="0" smtClean="0"/>
              <a:t>measles</a:t>
            </a:r>
            <a:r>
              <a:rPr lang="en-US" dirty="0" smtClean="0"/>
              <a:t>, and the understanding that smallpox occurs only once in a person's life.</a:t>
            </a:r>
            <a:br>
              <a:rPr lang="en-US" dirty="0" smtClean="0"/>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6324600" cy="5562600"/>
          </a:xfrm>
        </p:spPr>
        <p:txBody>
          <a:bodyPr>
            <a:normAutofit fontScale="77500" lnSpcReduction="20000"/>
          </a:bodyPr>
          <a:lstStyle/>
          <a:p>
            <a:r>
              <a:rPr lang="en-US" b="1" dirty="0" smtClean="0"/>
              <a:t>ABU RAIHAN AL BERUNI</a:t>
            </a:r>
            <a:r>
              <a:rPr lang="en-US" dirty="0" smtClean="0"/>
              <a:t>: </a:t>
            </a:r>
          </a:p>
          <a:p>
            <a:r>
              <a:rPr lang="en-US" dirty="0" err="1" smtClean="0"/>
              <a:t>Abū</a:t>
            </a:r>
            <a:r>
              <a:rPr lang="en-US" dirty="0" smtClean="0"/>
              <a:t> </a:t>
            </a:r>
            <a:r>
              <a:rPr lang="en-US" dirty="0" err="1" smtClean="0"/>
              <a:t>Rayḥān</a:t>
            </a:r>
            <a:r>
              <a:rPr lang="en-US" dirty="0" smtClean="0"/>
              <a:t> </a:t>
            </a:r>
            <a:r>
              <a:rPr lang="en-US" dirty="0" err="1" smtClean="0"/>
              <a:t>Muḥammad</a:t>
            </a:r>
            <a:r>
              <a:rPr lang="en-US" dirty="0" smtClean="0"/>
              <a:t> </a:t>
            </a:r>
            <a:r>
              <a:rPr lang="en-US" dirty="0" err="1" smtClean="0"/>
              <a:t>ibn</a:t>
            </a:r>
            <a:r>
              <a:rPr lang="en-US" dirty="0" smtClean="0"/>
              <a:t> </a:t>
            </a:r>
            <a:r>
              <a:rPr lang="en-US" dirty="0" err="1" smtClean="0"/>
              <a:t>Aḥmad</a:t>
            </a:r>
            <a:r>
              <a:rPr lang="en-US" dirty="0" smtClean="0"/>
              <a:t> </a:t>
            </a:r>
            <a:r>
              <a:rPr lang="en-US" dirty="0" err="1" smtClean="0"/>
              <a:t>Bīrūnī</a:t>
            </a:r>
            <a:r>
              <a:rPr lang="en-US" dirty="0" smtClean="0"/>
              <a:t> often known as Al </a:t>
            </a:r>
            <a:r>
              <a:rPr lang="en-US" dirty="0" err="1" smtClean="0"/>
              <a:t>beruni</a:t>
            </a:r>
            <a:r>
              <a:rPr lang="en-US" dirty="0" smtClean="0"/>
              <a:t>, , (born 9 September 973 , died 13 December 1048  was a Persian scholar and polymath of the 11th century.[1][2]</a:t>
            </a:r>
          </a:p>
          <a:p>
            <a:r>
              <a:rPr lang="en-US" dirty="0" smtClean="0"/>
              <a:t>Books on astronomy,  astrolabes,  astrology,  chronology, time measurement,  geography, geodesy and mapping theory, mathematics  arithmetic,   geometry,  trigonometry), mechanics,  medicine and pharmacology,   meteorology,   mineralogy and gems, history,  India,   religion and philosophy, literary works.</a:t>
            </a:r>
          </a:p>
          <a:p>
            <a:r>
              <a:rPr lang="en-US" dirty="0" smtClean="0"/>
              <a:t>His one of the famous book is </a:t>
            </a:r>
            <a:r>
              <a:rPr lang="en-US" dirty="0" err="1" smtClean="0"/>
              <a:t>Qanoon</a:t>
            </a:r>
            <a:r>
              <a:rPr lang="en-US" dirty="0" smtClean="0"/>
              <a:t> Al </a:t>
            </a:r>
            <a:r>
              <a:rPr lang="en-US" dirty="0" err="1" smtClean="0"/>
              <a:t>Masoodi</a:t>
            </a:r>
            <a:r>
              <a:rPr lang="en-US" dirty="0" smtClean="0"/>
              <a:t> was translated into many languages. </a:t>
            </a:r>
          </a:p>
          <a:p>
            <a:r>
              <a:rPr lang="en-US" dirty="0" smtClean="0"/>
              <a:t>He introduced the Circumference, diameter and the radius and also introduced the formation of axis.</a:t>
            </a:r>
          </a:p>
          <a:p>
            <a:endParaRPr lang="en-US" dirty="0" smtClean="0"/>
          </a:p>
          <a:p>
            <a:endParaRPr lang="en-US" dirty="0"/>
          </a:p>
        </p:txBody>
      </p:sp>
      <p:pic>
        <p:nvPicPr>
          <p:cNvPr id="11265" name="Picture 1"/>
          <p:cNvPicPr>
            <a:picLocks noChangeAspect="1" noChangeArrowheads="1"/>
          </p:cNvPicPr>
          <p:nvPr/>
        </p:nvPicPr>
        <p:blipFill>
          <a:blip r:embed="rId2"/>
          <a:srcRect/>
          <a:stretch>
            <a:fillRect/>
          </a:stretch>
        </p:blipFill>
        <p:spPr bwMode="auto">
          <a:xfrm>
            <a:off x="6341034" y="3276600"/>
            <a:ext cx="2802966" cy="31076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6629400" cy="6019800"/>
          </a:xfrm>
        </p:spPr>
        <p:txBody>
          <a:bodyPr>
            <a:normAutofit fontScale="70000" lnSpcReduction="20000"/>
          </a:bodyPr>
          <a:lstStyle/>
          <a:p>
            <a:pPr>
              <a:buNone/>
            </a:pPr>
            <a:r>
              <a:rPr lang="en-US" b="1" dirty="0" smtClean="0"/>
              <a:t>IBN SINA:</a:t>
            </a:r>
          </a:p>
          <a:p>
            <a:r>
              <a:rPr lang="en-US" dirty="0" err="1" smtClean="0"/>
              <a:t>Ibn</a:t>
            </a:r>
            <a:r>
              <a:rPr lang="en-US" dirty="0" smtClean="0"/>
              <a:t> </a:t>
            </a:r>
            <a:r>
              <a:rPr lang="en-US" dirty="0" err="1" smtClean="0"/>
              <a:t>Sina</a:t>
            </a:r>
            <a:r>
              <a:rPr lang="en-US" dirty="0" smtClean="0"/>
              <a:t> (Avicenna), was a poet, music theorist, astronomer, and politician, but he was best known as a philosopher and as a medical doctor. </a:t>
            </a:r>
          </a:p>
          <a:p>
            <a:r>
              <a:rPr lang="en-US" dirty="0" smtClean="0"/>
              <a:t>At the age of ten, he had completed the study of language and literature and memorized the Quran. He studied Greek logic and mathematics , However, he soon felt that his education and skills exceeded his teacher’s and he no longer needed him.</a:t>
            </a:r>
          </a:p>
          <a:p>
            <a:r>
              <a:rPr lang="en-US" dirty="0" smtClean="0"/>
              <a:t> By the age of sixteen, he had covered the various sciences and became a teacher and pioneer of medicine. Because of his fame as a doctor, he was called upon to treat the prince </a:t>
            </a:r>
            <a:r>
              <a:rPr lang="en-US" dirty="0" err="1" smtClean="0"/>
              <a:t>Nuh</a:t>
            </a:r>
            <a:r>
              <a:rPr lang="en-US" dirty="0" smtClean="0"/>
              <a:t> </a:t>
            </a:r>
            <a:r>
              <a:rPr lang="en-US" dirty="0" err="1" smtClean="0"/>
              <a:t>Ibn</a:t>
            </a:r>
            <a:r>
              <a:rPr lang="en-US" dirty="0" smtClean="0"/>
              <a:t> Mansur, who then gave him access to the princely library, which was rich in rare books. By eighteen, he was confident that he had mastered the sciences except for metaphysics. </a:t>
            </a:r>
          </a:p>
          <a:p>
            <a:r>
              <a:rPr lang="en-US" dirty="0" smtClean="0"/>
              <a:t>His most famous book was </a:t>
            </a:r>
            <a:r>
              <a:rPr lang="en-US" dirty="0" err="1" smtClean="0"/>
              <a:t>kitaab</a:t>
            </a:r>
            <a:r>
              <a:rPr lang="en-US" dirty="0" smtClean="0"/>
              <a:t> al </a:t>
            </a:r>
            <a:r>
              <a:rPr lang="en-US" dirty="0" err="1" smtClean="0"/>
              <a:t>qanoon</a:t>
            </a:r>
            <a:r>
              <a:rPr lang="en-US" dirty="0" smtClean="0"/>
              <a:t>, and other books was also introduced in many languages. He spent his last years writing and practicing medicine, but owing to constant travel, insufficient sleep, and hard work, he fell sick and died. He was buried in </a:t>
            </a:r>
            <a:r>
              <a:rPr lang="en-US" dirty="0" err="1" smtClean="0"/>
              <a:t>Hamadhan</a:t>
            </a:r>
            <a:r>
              <a:rPr lang="en-US" dirty="0" smtClean="0"/>
              <a:t>.</a:t>
            </a:r>
          </a:p>
          <a:p>
            <a:r>
              <a:rPr lang="en-US" dirty="0" err="1" smtClean="0"/>
              <a:t>Ibn</a:t>
            </a:r>
            <a:r>
              <a:rPr lang="en-US" dirty="0" smtClean="0"/>
              <a:t> </a:t>
            </a:r>
            <a:r>
              <a:rPr lang="en-US" dirty="0" err="1" smtClean="0"/>
              <a:t>Sina</a:t>
            </a:r>
            <a:r>
              <a:rPr lang="en-US" dirty="0" smtClean="0"/>
              <a:t> was an intellectual giant whose philosophy combined Greek and Islamic thought but was unique in many respects. His ideas left a strong impact on future Eastern and Western thought.  </a:t>
            </a:r>
            <a:endParaRPr lang="en-US" dirty="0"/>
          </a:p>
        </p:txBody>
      </p:sp>
      <p:pic>
        <p:nvPicPr>
          <p:cNvPr id="10241" name="Picture 1"/>
          <p:cNvPicPr>
            <a:picLocks noChangeAspect="1" noChangeArrowheads="1"/>
          </p:cNvPicPr>
          <p:nvPr/>
        </p:nvPicPr>
        <p:blipFill>
          <a:blip r:embed="rId2"/>
          <a:srcRect/>
          <a:stretch>
            <a:fillRect/>
          </a:stretch>
        </p:blipFill>
        <p:spPr bwMode="auto">
          <a:xfrm>
            <a:off x="6934200" y="2286000"/>
            <a:ext cx="1905000" cy="2552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7239000" cy="6172200"/>
          </a:xfrm>
        </p:spPr>
        <p:txBody>
          <a:bodyPr>
            <a:noAutofit/>
          </a:bodyPr>
          <a:lstStyle/>
          <a:p>
            <a:r>
              <a:rPr lang="en-US" sz="1500" b="1" dirty="0" smtClean="0"/>
              <a:t>ABU MUSA JABIR IBN HAYYAN</a:t>
            </a:r>
            <a:r>
              <a:rPr lang="en-US" sz="1500" dirty="0" smtClean="0"/>
              <a:t>:</a:t>
            </a:r>
          </a:p>
          <a:p>
            <a:r>
              <a:rPr lang="en-US" sz="1500" b="1" dirty="0" err="1" smtClean="0"/>
              <a:t>ABū</a:t>
            </a:r>
            <a:r>
              <a:rPr lang="en-US" sz="1500" b="1" dirty="0" smtClean="0"/>
              <a:t> </a:t>
            </a:r>
            <a:r>
              <a:rPr lang="en-US" sz="1500" b="1" dirty="0" err="1" smtClean="0"/>
              <a:t>Mūsā</a:t>
            </a:r>
            <a:r>
              <a:rPr lang="en-US" sz="1500" b="1" dirty="0" smtClean="0"/>
              <a:t> </a:t>
            </a:r>
            <a:r>
              <a:rPr lang="en-US" sz="1500" b="1" dirty="0" err="1" smtClean="0"/>
              <a:t>Jābir</a:t>
            </a:r>
            <a:r>
              <a:rPr lang="en-US" sz="1500" b="1" dirty="0" smtClean="0"/>
              <a:t> </a:t>
            </a:r>
            <a:r>
              <a:rPr lang="en-US" sz="1500" b="1" dirty="0" err="1" smtClean="0"/>
              <a:t>ibn</a:t>
            </a:r>
            <a:r>
              <a:rPr lang="en-US" sz="1500" b="1" dirty="0" smtClean="0"/>
              <a:t> </a:t>
            </a:r>
            <a:r>
              <a:rPr lang="en-US" sz="1500" b="1" dirty="0" err="1" smtClean="0"/>
              <a:t>Ḥayyān</a:t>
            </a:r>
            <a:r>
              <a:rPr lang="en-US" sz="1500" b="1" dirty="0" smtClean="0"/>
              <a:t>, </a:t>
            </a:r>
            <a:r>
              <a:rPr lang="en-US" sz="1500" dirty="0" smtClean="0"/>
              <a:t>( born 721 and died 815)</a:t>
            </a:r>
          </a:p>
          <a:p>
            <a:r>
              <a:rPr lang="en-US" sz="1500" dirty="0" smtClean="0"/>
              <a:t>Known as the father of chemistry, he systematized the quantitative analysis of substance.</a:t>
            </a:r>
          </a:p>
          <a:p>
            <a:r>
              <a:rPr lang="en-US" sz="1500" dirty="0" smtClean="0"/>
              <a:t>He was the student of Imam </a:t>
            </a:r>
            <a:r>
              <a:rPr lang="en-US" sz="1500" dirty="0" err="1" smtClean="0"/>
              <a:t>Jafar</a:t>
            </a:r>
            <a:r>
              <a:rPr lang="en-US" sz="1500" dirty="0" smtClean="0"/>
              <a:t> </a:t>
            </a:r>
            <a:r>
              <a:rPr lang="en-US" sz="1500" dirty="0" err="1" smtClean="0"/>
              <a:t>Sadiq</a:t>
            </a:r>
            <a:r>
              <a:rPr lang="en-US" sz="1500" dirty="0" smtClean="0"/>
              <a:t>(</a:t>
            </a:r>
            <a:r>
              <a:rPr lang="en-US" sz="1500" dirty="0" err="1" smtClean="0"/>
              <a:t>a.s</a:t>
            </a:r>
            <a:r>
              <a:rPr lang="en-US" sz="1500" dirty="0" smtClean="0"/>
              <a:t>)</a:t>
            </a:r>
          </a:p>
          <a:p>
            <a:r>
              <a:rPr lang="en-US" sz="1500" dirty="0" smtClean="0"/>
              <a:t>"The first essential in chemistry is that perform practical work and conduct experiments, for he who performs not practical work nor makes experiments will never attain to the least degree of mastery." </a:t>
            </a:r>
          </a:p>
          <a:p>
            <a:r>
              <a:rPr lang="en-US" sz="1500" dirty="0" smtClean="0"/>
              <a:t>He is credited with the use of over twenty types of now-basic chemical laboratory equipment, such as the alembic and retort, and with the description of many now-commonplace chemical processes – such as</a:t>
            </a:r>
            <a:r>
              <a:rPr lang="en-US" sz="1500" b="1" dirty="0" smtClean="0"/>
              <a:t> crystallization</a:t>
            </a:r>
            <a:r>
              <a:rPr lang="en-US" sz="1500" dirty="0" smtClean="0"/>
              <a:t>, various forms of alchemical "</a:t>
            </a:r>
            <a:r>
              <a:rPr lang="en-US" sz="1500" b="1" dirty="0" smtClean="0"/>
              <a:t>distillation</a:t>
            </a:r>
            <a:r>
              <a:rPr lang="en-US" sz="1500" dirty="0" smtClean="0"/>
              <a:t>", and substances citric acid, acetic acid and tartaric acid arsenic, antimony and bismuth, sulfur, and mercury that have become the foundation of today's chemistry.</a:t>
            </a:r>
          </a:p>
          <a:p>
            <a:r>
              <a:rPr lang="en-US" sz="1500" dirty="0" smtClean="0"/>
              <a:t>Jabir applied his chemical knowledge to the improvement of many manufacturing processes, such as making steel and other metals, preventing rust, engraving gold, dyeing and waterproofing cloth, tanning leather, and the chemical analysis of pigments and other substances. He noted the use of manganese dioxide in glassmaking, to counteract the green tinge produced by iron — a process that is still used today. Invented a kind of paper that resisted fire, and an ink that could be read at night. He invented an additive which, when applied to an iron surface, inhibited rust and when applied to a textile, would make it water repellent.“</a:t>
            </a:r>
          </a:p>
          <a:p>
            <a:r>
              <a:rPr lang="en-US" sz="1500" dirty="0" smtClean="0"/>
              <a:t>He wrote more than </a:t>
            </a:r>
            <a:r>
              <a:rPr lang="en-US" sz="1500" b="1" dirty="0" smtClean="0"/>
              <a:t>200 </a:t>
            </a:r>
            <a:r>
              <a:rPr lang="en-US" sz="1500" dirty="0" smtClean="0"/>
              <a:t>books </a:t>
            </a:r>
          </a:p>
          <a:p>
            <a:r>
              <a:rPr lang="en-US" sz="1500" dirty="0" smtClean="0"/>
              <a:t>After their incredible inventions, most of his books was translated into many European languages.</a:t>
            </a:r>
          </a:p>
        </p:txBody>
      </p:sp>
      <p:pic>
        <p:nvPicPr>
          <p:cNvPr id="9217" name="Picture 1"/>
          <p:cNvPicPr>
            <a:picLocks noChangeAspect="1" noChangeArrowheads="1"/>
          </p:cNvPicPr>
          <p:nvPr/>
        </p:nvPicPr>
        <p:blipFill>
          <a:blip r:embed="rId2"/>
          <a:srcRect/>
          <a:stretch>
            <a:fillRect/>
          </a:stretch>
        </p:blipFill>
        <p:spPr bwMode="auto">
          <a:xfrm>
            <a:off x="7543800" y="4731608"/>
            <a:ext cx="1430215" cy="18215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09600"/>
            <a:ext cx="5105400" cy="5943600"/>
          </a:xfrm>
        </p:spPr>
        <p:txBody>
          <a:bodyPr>
            <a:normAutofit fontScale="85000" lnSpcReduction="20000"/>
          </a:bodyPr>
          <a:lstStyle/>
          <a:p>
            <a:r>
              <a:rPr lang="en-US" b="1" dirty="0" smtClean="0"/>
              <a:t>MUHAMMAD IBN MUSA AL KHAWARIZMI</a:t>
            </a:r>
            <a:r>
              <a:rPr lang="en-US" dirty="0" smtClean="0"/>
              <a:t>:</a:t>
            </a:r>
          </a:p>
          <a:p>
            <a:r>
              <a:rPr lang="en-US" dirty="0" smtClean="0"/>
              <a:t> </a:t>
            </a:r>
            <a:r>
              <a:rPr lang="en-US" dirty="0" err="1" smtClean="0"/>
              <a:t>Muḥammad</a:t>
            </a:r>
            <a:r>
              <a:rPr lang="en-US" dirty="0" smtClean="0"/>
              <a:t> </a:t>
            </a:r>
            <a:r>
              <a:rPr lang="en-US" dirty="0" err="1" smtClean="0"/>
              <a:t>ibn</a:t>
            </a:r>
            <a:r>
              <a:rPr lang="en-US" dirty="0" smtClean="0"/>
              <a:t> </a:t>
            </a:r>
            <a:r>
              <a:rPr lang="en-US" dirty="0" err="1" smtClean="0"/>
              <a:t>Mūsā</a:t>
            </a:r>
            <a:r>
              <a:rPr lang="en-US" dirty="0" smtClean="0"/>
              <a:t> al-</a:t>
            </a:r>
            <a:r>
              <a:rPr lang="en-US" dirty="0" err="1" smtClean="0"/>
              <a:t>Khwārizmī</a:t>
            </a:r>
            <a:r>
              <a:rPr lang="en-US" dirty="0" smtClean="0"/>
              <a:t>(born c. 780—died c. 850)</a:t>
            </a:r>
          </a:p>
          <a:p>
            <a:r>
              <a:rPr lang="en-US" dirty="0" smtClean="0"/>
              <a:t> Muslim mathematician and astronomer whose major works introduced Hindu-Arabic numerals and the concepts of algebra into European mathematics. </a:t>
            </a:r>
          </a:p>
          <a:p>
            <a:r>
              <a:rPr lang="en-US" dirty="0" smtClean="0"/>
              <a:t>Latinized versions of his name and of his most famous book title live on in the terms algorithm and algebra. </a:t>
            </a:r>
          </a:p>
          <a:p>
            <a:r>
              <a:rPr lang="en-US" dirty="0" smtClean="0"/>
              <a:t>His famous book was al </a:t>
            </a:r>
            <a:r>
              <a:rPr lang="en-US" dirty="0" err="1" smtClean="0"/>
              <a:t>jabar</a:t>
            </a:r>
            <a:r>
              <a:rPr lang="en-US" dirty="0" smtClean="0"/>
              <a:t> </a:t>
            </a:r>
            <a:r>
              <a:rPr lang="en-US" dirty="0" err="1" smtClean="0"/>
              <a:t>wal</a:t>
            </a:r>
            <a:r>
              <a:rPr lang="en-US" dirty="0" smtClean="0"/>
              <a:t> </a:t>
            </a:r>
            <a:r>
              <a:rPr lang="en-US" dirty="0" err="1" smtClean="0"/>
              <a:t>muqabla</a:t>
            </a:r>
            <a:r>
              <a:rPr lang="en-US" dirty="0" smtClean="0"/>
              <a:t>.</a:t>
            </a:r>
          </a:p>
          <a:p>
            <a:r>
              <a:rPr lang="en-US" dirty="0" smtClean="0"/>
              <a:t>After published this book, Europeans were amazed and they also get many benefit from that book.</a:t>
            </a:r>
          </a:p>
          <a:p>
            <a:endParaRPr lang="en-US" dirty="0" smtClean="0"/>
          </a:p>
          <a:p>
            <a:endParaRPr lang="en-US" dirty="0" smtClean="0"/>
          </a:p>
          <a:p>
            <a:endParaRPr lang="en-US" dirty="0"/>
          </a:p>
        </p:txBody>
      </p:sp>
      <p:pic>
        <p:nvPicPr>
          <p:cNvPr id="8194" name="Picture 2"/>
          <p:cNvPicPr>
            <a:picLocks noChangeAspect="1" noChangeArrowheads="1"/>
          </p:cNvPicPr>
          <p:nvPr/>
        </p:nvPicPr>
        <p:blipFill>
          <a:blip r:embed="rId2"/>
          <a:srcRect/>
          <a:stretch>
            <a:fillRect/>
          </a:stretch>
        </p:blipFill>
        <p:spPr bwMode="auto">
          <a:xfrm>
            <a:off x="5105400" y="1447800"/>
            <a:ext cx="3810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6400800" cy="6248400"/>
          </a:xfrm>
        </p:spPr>
        <p:txBody>
          <a:bodyPr>
            <a:normAutofit fontScale="70000" lnSpcReduction="20000"/>
          </a:bodyPr>
          <a:lstStyle/>
          <a:p>
            <a:r>
              <a:rPr lang="en-US" dirty="0" smtClean="0"/>
              <a:t>And if they were not acquire knowledge from that book, they will not succeed as they are now.</a:t>
            </a:r>
          </a:p>
          <a:p>
            <a:r>
              <a:rPr lang="en-US" b="1" dirty="0" smtClean="0"/>
              <a:t>DR.ABDUL QADEER KHAN</a:t>
            </a:r>
            <a:r>
              <a:rPr lang="en-US" dirty="0" smtClean="0"/>
              <a:t>:</a:t>
            </a:r>
          </a:p>
          <a:p>
            <a:r>
              <a:rPr lang="en-US" dirty="0" smtClean="0"/>
              <a:t>As a National Hero and Father of Pakistan’s nuclear bomb. </a:t>
            </a:r>
          </a:p>
          <a:p>
            <a:r>
              <a:rPr lang="en-US" dirty="0" smtClean="0"/>
              <a:t>He was born on April 27, 1936 at Bhopal in central India.</a:t>
            </a:r>
          </a:p>
          <a:p>
            <a:r>
              <a:rPr lang="en-US" dirty="0" smtClean="0"/>
              <a:t> He obtained the degree of Master of Science (Technology) in 1967 from Delft University of Technology, Belgium and then earned a doctorate in metallurgy in 1972. and invent an excellent bomb fuel.</a:t>
            </a:r>
          </a:p>
          <a:p>
            <a:r>
              <a:rPr lang="en-US" dirty="0" smtClean="0"/>
              <a:t> When Dr. A.Q. Khan joined, it was called Engineering Research Laboratories (ERL). Later on called as Khan Research Laboratories (KRL). On May 28, 1998, Pakistan successfully tested its first nuclear device and emerged as the only Muslim country to join the nuclear club.</a:t>
            </a:r>
          </a:p>
          <a:p>
            <a:r>
              <a:rPr lang="en-US" dirty="0" smtClean="0"/>
              <a:t>The scientific contributions of Dr. A. Q. Khan have been recognized in several ways. As an active scientist and technologist, he has published more than 188 scientific research papers in international journals</a:t>
            </a:r>
          </a:p>
          <a:p>
            <a:r>
              <a:rPr lang="en-US" dirty="0" smtClean="0"/>
              <a:t> Khan received honorary degrees of Doctor of Science from the University of Karachi in 1993.</a:t>
            </a:r>
          </a:p>
          <a:p>
            <a:r>
              <a:rPr lang="en-US" dirty="0" smtClean="0"/>
              <a:t>For his contribution, Khan was awarded </a:t>
            </a:r>
            <a:r>
              <a:rPr lang="en-US" dirty="0" err="1" smtClean="0"/>
              <a:t>Nishan-i-Imtiaz</a:t>
            </a:r>
            <a:r>
              <a:rPr lang="en-US" dirty="0" smtClean="0"/>
              <a:t> in 1996. Thus he is the only Pakistani to have received twice the highest civil award. He is also a recipient of </a:t>
            </a:r>
            <a:r>
              <a:rPr lang="en-US" dirty="0" err="1" smtClean="0"/>
              <a:t>Hilal-i-Imtiaz</a:t>
            </a:r>
            <a:r>
              <a:rPr lang="en-US" dirty="0" smtClean="0"/>
              <a:t> . </a:t>
            </a:r>
          </a:p>
          <a:p>
            <a:endParaRPr lang="en-US" dirty="0"/>
          </a:p>
        </p:txBody>
      </p:sp>
      <p:pic>
        <p:nvPicPr>
          <p:cNvPr id="7169" name="Picture 1"/>
          <p:cNvPicPr>
            <a:picLocks noChangeAspect="1" noChangeArrowheads="1"/>
          </p:cNvPicPr>
          <p:nvPr/>
        </p:nvPicPr>
        <p:blipFill>
          <a:blip r:embed="rId2"/>
          <a:srcRect/>
          <a:stretch>
            <a:fillRect/>
          </a:stretch>
        </p:blipFill>
        <p:spPr bwMode="auto">
          <a:xfrm>
            <a:off x="6858000" y="3200400"/>
            <a:ext cx="20574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WordArt 2"/>
          <p:cNvSpPr>
            <a:spLocks noChangeArrowheads="1" noChangeShapeType="1" noTextEdit="1"/>
          </p:cNvSpPr>
          <p:nvPr/>
        </p:nvSpPr>
        <p:spPr bwMode="auto">
          <a:xfrm>
            <a:off x="944872" y="1752600"/>
            <a:ext cx="7208528" cy="2236788"/>
          </a:xfrm>
          <a:prstGeom prst="rect">
            <a:avLst/>
          </a:prstGeom>
        </p:spPr>
        <p:txBody>
          <a:bodyPr wrap="none" fromWordArt="1">
            <a:prstTxWarp prst="textWave1">
              <a:avLst>
                <a:gd name="adj1" fmla="val 13005"/>
                <a:gd name="adj2" fmla="val 0"/>
              </a:avLst>
            </a:prstTxWarp>
          </a:bodyPr>
          <a:lstStyle/>
          <a:p>
            <a:pPr algn="ctr" rtl="0"/>
            <a:r>
              <a:rPr lang="en-US" sz="3600" kern="10" spc="0" dirty="0" smtClean="0">
                <a:ln w="9525">
                  <a:noFill/>
                  <a:round/>
                  <a:headEnd/>
                  <a:tailEnd/>
                </a:ln>
                <a:gradFill rotWithShape="0">
                  <a:gsLst>
                    <a:gs pos="0">
                      <a:srgbClr val="9999FF"/>
                    </a:gs>
                    <a:gs pos="100000">
                      <a:srgbClr val="009999"/>
                    </a:gs>
                  </a:gsLst>
                  <a:lin ang="5400000" scaled="1"/>
                </a:gradFill>
                <a:effectLst>
                  <a:outerShdw dist="53882" dir="2700000" algn="ctr" rotWithShape="0">
                    <a:srgbClr val="C0C0C0">
                      <a:alpha val="80000"/>
                    </a:srgbClr>
                  </a:outerShdw>
                </a:effectLst>
                <a:latin typeface="Times New Roman"/>
                <a:cs typeface="Times New Roman"/>
              </a:rPr>
              <a:t>Thank You!!</a:t>
            </a:r>
            <a:endParaRPr lang="en-US" sz="3600" kern="10" spc="0" dirty="0">
              <a:ln w="9525">
                <a:noFill/>
                <a:round/>
                <a:headEnd/>
                <a:tailEnd/>
              </a:ln>
              <a:gradFill rotWithShape="0">
                <a:gsLst>
                  <a:gs pos="0">
                    <a:srgbClr val="9999FF"/>
                  </a:gs>
                  <a:gs pos="100000">
                    <a:srgbClr val="009999"/>
                  </a:gs>
                </a:gsLst>
                <a:lin ang="5400000" scaled="1"/>
              </a:gradFill>
              <a:effectLst>
                <a:outerShdw dist="53882" dir="2700000" algn="ctr" rotWithShape="0">
                  <a:srgbClr val="C0C0C0">
                    <a:alpha val="80000"/>
                  </a:srgbClr>
                </a:outerShdw>
              </a:effectLst>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Autofit/>
          </a:bodyPr>
          <a:lstStyle/>
          <a:p>
            <a:pPr>
              <a:buFont typeface="Wingdings" pitchFamily="2" charset="2"/>
              <a:buChar char="v"/>
            </a:pPr>
            <a:r>
              <a:rPr lang="en-US" sz="1600" b="1" i="1" u="sng" dirty="0" smtClean="0"/>
              <a:t>The perfect way of life</a:t>
            </a:r>
            <a:r>
              <a:rPr lang="en-US" sz="1600" b="1" dirty="0" smtClean="0"/>
              <a:t>:</a:t>
            </a:r>
            <a:endParaRPr lang="en-US" sz="1500" b="1" dirty="0" smtClean="0"/>
          </a:p>
          <a:p>
            <a:pPr>
              <a:buFont typeface="Wingdings" pitchFamily="2" charset="2"/>
              <a:buChar char="v"/>
            </a:pPr>
            <a:r>
              <a:rPr lang="en-US" sz="1500" b="1" i="1" dirty="0" smtClean="0"/>
              <a:t>{We verily sent Our messengers with clear proofs and revealed with them the scripture and the balance [i.e. the authority to establish justice], that mankind may observe justice and the right measure… (</a:t>
            </a:r>
            <a:r>
              <a:rPr lang="en-US" sz="1500" b="1" i="1" dirty="0" err="1" smtClean="0"/>
              <a:t>Surah</a:t>
            </a:r>
            <a:r>
              <a:rPr lang="en-US" sz="1500" b="1" i="1" dirty="0" smtClean="0"/>
              <a:t> Al </a:t>
            </a:r>
            <a:r>
              <a:rPr lang="en-US" sz="1500" b="1" i="1" dirty="0" err="1" smtClean="0"/>
              <a:t>Hadid</a:t>
            </a:r>
            <a:r>
              <a:rPr lang="en-US" sz="1500" b="1" i="1" dirty="0" smtClean="0"/>
              <a:t> ) [verse57:25)</a:t>
            </a:r>
            <a:endParaRPr lang="en-US" sz="1500" dirty="0" smtClean="0"/>
          </a:p>
          <a:p>
            <a:pPr>
              <a:buFont typeface="Wingdings" pitchFamily="2" charset="2"/>
              <a:buChar char="v"/>
            </a:pPr>
            <a:r>
              <a:rPr lang="en-US" sz="1500" b="1" i="1" u="sng" dirty="0" smtClean="0"/>
              <a:t>Peace And Comfort</a:t>
            </a:r>
            <a:r>
              <a:rPr lang="en-US" sz="1500" dirty="0" smtClean="0"/>
              <a:t>:</a:t>
            </a:r>
          </a:p>
          <a:p>
            <a:pPr>
              <a:buFont typeface="Wingdings" pitchFamily="2" charset="2"/>
              <a:buChar char="v"/>
            </a:pPr>
            <a:r>
              <a:rPr lang="en-US" sz="1500" b="1" dirty="0" smtClean="0"/>
              <a:t>"Allah intends for you ease, and does not want to make things difficult for you" [2:185]; and "Allah does not want to place you in difficulty" (</a:t>
            </a:r>
            <a:r>
              <a:rPr lang="en-US" sz="1500" b="1" dirty="0" err="1" smtClean="0"/>
              <a:t>Surah</a:t>
            </a:r>
            <a:r>
              <a:rPr lang="en-US" sz="1500" b="1" dirty="0" smtClean="0"/>
              <a:t> Al </a:t>
            </a:r>
            <a:r>
              <a:rPr lang="en-US" sz="1500" b="1" dirty="0" err="1" smtClean="0"/>
              <a:t>Baqarah</a:t>
            </a:r>
            <a:r>
              <a:rPr lang="en-US" sz="1500" b="1" dirty="0" smtClean="0"/>
              <a:t>) [verse5:6]  </a:t>
            </a:r>
            <a:endParaRPr lang="en-US" sz="1500" dirty="0" smtClean="0"/>
          </a:p>
          <a:p>
            <a:pPr>
              <a:buFont typeface="Wingdings" pitchFamily="2" charset="2"/>
              <a:buChar char="v"/>
            </a:pPr>
            <a:r>
              <a:rPr lang="en-US" sz="1500" b="1" i="1" u="sng" dirty="0" smtClean="0"/>
              <a:t> The problem to every solution is with Islam. Whether it is some political aspect, economic aspect or social aspect</a:t>
            </a:r>
            <a:r>
              <a:rPr lang="en-US" sz="1500" dirty="0" smtClean="0"/>
              <a:t>:</a:t>
            </a:r>
          </a:p>
          <a:p>
            <a:pPr fontAlgn="base">
              <a:buFont typeface="Wingdings" pitchFamily="2" charset="2"/>
              <a:buChar char="v"/>
            </a:pPr>
            <a:r>
              <a:rPr lang="en-US" sz="1500" b="1" i="1" dirty="0" smtClean="0"/>
              <a:t>For example:</a:t>
            </a:r>
            <a:endParaRPr lang="en-US" sz="1500" dirty="0" smtClean="0"/>
          </a:p>
          <a:p>
            <a:pPr fontAlgn="base">
              <a:buFont typeface="Wingdings" pitchFamily="2" charset="2"/>
              <a:buChar char="v"/>
            </a:pPr>
            <a:r>
              <a:rPr lang="en-US" sz="1500" b="1" i="1" dirty="0" smtClean="0"/>
              <a:t>“”The seller and the buyer have the right to keep or return goods as long as they have not parted or till they par; and if both the parties spoke the truth and described the defects and qualities (of the goods), then they would be blessed in their transaction, and if they told lies or hid something, then the blessings of their transaction would be lost.” (</a:t>
            </a:r>
            <a:r>
              <a:rPr lang="en-US" sz="1500" b="1" i="1" dirty="0" err="1" smtClean="0"/>
              <a:t>surah</a:t>
            </a:r>
            <a:r>
              <a:rPr lang="en-US" sz="1500" b="1" i="1" dirty="0" smtClean="0"/>
              <a:t> Al </a:t>
            </a:r>
            <a:r>
              <a:rPr lang="en-US" sz="1500" b="1" i="1" dirty="0" err="1" smtClean="0"/>
              <a:t>Bukhari</a:t>
            </a:r>
            <a:r>
              <a:rPr lang="en-US" sz="1500" b="1" i="1" dirty="0" smtClean="0"/>
              <a:t>)</a:t>
            </a:r>
          </a:p>
          <a:p>
            <a:pPr>
              <a:buFont typeface="Wingdings" pitchFamily="2" charset="2"/>
              <a:buChar char="v"/>
            </a:pPr>
            <a:r>
              <a:rPr lang="en-US" sz="1500" b="1" dirty="0" err="1" smtClean="0"/>
              <a:t>Zakat</a:t>
            </a:r>
            <a:r>
              <a:rPr lang="en-US" sz="1500" dirty="0" smtClean="0"/>
              <a:t> –eradicates poverty and protects the society from crimes and social class clashes. (</a:t>
            </a:r>
            <a:r>
              <a:rPr lang="en-US" sz="1500" b="1" dirty="0" err="1" smtClean="0"/>
              <a:t>Surah</a:t>
            </a:r>
            <a:r>
              <a:rPr lang="en-US" sz="1500" b="1" dirty="0" smtClean="0"/>
              <a:t> </a:t>
            </a:r>
            <a:r>
              <a:rPr lang="en-US" sz="1500" b="1" dirty="0" err="1" smtClean="0"/>
              <a:t>Tauba</a:t>
            </a:r>
            <a:r>
              <a:rPr lang="en-US" sz="1500" b="1" dirty="0" smtClean="0"/>
              <a:t>)[verse 9:71]</a:t>
            </a:r>
            <a:endParaRPr lang="en-US" sz="1500" dirty="0" smtClean="0"/>
          </a:p>
          <a:p>
            <a:pPr>
              <a:buFont typeface="Wingdings" pitchFamily="2" charset="2"/>
              <a:buChar char="v"/>
            </a:pPr>
            <a:r>
              <a:rPr lang="en-US" sz="1500" b="1" dirty="0" err="1" smtClean="0"/>
              <a:t>Hudud</a:t>
            </a:r>
            <a:r>
              <a:rPr lang="en-US" sz="1500" dirty="0" smtClean="0"/>
              <a:t> – discourage man to commit crimes </a:t>
            </a:r>
            <a:r>
              <a:rPr lang="en-US" sz="1500" b="1" dirty="0" smtClean="0"/>
              <a:t>[Al-</a:t>
            </a:r>
            <a:r>
              <a:rPr lang="en-US" sz="1500" b="1" dirty="0" err="1" smtClean="0"/>
              <a:t>Maidah</a:t>
            </a:r>
            <a:r>
              <a:rPr lang="en-US" sz="1500" b="1" dirty="0" smtClean="0"/>
              <a:t> 5:38]</a:t>
            </a:r>
            <a:r>
              <a:rPr lang="en-US" sz="1500" dirty="0" smtClean="0"/>
              <a:t>.</a:t>
            </a:r>
          </a:p>
          <a:p>
            <a:pPr>
              <a:buFont typeface="Wingdings" pitchFamily="2" charset="2"/>
              <a:buChar char="v"/>
            </a:pPr>
            <a:r>
              <a:rPr lang="en-US" sz="1500" b="1" dirty="0" err="1" smtClean="0"/>
              <a:t>Wasia</a:t>
            </a:r>
            <a:r>
              <a:rPr lang="en-US" sz="1500" dirty="0" err="1" smtClean="0"/>
              <a:t>t</a:t>
            </a:r>
            <a:r>
              <a:rPr lang="en-US" sz="1500" dirty="0" smtClean="0"/>
              <a:t> – distribution of wealth to heirs after death with fairness.</a:t>
            </a:r>
          </a:p>
          <a:p>
            <a:pPr>
              <a:buNone/>
            </a:pPr>
            <a:endParaRPr lang="en-US" sz="1500" dirty="0"/>
          </a:p>
        </p:txBody>
      </p:sp>
      <p:sp>
        <p:nvSpPr>
          <p:cNvPr id="2" name="Title 1"/>
          <p:cNvSpPr>
            <a:spLocks noGrp="1"/>
          </p:cNvSpPr>
          <p:nvPr>
            <p:ph type="title"/>
          </p:nvPr>
        </p:nvSpPr>
        <p:spPr/>
        <p:txBody>
          <a:bodyPr>
            <a:normAutofit fontScale="90000"/>
          </a:bodyPr>
          <a:lstStyle/>
          <a:p>
            <a:r>
              <a:rPr lang="en-US" b="1" dirty="0" smtClean="0"/>
              <a:t>Why Allah Has Selected Islam As The Best Religion?</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4572000"/>
          </a:xfrm>
        </p:spPr>
        <p:txBody>
          <a:bodyPr>
            <a:normAutofit fontScale="92500" lnSpcReduction="20000"/>
          </a:bodyPr>
          <a:lstStyle/>
          <a:p>
            <a:pPr>
              <a:buFont typeface="Wingdings" pitchFamily="2" charset="2"/>
              <a:buChar char="§"/>
            </a:pPr>
            <a:r>
              <a:rPr lang="en-US" b="1" i="1" u="sng" dirty="0" smtClean="0"/>
              <a:t>Kindness towards All</a:t>
            </a:r>
            <a:r>
              <a:rPr lang="en-US" b="1" dirty="0" smtClean="0"/>
              <a:t>:</a:t>
            </a:r>
            <a:endParaRPr lang="en-US" dirty="0" smtClean="0"/>
          </a:p>
          <a:p>
            <a:pPr>
              <a:buFont typeface="Arial" pitchFamily="34" charset="0"/>
              <a:buChar char="•"/>
            </a:pPr>
            <a:r>
              <a:rPr lang="en-US" b="1" i="1" dirty="0" smtClean="0"/>
              <a:t>“…..Treat with kindness your parents and kindred, and orphans and those in need; speak fair to the</a:t>
            </a:r>
            <a:r>
              <a:rPr lang="en-US" dirty="0" smtClean="0"/>
              <a:t> </a:t>
            </a:r>
            <a:r>
              <a:rPr lang="en-US" b="1" i="1" dirty="0" smtClean="0"/>
              <a:t>people; be steadfast in prayer; and give </a:t>
            </a:r>
            <a:r>
              <a:rPr lang="en-US" b="1" i="1" dirty="0" err="1" smtClean="0"/>
              <a:t>Zakaah</a:t>
            </a:r>
            <a:r>
              <a:rPr lang="en-US" b="1" i="1" dirty="0" smtClean="0"/>
              <a:t>.”</a:t>
            </a:r>
            <a:r>
              <a:rPr lang="en-US" dirty="0" smtClean="0"/>
              <a:t> (</a:t>
            </a:r>
            <a:r>
              <a:rPr lang="en-US" dirty="0" err="1" smtClean="0"/>
              <a:t>Surah</a:t>
            </a:r>
            <a:r>
              <a:rPr lang="en-US" dirty="0" smtClean="0"/>
              <a:t> Al </a:t>
            </a:r>
            <a:r>
              <a:rPr lang="en-US" dirty="0" err="1" smtClean="0"/>
              <a:t>Baqarah</a:t>
            </a:r>
            <a:r>
              <a:rPr lang="en-US" dirty="0" smtClean="0"/>
              <a:t>, verse 2:83)</a:t>
            </a:r>
          </a:p>
          <a:p>
            <a:pPr>
              <a:buFont typeface="Wingdings" pitchFamily="2" charset="2"/>
              <a:buChar char="§"/>
            </a:pPr>
            <a:r>
              <a:rPr lang="en-US" b="1" i="1" u="sng" dirty="0" smtClean="0"/>
              <a:t>Avoiding fighting and crimes</a:t>
            </a:r>
            <a:r>
              <a:rPr lang="en-US" dirty="0" smtClean="0"/>
              <a:t>:</a:t>
            </a:r>
          </a:p>
          <a:p>
            <a:pPr>
              <a:buFont typeface="Arial" pitchFamily="34" charset="0"/>
              <a:buChar char="•"/>
            </a:pPr>
            <a:r>
              <a:rPr lang="en-US" b="1" i="1" dirty="0" smtClean="0"/>
              <a:t>“When two Muslims fight (meet) each other with their swords, both the murderer as well as the murdered will go to Hell-fire.” It was said: “O Allah’s Messenger! It is all right for the murderer but what about the murdered? Allah’s Messenger replied: “He surely had the intentions to kill his companion.”</a:t>
            </a:r>
            <a:r>
              <a:rPr lang="en-US" dirty="0" smtClean="0"/>
              <a:t> (</a:t>
            </a:r>
            <a:r>
              <a:rPr lang="en-US" dirty="0" err="1" smtClean="0"/>
              <a:t>Surah</a:t>
            </a:r>
            <a:r>
              <a:rPr lang="en-US" dirty="0" smtClean="0"/>
              <a:t> Al-</a:t>
            </a:r>
            <a:r>
              <a:rPr lang="en-US" dirty="0" err="1" smtClean="0"/>
              <a:t>Bukhari,vol</a:t>
            </a:r>
            <a:r>
              <a:rPr lang="en-US" dirty="0" smtClean="0"/>
              <a:t> 2 </a:t>
            </a:r>
            <a:r>
              <a:rPr lang="en-US" dirty="0" err="1" smtClean="0"/>
              <a:t>hadith</a:t>
            </a:r>
            <a:r>
              <a:rPr lang="en-US" dirty="0" smtClean="0"/>
              <a:t> 30)</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851648" cy="1828800"/>
          </a:xfrm>
        </p:spPr>
        <p:txBody>
          <a:bodyPr/>
          <a:lstStyle/>
          <a:p>
            <a:r>
              <a:rPr lang="en-US" dirty="0" smtClean="0"/>
              <a:t>Quran, A Complete Guidebook!</a:t>
            </a:r>
            <a:endParaRPr lang="en-US" dirty="0"/>
          </a:p>
        </p:txBody>
      </p:sp>
      <p:sp>
        <p:nvSpPr>
          <p:cNvPr id="3" name="Subtitle 2"/>
          <p:cNvSpPr>
            <a:spLocks noGrp="1"/>
          </p:cNvSpPr>
          <p:nvPr>
            <p:ph type="subTitle" idx="1"/>
          </p:nvPr>
        </p:nvSpPr>
        <p:spPr/>
        <p:txBody>
          <a:bodyPr>
            <a:normAutofit/>
          </a:bodyPr>
          <a:lstStyle/>
          <a:p>
            <a:pPr algn="ctr"/>
            <a:r>
              <a:rPr lang="en-US" i="1" dirty="0" smtClean="0"/>
              <a:t>“Every instrument provides a book of instruction which tells how to operate it. For human beings, Quran serves as a  book of instruction as to how to live a successful life”</a:t>
            </a:r>
            <a:endParaRPr lang="en-US"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572000"/>
          </a:xfrm>
        </p:spPr>
        <p:txBody>
          <a:bodyPr/>
          <a:lstStyle/>
          <a:p>
            <a:r>
              <a:rPr lang="en-US" dirty="0" smtClean="0"/>
              <a:t>Nobody has ever able to create any kind of change in this Holy Book.</a:t>
            </a:r>
          </a:p>
          <a:p>
            <a:r>
              <a:rPr lang="en-US" dirty="0" smtClean="0"/>
              <a:t>Quran knows EVERYTHING!</a:t>
            </a:r>
          </a:p>
          <a:p>
            <a:r>
              <a:rPr lang="en-US" dirty="0" smtClean="0"/>
              <a:t>History of mankind</a:t>
            </a:r>
          </a:p>
          <a:p>
            <a:r>
              <a:rPr lang="en-US" dirty="0" smtClean="0"/>
              <a:t>A deep sea of wisdom &amp; knowledge</a:t>
            </a:r>
          </a:p>
          <a:p>
            <a:endParaRPr lang="en-US" dirty="0" smtClean="0"/>
          </a:p>
          <a:p>
            <a:endParaRPr lang="en-US" dirty="0"/>
          </a:p>
        </p:txBody>
      </p:sp>
      <p:sp>
        <p:nvSpPr>
          <p:cNvPr id="2" name="Title 1"/>
          <p:cNvSpPr>
            <a:spLocks noGrp="1"/>
          </p:cNvSpPr>
          <p:nvPr>
            <p:ph type="title"/>
          </p:nvPr>
        </p:nvSpPr>
        <p:spPr/>
        <p:txBody>
          <a:bodyPr>
            <a:normAutofit/>
          </a:bodyPr>
          <a:lstStyle/>
          <a:p>
            <a:r>
              <a:rPr lang="en-US" dirty="0" smtClean="0"/>
              <a:t>Quran is also a live “MIRACLE”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851648" cy="2133600"/>
          </a:xfrm>
        </p:spPr>
        <p:txBody>
          <a:bodyPr>
            <a:normAutofit fontScale="90000"/>
          </a:bodyPr>
          <a:lstStyle/>
          <a:p>
            <a:r>
              <a:rPr lang="en-US" dirty="0" smtClean="0"/>
              <a:t>Why today’s SCIENCE has progressed so much?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5791200" cy="4267200"/>
          </a:xfrm>
        </p:spPr>
        <p:txBody>
          <a:bodyPr>
            <a:noAutofit/>
          </a:bodyPr>
          <a:lstStyle/>
          <a:p>
            <a:pPr>
              <a:buNone/>
            </a:pPr>
            <a:r>
              <a:rPr lang="en-US" sz="1800" b="1" dirty="0" smtClean="0"/>
              <a:t>   HOW??</a:t>
            </a:r>
          </a:p>
          <a:p>
            <a:pPr>
              <a:buFont typeface="Wingdings" pitchFamily="2" charset="2"/>
              <a:buChar char="q"/>
            </a:pPr>
            <a:r>
              <a:rPr lang="en-US" sz="1600" b="1" dirty="0" smtClean="0"/>
              <a:t> </a:t>
            </a:r>
            <a:r>
              <a:rPr lang="en-US" sz="1800" b="1" i="1" dirty="0" smtClean="0"/>
              <a:t>Orbits</a:t>
            </a:r>
            <a:r>
              <a:rPr lang="en-US" sz="1800" dirty="0" smtClean="0"/>
              <a:t>:</a:t>
            </a:r>
            <a:endParaRPr lang="en-US" sz="1600" dirty="0" smtClean="0"/>
          </a:p>
          <a:p>
            <a:r>
              <a:rPr lang="en-US" sz="1600" dirty="0" smtClean="0"/>
              <a:t>While referring to the Sun and the Moon in the Qur'an, it is emphasized that each moves in a definite orbit.</a:t>
            </a:r>
          </a:p>
          <a:p>
            <a:r>
              <a:rPr lang="en-US" sz="1600" dirty="0" smtClean="0"/>
              <a:t>"It is He Who created the night and the day, and the sun and the moon. They swim along, each in an orbit. "</a:t>
            </a:r>
            <a:br>
              <a:rPr lang="en-US" sz="1600" dirty="0" smtClean="0"/>
            </a:br>
            <a:r>
              <a:rPr lang="en-US" sz="1600" dirty="0" smtClean="0"/>
              <a:t>(</a:t>
            </a:r>
            <a:r>
              <a:rPr lang="en-US" sz="1600" dirty="0" err="1" smtClean="0"/>
              <a:t>Surah</a:t>
            </a:r>
            <a:r>
              <a:rPr lang="en-US" sz="1600" dirty="0" smtClean="0"/>
              <a:t> Al-</a:t>
            </a:r>
            <a:r>
              <a:rPr lang="en-US" sz="1600" dirty="0" err="1" smtClean="0"/>
              <a:t>Anbiya</a:t>
            </a:r>
            <a:r>
              <a:rPr lang="en-US" sz="1600" dirty="0" smtClean="0"/>
              <a:t>, 21:33)</a:t>
            </a:r>
          </a:p>
          <a:p>
            <a:r>
              <a:rPr lang="en-US" sz="1600" dirty="0" smtClean="0"/>
              <a:t>However, the entire universe is full of paths and orbits such as this one, is written in the Qur'an as follows:</a:t>
            </a:r>
          </a:p>
          <a:p>
            <a:r>
              <a:rPr lang="en-US" sz="1600" dirty="0" smtClean="0"/>
              <a:t>"By the sky full of paths and orbits."</a:t>
            </a:r>
            <a:br>
              <a:rPr lang="en-US" sz="1600" dirty="0" smtClean="0"/>
            </a:br>
            <a:r>
              <a:rPr lang="en-US" sz="1600" dirty="0" smtClean="0"/>
              <a:t>(</a:t>
            </a:r>
            <a:r>
              <a:rPr lang="en-US" sz="1600" dirty="0" err="1" smtClean="0"/>
              <a:t>Surah</a:t>
            </a:r>
            <a:r>
              <a:rPr lang="en-US" sz="1600" dirty="0" smtClean="0"/>
              <a:t> </a:t>
            </a:r>
            <a:r>
              <a:rPr lang="en-US" sz="1600" dirty="0" err="1" smtClean="0"/>
              <a:t>Dhaariyaat</a:t>
            </a:r>
            <a:r>
              <a:rPr lang="en-US" sz="1600" dirty="0" smtClean="0"/>
              <a:t>, 51:7)</a:t>
            </a:r>
            <a:endParaRPr lang="en-US" sz="1600" dirty="0"/>
          </a:p>
        </p:txBody>
      </p:sp>
      <p:sp>
        <p:nvSpPr>
          <p:cNvPr id="2" name="Title 1"/>
          <p:cNvSpPr>
            <a:spLocks noGrp="1"/>
          </p:cNvSpPr>
          <p:nvPr>
            <p:ph type="title"/>
          </p:nvPr>
        </p:nvSpPr>
        <p:spPr>
          <a:xfrm>
            <a:off x="457200" y="304800"/>
            <a:ext cx="8229600" cy="1143000"/>
          </a:xfrm>
        </p:spPr>
        <p:txBody>
          <a:bodyPr>
            <a:normAutofit fontScale="90000"/>
          </a:bodyPr>
          <a:lstStyle/>
          <a:p>
            <a:r>
              <a:rPr lang="en-US" dirty="0" smtClean="0"/>
              <a:t>Discoveries &amp; Exploration in Science Through Quran</a:t>
            </a:r>
            <a:endParaRPr lang="en-US" dirty="0"/>
          </a:p>
        </p:txBody>
      </p:sp>
      <p:pic>
        <p:nvPicPr>
          <p:cNvPr id="4" name="Picture 3" descr="https://www.missionislam.com/science/book_files/image009.jpg"/>
          <p:cNvPicPr/>
          <p:nvPr/>
        </p:nvPicPr>
        <p:blipFill>
          <a:blip r:embed="rId2"/>
          <a:srcRect/>
          <a:stretch>
            <a:fillRect/>
          </a:stretch>
        </p:blipFill>
        <p:spPr bwMode="auto">
          <a:xfrm>
            <a:off x="5943600" y="1371600"/>
            <a:ext cx="3048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2">
      <a:dk1>
        <a:sysClr val="windowText" lastClr="000000"/>
      </a:dk1>
      <a:lt1>
        <a:sysClr val="window" lastClr="FFFFFF"/>
      </a:lt1>
      <a:dk2>
        <a:srgbClr val="C765B4"/>
      </a:dk2>
      <a:lt2>
        <a:srgbClr val="F4E7ED"/>
      </a:lt2>
      <a:accent1>
        <a:srgbClr val="B83D68"/>
      </a:accent1>
      <a:accent2>
        <a:srgbClr val="AC66BB"/>
      </a:accent2>
      <a:accent3>
        <a:srgbClr val="DE6C36"/>
      </a:accent3>
      <a:accent4>
        <a:srgbClr val="F9B639"/>
      </a:accent4>
      <a:accent5>
        <a:srgbClr val="EDCFE7"/>
      </a:accent5>
      <a:accent6>
        <a:srgbClr val="FA8D3D"/>
      </a:accent6>
      <a:hlink>
        <a:srgbClr val="FFDE66"/>
      </a:hlink>
      <a:folHlink>
        <a:srgbClr val="C765B4"/>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4370</TotalTime>
  <Words>2315</Words>
  <Application>Microsoft Office PowerPoint</Application>
  <PresentationFormat>On-screen Show (4:3)</PresentationFormat>
  <Paragraphs>198</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Paper</vt:lpstr>
      <vt:lpstr>Slide 1</vt:lpstr>
      <vt:lpstr>Quran &amp; Science</vt:lpstr>
      <vt:lpstr>Islam, A Complete Religion!</vt:lpstr>
      <vt:lpstr>Why Allah Has Selected Islam As The Best Religion?</vt:lpstr>
      <vt:lpstr>Slide 5</vt:lpstr>
      <vt:lpstr>Quran, A Complete Guidebook!</vt:lpstr>
      <vt:lpstr>Quran is also a live “MIRACLE”</vt:lpstr>
      <vt:lpstr>Why today’s SCIENCE has progressed so much? </vt:lpstr>
      <vt:lpstr>Discoveries &amp; Exploration in Science Through Quran</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Quran VS Science</vt:lpstr>
      <vt:lpstr>Slide 29</vt:lpstr>
      <vt:lpstr>Slide 30</vt:lpstr>
      <vt:lpstr>Important Note</vt:lpstr>
      <vt:lpstr>Contribution of Muslims in the development of science:</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Quran And Science</dc:title>
  <dc:creator>asd</dc:creator>
  <cp:lastModifiedBy>asd</cp:lastModifiedBy>
  <cp:revision>173</cp:revision>
  <dcterms:created xsi:type="dcterms:W3CDTF">2016-12-08T15:47:10Z</dcterms:created>
  <dcterms:modified xsi:type="dcterms:W3CDTF">2016-12-27T02:30:49Z</dcterms:modified>
</cp:coreProperties>
</file>