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Lst>
  <p:notesMasterIdLst>
    <p:notesMasterId r:id="rId22"/>
  </p:notesMasterIdLst>
  <p:sldIdLst>
    <p:sldId id="258" r:id="rId2"/>
    <p:sldId id="256" r:id="rId3"/>
    <p:sldId id="257"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305" autoAdjust="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E2518F-52E9-4075-BF35-681AC98BD5D1}" type="datetimeFigureOut">
              <a:rPr lang="en-US" smtClean="0"/>
              <a:t>1/26/2017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CE504-D4BE-4CF9-AB36-3C9ADD04C242}" type="slidenum">
              <a:rPr lang="en-US" smtClean="0"/>
              <a:t>‹#›</a:t>
            </a:fld>
            <a:endParaRPr lang="en-US"/>
          </a:p>
        </p:txBody>
      </p:sp>
    </p:spTree>
    <p:extLst>
      <p:ext uri="{BB962C8B-B14F-4D97-AF65-F5344CB8AC3E}">
        <p14:creationId xmlns:p14="http://schemas.microsoft.com/office/powerpoint/2010/main" val="3336368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3CE504-D4BE-4CF9-AB36-3C9ADD04C242}" type="slidenum">
              <a:rPr lang="en-US" smtClean="0"/>
              <a:t>3</a:t>
            </a:fld>
            <a:endParaRPr lang="en-US"/>
          </a:p>
        </p:txBody>
      </p:sp>
    </p:spTree>
    <p:extLst>
      <p:ext uri="{BB962C8B-B14F-4D97-AF65-F5344CB8AC3E}">
        <p14:creationId xmlns:p14="http://schemas.microsoft.com/office/powerpoint/2010/main" val="182768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1/26/2017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3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1/26/2017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8010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1/26/2017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99025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1/26/2017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205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1/26/2017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28990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1/26/2017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26335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1/26/2017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4152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1/26/2017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6250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1/26/2017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286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1/26/2017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4735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1/26/2017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6927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1/26/2017</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228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1/26/2017</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26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1/26/2017</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4052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1/26/2017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078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1/26/2017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8869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1/26/2017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0646115"/>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Waraqah_ibn_Nawfal" TargetMode="External"/><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hyperlink" Target="https://en.wikipedia.org/wiki/Moses_in_Islam" TargetMode="External"/><Relationship Id="rId4" Type="http://schemas.openxmlformats.org/officeDocument/2006/relationships/hyperlink" Target="https://en.wikipedia.org/wiki/Namu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www.ezsoftech.com/islamic/infallible1d.asp#02"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0251582" cy="6858000"/>
          </a:xfrm>
          <a:prstGeom prst="ellipse">
            <a:avLst/>
          </a:prstGeom>
          <a:ln>
            <a:noFill/>
          </a:ln>
          <a:effectLst>
            <a:softEdge rad="11250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712" y="425070"/>
            <a:ext cx="3276600" cy="2066925"/>
          </a:xfrm>
          <a:prstGeom prst="rect">
            <a:avLst/>
          </a:prstGeom>
        </p:spPr>
      </p:pic>
      <p:sp>
        <p:nvSpPr>
          <p:cNvPr id="6" name="TextBox 5"/>
          <p:cNvSpPr txBox="1"/>
          <p:nvPr/>
        </p:nvSpPr>
        <p:spPr>
          <a:xfrm>
            <a:off x="3760631" y="695459"/>
            <a:ext cx="3000777" cy="461665"/>
          </a:xfrm>
          <a:prstGeom prst="rect">
            <a:avLst/>
          </a:prstGeom>
          <a:noFill/>
        </p:spPr>
        <p:txBody>
          <a:bodyPr wrap="square" rtlCol="0">
            <a:spAutoFit/>
          </a:bodyPr>
          <a:lstStyle/>
          <a:p>
            <a:r>
              <a:rPr lang="en-US" sz="2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Dr. Sumbul Ansar</a:t>
            </a:r>
            <a:endParaRPr lang="en-US"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077940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1659"/>
          </a:xfrm>
        </p:spPr>
        <p:txBody>
          <a:bodyPr>
            <a:normAutofit/>
          </a:bodyPr>
          <a:lstStyle/>
          <a:p>
            <a:r>
              <a:rPr lang="en-US" sz="3000" b="1" u="sng" dirty="0" smtClean="0">
                <a:solidFill>
                  <a:schemeClr val="tx1"/>
                </a:solidFill>
              </a:rPr>
              <a:t>Situation of Prophet at the time of Revelation</a:t>
            </a:r>
            <a:endParaRPr lang="en-US" sz="3000" b="1" u="sng"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640542"/>
            <a:ext cx="7382435" cy="4450592"/>
          </a:xfrm>
        </p:spPr>
      </p:pic>
    </p:spTree>
    <p:extLst>
      <p:ext uri="{BB962C8B-B14F-4D97-AF65-F5344CB8AC3E}">
        <p14:creationId xmlns:p14="http://schemas.microsoft.com/office/powerpoint/2010/main" val="1889008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829737" cy="640976"/>
          </a:xfrm>
        </p:spPr>
        <p:txBody>
          <a:bodyPr>
            <a:noAutofit/>
          </a:bodyPr>
          <a:lstStyle/>
          <a:p>
            <a:r>
              <a:rPr lang="en-US" b="1" dirty="0" smtClean="0">
                <a:solidFill>
                  <a:schemeClr val="accent2">
                    <a:lumMod val="60000"/>
                    <a:lumOff val="40000"/>
                  </a:schemeClr>
                </a:solidFill>
                <a:latin typeface="Aharoni" panose="02010803020104030203" pitchFamily="2" charset="-79"/>
                <a:cs typeface="Aharoni" panose="02010803020104030203" pitchFamily="2" charset="-79"/>
              </a:rPr>
              <a:t>AFTER THE REVELATION:</a:t>
            </a:r>
            <a:endParaRPr lang="en-US" b="1" dirty="0">
              <a:solidFill>
                <a:schemeClr val="accent2">
                  <a:lumMod val="60000"/>
                  <a:lumOff val="40000"/>
                </a:schemeClr>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677334" y="1842247"/>
            <a:ext cx="8596668" cy="4199115"/>
          </a:xfrm>
        </p:spPr>
        <p:txBody>
          <a:bodyPr/>
          <a:lstStyle/>
          <a:p>
            <a:r>
              <a:rPr lang="en-US" dirty="0"/>
              <a:t>Perplexed by this new experience, Muhammad made his way to home where he was consoled by his wife Khadijah, who also took him to her </a:t>
            </a:r>
            <a:r>
              <a:rPr lang="en-US" dirty="0" smtClean="0"/>
              <a:t>Ebonite </a:t>
            </a:r>
            <a:r>
              <a:rPr lang="en-US" dirty="0"/>
              <a:t>cousin </a:t>
            </a:r>
            <a:r>
              <a:rPr lang="en-US" dirty="0">
                <a:hlinkClick r:id="rId3" tooltip="Waraqah ibn Nawfal"/>
              </a:rPr>
              <a:t>Waraqah ibn Nawfal</a:t>
            </a:r>
            <a:r>
              <a:rPr lang="en-US" dirty="0"/>
              <a:t>. Waraqah was familiar with Jewish and Christian scriptures. Islamic tradition holds that Waraqah, upon hearing the description, testified to Muhammad's </a:t>
            </a:r>
            <a:r>
              <a:rPr lang="en-US" dirty="0" smtClean="0"/>
              <a:t>Prophethood,</a:t>
            </a:r>
            <a:r>
              <a:rPr lang="en-US" dirty="0"/>
              <a:t> and convinced Muhammad that the revelation was from God</a:t>
            </a:r>
            <a:r>
              <a:rPr lang="en-US" dirty="0" smtClean="0"/>
              <a:t>.</a:t>
            </a:r>
            <a:r>
              <a:rPr lang="en-US" baseline="30000" dirty="0" smtClean="0"/>
              <a:t> </a:t>
            </a:r>
            <a:r>
              <a:rPr lang="en-US" dirty="0"/>
              <a:t> Waraqah said: "O my nephew! What did you see?" When Muhammad told him what had happened to him, Waraqah replied: "This is </a:t>
            </a:r>
            <a:r>
              <a:rPr lang="en-US" dirty="0">
                <a:hlinkClick r:id="rId4" tooltip="Namus"/>
              </a:rPr>
              <a:t>Namus</a:t>
            </a:r>
            <a:r>
              <a:rPr lang="en-US" dirty="0"/>
              <a:t> (meaning Gabriel) that Allah sent to </a:t>
            </a:r>
            <a:r>
              <a:rPr lang="en-US" dirty="0">
                <a:hlinkClick r:id="rId5" tooltip="Moses in Islam"/>
              </a:rPr>
              <a:t>Moses</a:t>
            </a:r>
            <a:r>
              <a:rPr lang="en-US" dirty="0"/>
              <a:t>. I wish I were younger. I wish I could live up to the time when your people would turn you out." Muhammad asked: "Will they drive me out?" Waraqah answered in the affirmative and said: "Anyone who came with something similar to what you have brought was treated with hostility; and if I should be alive until that day, then I would support you strongly." A few days later Waraqah died.</a:t>
            </a:r>
          </a:p>
        </p:txBody>
      </p:sp>
    </p:spTree>
    <p:extLst>
      <p:ext uri="{BB962C8B-B14F-4D97-AF65-F5344CB8AC3E}">
        <p14:creationId xmlns:p14="http://schemas.microsoft.com/office/powerpoint/2010/main" val="2213706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228600"/>
            <a:ext cx="8596668" cy="757238"/>
          </a:xfrm>
        </p:spPr>
        <p:txBody>
          <a:bodyPr>
            <a:normAutofit/>
          </a:bodyPr>
          <a:lstStyle/>
          <a:p>
            <a:r>
              <a:rPr lang="en-US" sz="4000" b="1" dirty="0" smtClean="0">
                <a:solidFill>
                  <a:schemeClr val="accent3">
                    <a:lumMod val="75000"/>
                  </a:schemeClr>
                </a:solidFill>
              </a:rPr>
              <a:t>Politeness with Children:</a:t>
            </a:r>
            <a:endParaRPr lang="en-US" sz="4000" b="1" dirty="0">
              <a:solidFill>
                <a:schemeClr val="accent3">
                  <a:lumMod val="75000"/>
                </a:schemeClr>
              </a:solidFill>
            </a:endParaRPr>
          </a:p>
        </p:txBody>
      </p:sp>
      <p:sp>
        <p:nvSpPr>
          <p:cNvPr id="3" name="Content Placeholder 2"/>
          <p:cNvSpPr>
            <a:spLocks noGrp="1"/>
          </p:cNvSpPr>
          <p:nvPr>
            <p:ph idx="1"/>
          </p:nvPr>
        </p:nvSpPr>
        <p:spPr>
          <a:xfrm>
            <a:off x="677334" y="985838"/>
            <a:ext cx="8596668" cy="5629275"/>
          </a:xfrm>
        </p:spPr>
        <p:txBody>
          <a:bodyPr>
            <a:normAutofit/>
          </a:bodyPr>
          <a:lstStyle/>
          <a:p>
            <a:r>
              <a:rPr lang="en-US" dirty="0" smtClean="0">
                <a:solidFill>
                  <a:schemeClr val="accent5">
                    <a:lumMod val="50000"/>
                  </a:schemeClr>
                </a:solidFill>
              </a:rPr>
              <a:t>Children used to sit in the company of Prophet (SAWW) where Abu Bakkr and Hazrat Umar used to sit.</a:t>
            </a:r>
          </a:p>
          <a:p>
            <a:r>
              <a:rPr lang="en-US" dirty="0" smtClean="0">
                <a:solidFill>
                  <a:schemeClr val="accent5">
                    <a:lumMod val="50000"/>
                  </a:schemeClr>
                </a:solidFill>
              </a:rPr>
              <a:t>A bowl of milk was given to Prophet and He drank some sips from their in that company on his right side a young boy child was sitting and the left side Abu Bakkr and Umar the great and senior companion were sitting.</a:t>
            </a:r>
          </a:p>
          <a:p>
            <a:r>
              <a:rPr lang="en-US" dirty="0" smtClean="0">
                <a:solidFill>
                  <a:schemeClr val="accent5">
                    <a:lumMod val="50000"/>
                  </a:schemeClr>
                </a:solidFill>
              </a:rPr>
              <a:t>Holy Prophet (SAWW) Sunnah was after having some sip He used to handover the bowl who was sitting at the first on His right side and He never started from the left side, this was the </a:t>
            </a:r>
            <a:r>
              <a:rPr lang="en-US" dirty="0" err="1" smtClean="0">
                <a:solidFill>
                  <a:schemeClr val="accent5">
                    <a:lumMod val="50000"/>
                  </a:schemeClr>
                </a:solidFill>
              </a:rPr>
              <a:t>tayamun</a:t>
            </a:r>
            <a:r>
              <a:rPr lang="en-US" dirty="0" smtClean="0">
                <a:solidFill>
                  <a:schemeClr val="accent5">
                    <a:lumMod val="50000"/>
                  </a:schemeClr>
                </a:solidFill>
              </a:rPr>
              <a:t>.</a:t>
            </a:r>
          </a:p>
          <a:p>
            <a:r>
              <a:rPr lang="en-US" dirty="0" smtClean="0">
                <a:solidFill>
                  <a:schemeClr val="accent5">
                    <a:lumMod val="50000"/>
                  </a:schemeClr>
                </a:solidFill>
              </a:rPr>
              <a:t>So according to Sunnah He wanted to start to give this left over to the people sitting on right side but by chance on right side a little boy was sitting and on left side the senior companion were sitting.</a:t>
            </a:r>
          </a:p>
          <a:p>
            <a:r>
              <a:rPr lang="en-US" dirty="0" smtClean="0">
                <a:solidFill>
                  <a:schemeClr val="accent5">
                    <a:lumMod val="50000"/>
                  </a:schemeClr>
                </a:solidFill>
              </a:rPr>
              <a:t>He wished to give His left over to senior companion but His practice was to give on the right side first so, Holy Prophet asked that boy:</a:t>
            </a:r>
          </a:p>
          <a:p>
            <a:pPr marL="0" indent="0">
              <a:buNone/>
            </a:pPr>
            <a:r>
              <a:rPr lang="en-US" dirty="0">
                <a:solidFill>
                  <a:schemeClr val="accent5">
                    <a:lumMod val="50000"/>
                  </a:schemeClr>
                </a:solidFill>
              </a:rPr>
              <a:t>	</a:t>
            </a:r>
            <a:r>
              <a:rPr lang="en-US" dirty="0" smtClean="0">
                <a:solidFill>
                  <a:schemeClr val="accent5">
                    <a:lumMod val="50000"/>
                  </a:schemeClr>
                </a:solidFill>
              </a:rPr>
              <a:t>	</a:t>
            </a:r>
            <a:r>
              <a:rPr lang="en-US" b="1" dirty="0" smtClean="0">
                <a:solidFill>
                  <a:schemeClr val="bg2">
                    <a:lumMod val="75000"/>
                  </a:schemeClr>
                </a:solidFill>
              </a:rPr>
              <a:t>“Oh ! My son, Do you allow Me that I may give this left over first </a:t>
            </a:r>
          </a:p>
          <a:p>
            <a:pPr marL="0" indent="0">
              <a:buNone/>
            </a:pPr>
            <a:r>
              <a:rPr lang="en-US" b="1" dirty="0" smtClean="0">
                <a:solidFill>
                  <a:schemeClr val="bg2">
                    <a:lumMod val="75000"/>
                  </a:schemeClr>
                </a:solidFill>
              </a:rPr>
              <a:t>	    to those who are the senior sitting on my left side. Do you allow me.?</a:t>
            </a:r>
          </a:p>
        </p:txBody>
      </p:sp>
    </p:spTree>
    <p:extLst>
      <p:ext uri="{BB962C8B-B14F-4D97-AF65-F5344CB8AC3E}">
        <p14:creationId xmlns:p14="http://schemas.microsoft.com/office/powerpoint/2010/main" val="4048963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57239"/>
            <a:ext cx="8266641" cy="5000624"/>
          </a:xfrm>
        </p:spPr>
        <p:txBody>
          <a:bodyPr/>
          <a:lstStyle/>
          <a:p>
            <a:endParaRPr lang="en-US" dirty="0" smtClean="0">
              <a:solidFill>
                <a:schemeClr val="accent5">
                  <a:lumMod val="50000"/>
                </a:schemeClr>
              </a:solidFill>
            </a:endParaRPr>
          </a:p>
          <a:p>
            <a:r>
              <a:rPr lang="en-US" sz="2000" dirty="0" smtClean="0">
                <a:solidFill>
                  <a:schemeClr val="accent5">
                    <a:lumMod val="50000"/>
                  </a:schemeClr>
                </a:solidFill>
              </a:rPr>
              <a:t>That </a:t>
            </a:r>
            <a:r>
              <a:rPr lang="en-US" sz="2000" dirty="0">
                <a:solidFill>
                  <a:schemeClr val="accent5">
                    <a:lumMod val="50000"/>
                  </a:schemeClr>
                </a:solidFill>
              </a:rPr>
              <a:t>boy said,</a:t>
            </a:r>
          </a:p>
          <a:p>
            <a:pPr marL="0" indent="0">
              <a:buNone/>
            </a:pPr>
            <a:r>
              <a:rPr lang="en-US" sz="2000" dirty="0">
                <a:solidFill>
                  <a:schemeClr val="accent5">
                    <a:lumMod val="50000"/>
                  </a:schemeClr>
                </a:solidFill>
              </a:rPr>
              <a:t>		“Not allowed because you have drunk from this bowl </a:t>
            </a:r>
          </a:p>
          <a:p>
            <a:pPr marL="0" indent="0">
              <a:buNone/>
            </a:pPr>
            <a:r>
              <a:rPr lang="en-US" sz="2000" dirty="0">
                <a:solidFill>
                  <a:schemeClr val="accent5">
                    <a:lumMod val="50000"/>
                  </a:schemeClr>
                </a:solidFill>
              </a:rPr>
              <a:t>	and your lips touched this bowl and can’t sacrifice to touch my</a:t>
            </a:r>
          </a:p>
          <a:p>
            <a:pPr marL="0" indent="0">
              <a:buNone/>
            </a:pPr>
            <a:r>
              <a:rPr lang="en-US" sz="2000" dirty="0">
                <a:solidFill>
                  <a:schemeClr val="accent5">
                    <a:lumMod val="50000"/>
                  </a:schemeClr>
                </a:solidFill>
              </a:rPr>
              <a:t> 			lips state away of the touching of your lips.”</a:t>
            </a:r>
          </a:p>
          <a:p>
            <a:pPr marL="0" indent="0">
              <a:buNone/>
            </a:pPr>
            <a:endParaRPr lang="en-US" sz="2000" dirty="0">
              <a:solidFill>
                <a:schemeClr val="accent5">
                  <a:lumMod val="50000"/>
                </a:schemeClr>
              </a:solidFill>
            </a:endParaRPr>
          </a:p>
          <a:p>
            <a:pPr marL="0" indent="0">
              <a:buNone/>
            </a:pPr>
            <a:r>
              <a:rPr lang="en-US" sz="2000" dirty="0">
                <a:solidFill>
                  <a:schemeClr val="accent5">
                    <a:lumMod val="50000"/>
                  </a:schemeClr>
                </a:solidFill>
              </a:rPr>
              <a:t>So He refused and Holy Prophet(SAWW) had to give that bowl to the small boy.</a:t>
            </a:r>
          </a:p>
          <a:p>
            <a:pPr marL="0" indent="0">
              <a:buNone/>
            </a:pPr>
            <a:r>
              <a:rPr lang="en-US" sz="2000" dirty="0">
                <a:solidFill>
                  <a:schemeClr val="accent5">
                    <a:lumMod val="50000"/>
                  </a:schemeClr>
                </a:solidFill>
              </a:rPr>
              <a:t>He used to train the kids and young boys sitting in His company.</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594838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4875"/>
          </a:xfrm>
        </p:spPr>
        <p:txBody>
          <a:bodyPr/>
          <a:lstStyle/>
          <a:p>
            <a:r>
              <a:rPr lang="en-US" dirty="0" smtClean="0"/>
              <a:t>Rights To Neighbors.</a:t>
            </a:r>
            <a:endParaRPr lang="en-US" dirty="0"/>
          </a:p>
        </p:txBody>
      </p:sp>
      <p:sp>
        <p:nvSpPr>
          <p:cNvPr id="3" name="Content Placeholder 2"/>
          <p:cNvSpPr>
            <a:spLocks noGrp="1"/>
          </p:cNvSpPr>
          <p:nvPr>
            <p:ph idx="1"/>
          </p:nvPr>
        </p:nvSpPr>
        <p:spPr>
          <a:xfrm>
            <a:off x="677334" y="1514475"/>
            <a:ext cx="8596668" cy="3880773"/>
          </a:xfrm>
        </p:spPr>
        <p:txBody>
          <a:bodyPr>
            <a:normAutofit fontScale="92500" lnSpcReduction="20000"/>
          </a:bodyPr>
          <a:lstStyle/>
          <a:p>
            <a:pPr lvl="1"/>
            <a:r>
              <a:rPr lang="en-US" sz="1800" dirty="0"/>
              <a:t>The neighbor holds a special status in Islam. Islam encourages Muslims to treat their neighbors in a gentle way that reflects the true and genuine spirit of Islam as exemplified in its tolerant aspect especially with people of other faiths. It makes no difference whether the neighbors are Muslim or non-Muslim. Ayesha, the Mother of the Believers, stated that she once asked Prophet Muhammad (peace and blessings be upon him), "O Messenger of Allah! I have two neighbors. To whom shall I send my gifts?" Prophet Muhammad (peace and blessings be upon him) said, "To the one whose gate is nearer to you</a:t>
            </a:r>
            <a:r>
              <a:rPr lang="en-US" sz="1800" dirty="0" smtClean="0"/>
              <a:t>.“</a:t>
            </a:r>
          </a:p>
          <a:p>
            <a:pPr lvl="1"/>
            <a:r>
              <a:rPr lang="en-US" sz="1800" dirty="0"/>
              <a:t>Being good to neighbors is not only restricted to those who share the same building with you. Your roommate at the dorm is your neighbor; the person sitting behind you or next to you in a bus or at a bus stop is your neighbor; the one sharing your office at work is your neighbor; the person enjoying fresh air next to you in a public garden is also a neighbor. You ought to treat all of those people kindly and socialize with them within the permitted scope of Shariah Islamic Law.</a:t>
            </a:r>
          </a:p>
        </p:txBody>
      </p:sp>
    </p:spTree>
    <p:extLst>
      <p:ext uri="{BB962C8B-B14F-4D97-AF65-F5344CB8AC3E}">
        <p14:creationId xmlns:p14="http://schemas.microsoft.com/office/powerpoint/2010/main" val="3100822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6288"/>
          </a:xfrm>
        </p:spPr>
        <p:txBody>
          <a:bodyPr/>
          <a:lstStyle/>
          <a:p>
            <a:r>
              <a:rPr lang="en-US" b="1" dirty="0" smtClean="0">
                <a:solidFill>
                  <a:schemeClr val="accent5">
                    <a:lumMod val="40000"/>
                    <a:lumOff val="60000"/>
                  </a:schemeClr>
                </a:solidFill>
              </a:rPr>
              <a:t>Attitude with Non – Muslims.</a:t>
            </a:r>
            <a:endParaRPr lang="en-US" b="1" dirty="0">
              <a:solidFill>
                <a:schemeClr val="accent5">
                  <a:lumMod val="40000"/>
                  <a:lumOff val="60000"/>
                </a:schemeClr>
              </a:solidFill>
            </a:endParaRPr>
          </a:p>
        </p:txBody>
      </p:sp>
      <p:sp>
        <p:nvSpPr>
          <p:cNvPr id="3" name="Content Placeholder 2"/>
          <p:cNvSpPr>
            <a:spLocks noGrp="1"/>
          </p:cNvSpPr>
          <p:nvPr>
            <p:ph idx="1"/>
          </p:nvPr>
        </p:nvSpPr>
        <p:spPr>
          <a:xfrm>
            <a:off x="677334" y="1385889"/>
            <a:ext cx="8596668" cy="4655474"/>
          </a:xfrm>
        </p:spPr>
        <p:txBody>
          <a:bodyPr>
            <a:normAutofit lnSpcReduction="10000"/>
          </a:bodyPr>
          <a:lstStyle/>
          <a:p>
            <a:pPr algn="just"/>
            <a:r>
              <a:rPr lang="en-US" dirty="0"/>
              <a:t>The Prophet showed endless patience while conveying the message of Islam to the non-Muslims. He never tired of speaking to people and sharing with them the monotheistic belief which is the essence of the religion. He was always sincere in his relationships and he abstained from useless polemics or quarrels. As is stated in the Holy Qur'an, the Prophet always treated people well; he used kind words and avoided rude and aggressive behavior. As a matter of fact, despite the rude behavior of some of the communities he encountered while spreading the religion, the Prophet curbed his anger and asked Allah for salvation for them. For instance, when Prophet Muhammad went to </a:t>
            </a:r>
            <a:r>
              <a:rPr lang="en-US" dirty="0" err="1" smtClean="0"/>
              <a:t>Taa'if</a:t>
            </a:r>
            <a:r>
              <a:rPr lang="en-US" dirty="0" smtClean="0"/>
              <a:t> </a:t>
            </a:r>
            <a:r>
              <a:rPr lang="en-US" dirty="0"/>
              <a:t>with </a:t>
            </a:r>
            <a:r>
              <a:rPr lang="en-US" dirty="0" err="1"/>
              <a:t>Zayd</a:t>
            </a:r>
            <a:r>
              <a:rPr lang="en-US" dirty="0"/>
              <a:t> ibn </a:t>
            </a:r>
            <a:r>
              <a:rPr lang="en-US" dirty="0" err="1" smtClean="0"/>
              <a:t>Haritha</a:t>
            </a:r>
            <a:r>
              <a:rPr lang="en-US" dirty="0" smtClean="0"/>
              <a:t> </a:t>
            </a:r>
            <a:r>
              <a:rPr lang="en-US" dirty="0"/>
              <a:t>in search of a freer environment in which to convey the message of Islam due to the increasing pressure in Mecca, the leading figures in </a:t>
            </a:r>
            <a:r>
              <a:rPr lang="en-US" dirty="0" err="1" smtClean="0"/>
              <a:t>Taa'if</a:t>
            </a:r>
            <a:r>
              <a:rPr lang="en-US" dirty="0" smtClean="0"/>
              <a:t> </a:t>
            </a:r>
            <a:r>
              <a:rPr lang="en-US" dirty="0"/>
              <a:t>treated him rudely and ordered the people to stone him and drive him out of the city. In response to this sad experience, Prophet Muhammad prayed that the people of </a:t>
            </a:r>
            <a:r>
              <a:rPr lang="en-US" dirty="0" err="1"/>
              <a:t>Ta'if</a:t>
            </a:r>
            <a:r>
              <a:rPr lang="en-US" dirty="0"/>
              <a:t> would be granted deliverance. It was due to his kind and forgiving attitude that the people did not refuse to listen to his message; rather, they considered it and decided to accept Islam, despite their initial opposition</a:t>
            </a:r>
            <a:r>
              <a:rPr lang="en-US" dirty="0" smtClean="0"/>
              <a:t>.</a:t>
            </a:r>
          </a:p>
          <a:p>
            <a:pPr algn="just"/>
            <a:endParaRPr lang="en-US" dirty="0"/>
          </a:p>
        </p:txBody>
      </p:sp>
    </p:spTree>
    <p:extLst>
      <p:ext uri="{BB962C8B-B14F-4D97-AF65-F5344CB8AC3E}">
        <p14:creationId xmlns:p14="http://schemas.microsoft.com/office/powerpoint/2010/main" val="1634265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5" name="Title 1"/>
          <p:cNvSpPr>
            <a:spLocks noGrp="1"/>
          </p:cNvSpPr>
          <p:nvPr>
            <p:ph idx="1"/>
          </p:nvPr>
        </p:nvSpPr>
        <p:spPr>
          <a:xfrm>
            <a:off x="677863" y="514350"/>
            <a:ext cx="8596312" cy="5527675"/>
          </a:xfrm>
        </p:spPr>
        <p:txBody>
          <a:bodyPr>
            <a:normAutofit/>
          </a:bodyPr>
          <a:lstStyle/>
          <a:p>
            <a:pPr fontAlgn="base"/>
            <a:endParaRPr lang="en-US" sz="2000" dirty="0" smtClean="0"/>
          </a:p>
          <a:p>
            <a:pPr fontAlgn="base"/>
            <a:r>
              <a:rPr lang="en-US" sz="2000" dirty="0" smtClean="0"/>
              <a:t>Prophet </a:t>
            </a:r>
            <a:r>
              <a:rPr lang="en-US" sz="2000" dirty="0"/>
              <a:t>Muhammad focused on the humanity of the people he addressed, rather than on their differences in faith, ideas and lifestyles. In other words, he behaved in line with the idea that the people around him were human and possessed a life and soul. He did not base his actions on whether they were Muslim or not. For instance, in Medina the Prophet stood up before a passing funeral procession. His companions said to him: “O Prophet, that man was not a Muslim.” In response to this, the Prophet emphasized the quality of being human, a common feature that all people share, with the following words: “Did he not have a soul?”</a:t>
            </a:r>
          </a:p>
          <a:p>
            <a:pPr fontAlgn="base"/>
            <a:endParaRPr lang="en-US" sz="2000" dirty="0" smtClean="0"/>
          </a:p>
          <a:p>
            <a:pPr fontAlgn="base"/>
            <a:r>
              <a:rPr lang="en-US" sz="2000" dirty="0" smtClean="0"/>
              <a:t>The </a:t>
            </a:r>
            <a:r>
              <a:rPr lang="en-US" sz="2000" dirty="0"/>
              <a:t>Prophet guaranteed the lives, property, honor and freedom of religion of the non-Muslims who lived among the Muslims, and he put a great emphasis on these issues. Islam gives great importance to the protection of basic values in the religion.</a:t>
            </a:r>
          </a:p>
          <a:p>
            <a:endParaRPr lang="en-US" sz="2000" dirty="0"/>
          </a:p>
        </p:txBody>
      </p:sp>
    </p:spTree>
    <p:extLst>
      <p:ext uri="{BB962C8B-B14F-4D97-AF65-F5344CB8AC3E}">
        <p14:creationId xmlns:p14="http://schemas.microsoft.com/office/powerpoint/2010/main" val="16271524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4313" y="609600"/>
            <a:ext cx="9686925" cy="776288"/>
          </a:xfrm>
        </p:spPr>
        <p:txBody>
          <a:bodyPr>
            <a:noAutofit/>
          </a:bodyPr>
          <a:lstStyle/>
          <a:p>
            <a:r>
              <a:rPr lang="en-US" sz="3500" b="1" dirty="0" smtClean="0">
                <a:solidFill>
                  <a:schemeClr val="bg2">
                    <a:lumMod val="75000"/>
                  </a:schemeClr>
                </a:solidFill>
              </a:rPr>
              <a:t>Prophet(SAWW) gave the women her Rights:</a:t>
            </a:r>
            <a:endParaRPr lang="en-US" sz="3500" b="1" dirty="0">
              <a:solidFill>
                <a:schemeClr val="bg2">
                  <a:lumMod val="75000"/>
                </a:schemeClr>
              </a:solidFill>
            </a:endParaRPr>
          </a:p>
        </p:txBody>
      </p:sp>
      <p:sp>
        <p:nvSpPr>
          <p:cNvPr id="3" name="Content Placeholder 2"/>
          <p:cNvSpPr>
            <a:spLocks noGrp="1"/>
          </p:cNvSpPr>
          <p:nvPr>
            <p:ph idx="1"/>
          </p:nvPr>
        </p:nvSpPr>
        <p:spPr>
          <a:xfrm>
            <a:off x="677334" y="1385888"/>
            <a:ext cx="8596668" cy="5143500"/>
          </a:xfrm>
        </p:spPr>
        <p:txBody>
          <a:bodyPr>
            <a:noAutofit/>
          </a:bodyPr>
          <a:lstStyle/>
          <a:p>
            <a:endParaRPr lang="en-US" b="1" dirty="0" smtClean="0"/>
          </a:p>
          <a:p>
            <a:r>
              <a:rPr lang="en-US" b="1" dirty="0" smtClean="0"/>
              <a:t>Throughout </a:t>
            </a:r>
            <a:r>
              <a:rPr lang="en-US" b="1" dirty="0"/>
              <a:t>the human history prior to Islam, women have been victimized and made to suffer too much. They endured unbearable deprivation, sorrow and oppression in all past civilizations. In other words, they were treated as if they were not human beings.</a:t>
            </a:r>
          </a:p>
          <a:p>
            <a:r>
              <a:rPr lang="en-US" b="1" dirty="0"/>
              <a:t> </a:t>
            </a:r>
          </a:p>
          <a:p>
            <a:r>
              <a:rPr lang="en-US" b="1" dirty="0"/>
              <a:t>The Greeks said regarding a woman: She is like a poisonous tree and she is evil emanated from Satan. She may be sold like any merchandise.</a:t>
            </a:r>
          </a:p>
          <a:p>
            <a:r>
              <a:rPr lang="en-US" b="1" dirty="0"/>
              <a:t> </a:t>
            </a:r>
          </a:p>
          <a:p>
            <a:r>
              <a:rPr lang="en-US" b="1" dirty="0"/>
              <a:t>For the Romans: She does not have a soul. They would torture women by pouring boiling oil on them or dragging them by horses.</a:t>
            </a:r>
          </a:p>
          <a:p>
            <a:r>
              <a:rPr lang="en-US" b="1" dirty="0"/>
              <a:t/>
            </a:r>
            <a:br>
              <a:rPr lang="en-US" b="1" dirty="0"/>
            </a:br>
            <a:r>
              <a:rPr lang="en-US" b="1" dirty="0"/>
              <a:t>For the Chinese: She is cursed water that washes away good fortune. A Chinese man would have the right to bury his wife alive. If a man were to die, his wife would be passed on as inheritance</a:t>
            </a:r>
            <a:r>
              <a:rPr lang="en-US" b="1" dirty="0" smtClean="0"/>
              <a:t>.</a:t>
            </a:r>
            <a:r>
              <a:rPr lang="en-US" b="1" dirty="0"/>
              <a:t/>
            </a:r>
            <a:br>
              <a:rPr lang="en-US" b="1" dirty="0"/>
            </a:br>
            <a:endParaRPr lang="en-US" b="1" dirty="0"/>
          </a:p>
        </p:txBody>
      </p:sp>
    </p:spTree>
    <p:extLst>
      <p:ext uri="{BB962C8B-B14F-4D97-AF65-F5344CB8AC3E}">
        <p14:creationId xmlns:p14="http://schemas.microsoft.com/office/powerpoint/2010/main" val="3504457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71475"/>
            <a:ext cx="8596668" cy="6029325"/>
          </a:xfrm>
        </p:spPr>
        <p:txBody>
          <a:bodyPr>
            <a:normAutofit/>
          </a:bodyPr>
          <a:lstStyle/>
          <a:p>
            <a:endParaRPr lang="en-US" b="1" dirty="0" smtClean="0"/>
          </a:p>
          <a:p>
            <a:r>
              <a:rPr lang="en-US" b="1" dirty="0" smtClean="0"/>
              <a:t>For </a:t>
            </a:r>
            <a:r>
              <a:rPr lang="en-US" b="1" dirty="0"/>
              <a:t>the Indians: A woman is worse than death, hell, and fire. A woman didn’t have the right to live after her death. Therefore, she had to be burned along with his corpse.</a:t>
            </a:r>
          </a:p>
          <a:p>
            <a:r>
              <a:rPr lang="en-US" b="1" dirty="0"/>
              <a:t/>
            </a:r>
            <a:br>
              <a:rPr lang="en-US" b="1" dirty="0"/>
            </a:br>
            <a:r>
              <a:rPr lang="en-US" b="1" dirty="0"/>
              <a:t>For the Persians: It is permissible to marry any of the female relatives without exception (incest). A Persian husband could command his wife to die.</a:t>
            </a:r>
          </a:p>
          <a:p>
            <a:r>
              <a:rPr lang="en-US" b="1" dirty="0"/>
              <a:t/>
            </a:r>
            <a:br>
              <a:rPr lang="en-US" b="1" dirty="0"/>
            </a:br>
            <a:r>
              <a:rPr lang="en-US" b="1" dirty="0"/>
              <a:t>The Jews said: A woman is a curse because she is the cause of sin and temptation. She is impure during her menses. It is permissible for her father to sell her.</a:t>
            </a:r>
          </a:p>
          <a:p>
            <a:r>
              <a:rPr lang="en-US" b="1" dirty="0"/>
              <a:t> </a:t>
            </a:r>
            <a:br>
              <a:rPr lang="en-US" b="1" dirty="0"/>
            </a:br>
            <a:r>
              <a:rPr lang="en-US" b="1" dirty="0"/>
              <a:t>The Christians: The French held a discussion in 568 A.D. Some of the issues discussed were: Is a woman a human or not? Does she have soul or not? If she has a soul, is it a human soul or an animal soul? And if it is a human soul then is it equal to a man’s soul lower than it? Finally, after long deliberation, they came to the conclusion that she is human, but she was created only to serve man.</a:t>
            </a:r>
          </a:p>
          <a:p>
            <a:endParaRPr lang="en-US" dirty="0"/>
          </a:p>
        </p:txBody>
      </p:sp>
    </p:spTree>
    <p:extLst>
      <p:ext uri="{BB962C8B-B14F-4D97-AF65-F5344CB8AC3E}">
        <p14:creationId xmlns:p14="http://schemas.microsoft.com/office/powerpoint/2010/main" val="10378018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71525"/>
            <a:ext cx="8596668" cy="5269837"/>
          </a:xfrm>
        </p:spPr>
        <p:txBody>
          <a:bodyPr>
            <a:normAutofit fontScale="92500" lnSpcReduction="20000"/>
          </a:bodyPr>
          <a:lstStyle/>
          <a:p>
            <a:r>
              <a:rPr lang="en-US" b="1" dirty="0"/>
              <a:t>As for the Arabs before Islam: They hated women more than death. They used to burry female infants alive or threw them into an abandoned well.</a:t>
            </a:r>
          </a:p>
          <a:p>
            <a:r>
              <a:rPr lang="en-US" b="1" dirty="0"/>
              <a:t/>
            </a:r>
            <a:br>
              <a:rPr lang="en-US" b="1" dirty="0"/>
            </a:br>
            <a:r>
              <a:rPr lang="en-US" b="1" dirty="0"/>
              <a:t>Islam: The True Liberator of women</a:t>
            </a:r>
          </a:p>
          <a:p>
            <a:r>
              <a:rPr lang="en-US" b="1" dirty="0"/>
              <a:t/>
            </a:r>
            <a:br>
              <a:rPr lang="en-US" b="1" dirty="0"/>
            </a:br>
            <a:r>
              <a:rPr lang="en-US" b="1" dirty="0"/>
              <a:t>After this long history of injustice, Allah, the Most Exalted showered His Mercy on humanity by a Religion (Islam) the teaching of which came to change the ugly human history and to create a life which humanity had never witnessed before in all its civilizations.</a:t>
            </a:r>
          </a:p>
          <a:p>
            <a:r>
              <a:rPr lang="en-US" b="1" dirty="0"/>
              <a:t/>
            </a:r>
            <a:br>
              <a:rPr lang="en-US" b="1" dirty="0"/>
            </a:br>
            <a:r>
              <a:rPr lang="en-US" b="1" dirty="0"/>
              <a:t>Women in the Quran:</a:t>
            </a:r>
          </a:p>
          <a:p>
            <a:r>
              <a:rPr lang="en-US" b="1" dirty="0"/>
              <a:t> </a:t>
            </a:r>
          </a:p>
          <a:p>
            <a:r>
              <a:rPr lang="en-US" b="1" dirty="0"/>
              <a:t>The Noble Quran, Muslims' Infallible Book revealed by Almighty Allah, is replete with verses speaking about women, which indicates the honorable status Islam holds for them. There is a full </a:t>
            </a:r>
            <a:r>
              <a:rPr lang="en-US" b="1" dirty="0" err="1"/>
              <a:t>Soorah</a:t>
            </a:r>
            <a:r>
              <a:rPr lang="en-US" b="1" dirty="0"/>
              <a:t> (Chapter) named: "Women". This Chapter is among the longest ones in the Quran. Hereunder are some of such verses (which mean):</a:t>
            </a:r>
          </a:p>
          <a:p>
            <a:r>
              <a:rPr lang="en-US" b="1" i="1" dirty="0">
                <a:solidFill>
                  <a:schemeClr val="accent4">
                    <a:lumMod val="75000"/>
                  </a:schemeClr>
                </a:solidFill>
              </a:rPr>
              <a:t>{…And due to the wives is similar to what is expected of them, according to what is reasonable.} </a:t>
            </a:r>
            <a:r>
              <a:rPr lang="en-US" b="1" dirty="0">
                <a:solidFill>
                  <a:schemeClr val="accent4">
                    <a:lumMod val="75000"/>
                  </a:schemeClr>
                </a:solidFill>
              </a:rPr>
              <a:t>[Quran 2:228]</a:t>
            </a:r>
          </a:p>
          <a:p>
            <a:r>
              <a:rPr lang="en-US" b="1" i="1" dirty="0">
                <a:solidFill>
                  <a:schemeClr val="accent4">
                    <a:lumMod val="75000"/>
                  </a:schemeClr>
                </a:solidFill>
              </a:rPr>
              <a:t>{…And live with them in kindness.}</a:t>
            </a:r>
            <a:r>
              <a:rPr lang="en-US" b="1" dirty="0">
                <a:solidFill>
                  <a:schemeClr val="accent4">
                    <a:lumMod val="75000"/>
                  </a:schemeClr>
                </a:solidFill>
              </a:rPr>
              <a:t> [Quran 4:19]</a:t>
            </a:r>
          </a:p>
          <a:p>
            <a:endParaRPr lang="en-US" dirty="0"/>
          </a:p>
        </p:txBody>
      </p:sp>
    </p:spTree>
    <p:extLst>
      <p:ext uri="{BB962C8B-B14F-4D97-AF65-F5344CB8AC3E}">
        <p14:creationId xmlns:p14="http://schemas.microsoft.com/office/powerpoint/2010/main" val="1648407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4">
                <a:lumMod val="67000"/>
                <a:alpha val="95000"/>
              </a:schemeClr>
            </a:gs>
            <a:gs pos="48000">
              <a:schemeClr val="accent4">
                <a:lumMod val="97000"/>
                <a:lumOff val="3000"/>
              </a:schemeClr>
            </a:gs>
            <a:gs pos="100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1">
                    <a:lumMod val="60000"/>
                    <a:lumOff val="40000"/>
                  </a:schemeClr>
                </a:solidFill>
                <a:latin typeface="Aharoni" panose="02010803020104030203" pitchFamily="2" charset="-79"/>
                <a:cs typeface="Aharoni" panose="02010803020104030203" pitchFamily="2" charset="-79"/>
              </a:rPr>
              <a:t>ISLAMIC STUDIES</a:t>
            </a:r>
            <a:endParaRPr lang="en-US" b="1" dirty="0">
              <a:solidFill>
                <a:schemeClr val="accent1">
                  <a:lumMod val="60000"/>
                  <a:lumOff val="40000"/>
                </a:schemeClr>
              </a:solidFill>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p:txBody>
          <a:bodyPr>
            <a:normAutofit/>
          </a:bodyPr>
          <a:lstStyle/>
          <a:p>
            <a:pPr algn="ctr"/>
            <a:r>
              <a:rPr lang="en-US" sz="2400" b="1" dirty="0" smtClean="0">
                <a:solidFill>
                  <a:srgbClr val="000000"/>
                </a:solidFill>
                <a:latin typeface="Baskerville Old Face" panose="02020602080505020303" pitchFamily="18" charset="0"/>
                <a:cs typeface="Aparajita" panose="020B0604020202020204" pitchFamily="34" charset="0"/>
              </a:rPr>
              <a:t>LECTURE   ONE</a:t>
            </a:r>
            <a:endParaRPr lang="en-US" sz="2400" b="1" dirty="0">
              <a:solidFill>
                <a:srgbClr val="000000"/>
              </a:solidFill>
              <a:latin typeface="Baskerville Old Face" panose="02020602080505020303" pitchFamily="18" charset="0"/>
              <a:cs typeface="Aparajita" panose="020B0604020202020204" pitchFamily="34" charset="0"/>
            </a:endParaRPr>
          </a:p>
        </p:txBody>
      </p:sp>
    </p:spTree>
    <p:extLst>
      <p:ext uri="{BB962C8B-B14F-4D97-AF65-F5344CB8AC3E}">
        <p14:creationId xmlns:p14="http://schemas.microsoft.com/office/powerpoint/2010/main" val="3799045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4863"/>
          </a:xfrm>
        </p:spPr>
        <p:txBody>
          <a:bodyPr>
            <a:normAutofit/>
          </a:bodyPr>
          <a:lstStyle/>
          <a:p>
            <a:r>
              <a:rPr lang="en-US" sz="4000" b="1" dirty="0" smtClean="0">
                <a:solidFill>
                  <a:schemeClr val="accent4">
                    <a:lumMod val="60000"/>
                    <a:lumOff val="40000"/>
                  </a:schemeClr>
                </a:solidFill>
                <a:latin typeface="Algerian" panose="04020705040A02060702" pitchFamily="82" charset="0"/>
              </a:rPr>
              <a:t>The Ending Words:</a:t>
            </a:r>
            <a:endParaRPr lang="en-US" sz="4000" b="1" dirty="0">
              <a:solidFill>
                <a:schemeClr val="accent4">
                  <a:lumMod val="60000"/>
                  <a:lumOff val="40000"/>
                </a:schemeClr>
              </a:solidFill>
              <a:latin typeface="Algerian" panose="04020705040A02060702" pitchFamily="82" charset="0"/>
            </a:endParaRPr>
          </a:p>
        </p:txBody>
      </p:sp>
      <p:sp>
        <p:nvSpPr>
          <p:cNvPr id="3" name="Content Placeholder 2"/>
          <p:cNvSpPr>
            <a:spLocks noGrp="1"/>
          </p:cNvSpPr>
          <p:nvPr>
            <p:ph idx="1"/>
          </p:nvPr>
        </p:nvSpPr>
        <p:spPr>
          <a:xfrm>
            <a:off x="677334" y="1414463"/>
            <a:ext cx="8596668" cy="4626899"/>
          </a:xfrm>
        </p:spPr>
        <p:txBody>
          <a:bodyPr>
            <a:noAutofit/>
          </a:bodyPr>
          <a:lstStyle/>
          <a:p>
            <a:pPr>
              <a:lnSpc>
                <a:spcPct val="150000"/>
              </a:lnSpc>
            </a:pPr>
            <a:r>
              <a:rPr lang="en-US" sz="2000" b="1" dirty="0">
                <a:solidFill>
                  <a:schemeClr val="tx1"/>
                </a:solidFill>
              </a:rPr>
              <a:t>Hazrat Muhammad S.A.W.W ALLAH Kareem kay </a:t>
            </a:r>
            <a:r>
              <a:rPr lang="en-US" sz="2000" b="1" dirty="0" err="1">
                <a:solidFill>
                  <a:schemeClr val="tx1"/>
                </a:solidFill>
              </a:rPr>
              <a:t>akhri</a:t>
            </a:r>
            <a:r>
              <a:rPr lang="en-US" sz="2000" b="1" dirty="0">
                <a:solidFill>
                  <a:schemeClr val="tx1"/>
                </a:solidFill>
              </a:rPr>
              <a:t> Nabi </a:t>
            </a:r>
            <a:r>
              <a:rPr lang="en-US" sz="2000" b="1" dirty="0" err="1">
                <a:solidFill>
                  <a:schemeClr val="tx1"/>
                </a:solidFill>
              </a:rPr>
              <a:t>hain</a:t>
            </a:r>
            <a:r>
              <a:rPr lang="en-US" sz="2000" b="1" dirty="0">
                <a:solidFill>
                  <a:schemeClr val="tx1"/>
                </a:solidFill>
              </a:rPr>
              <a:t> </a:t>
            </a:r>
            <a:r>
              <a:rPr lang="en-US" sz="2000" b="1" dirty="0" err="1">
                <a:solidFill>
                  <a:schemeClr val="tx1"/>
                </a:solidFill>
              </a:rPr>
              <a:t>jnki</a:t>
            </a:r>
            <a:r>
              <a:rPr lang="en-US" sz="2000" b="1" dirty="0">
                <a:solidFill>
                  <a:schemeClr val="tx1"/>
                </a:solidFill>
              </a:rPr>
              <a:t> </a:t>
            </a:r>
            <a:r>
              <a:rPr lang="en-US" sz="2000" b="1" dirty="0" err="1">
                <a:solidFill>
                  <a:schemeClr val="tx1"/>
                </a:solidFill>
              </a:rPr>
              <a:t>rehmat</a:t>
            </a:r>
            <a:r>
              <a:rPr lang="en-US" sz="2000" b="1" dirty="0">
                <a:solidFill>
                  <a:schemeClr val="tx1"/>
                </a:solidFill>
              </a:rPr>
              <a:t> </a:t>
            </a:r>
            <a:r>
              <a:rPr lang="en-US" sz="2000" b="1" dirty="0" err="1">
                <a:solidFill>
                  <a:schemeClr val="tx1"/>
                </a:solidFill>
              </a:rPr>
              <a:t>tmaam</a:t>
            </a:r>
            <a:r>
              <a:rPr lang="en-US" sz="2000" b="1" dirty="0">
                <a:solidFill>
                  <a:schemeClr val="tx1"/>
                </a:solidFill>
              </a:rPr>
              <a:t> </a:t>
            </a:r>
            <a:r>
              <a:rPr lang="en-US" sz="2000" b="1" dirty="0" err="1">
                <a:solidFill>
                  <a:schemeClr val="tx1"/>
                </a:solidFill>
              </a:rPr>
              <a:t>insaano</a:t>
            </a:r>
            <a:r>
              <a:rPr lang="en-US" sz="2000" b="1" dirty="0">
                <a:solidFill>
                  <a:schemeClr val="tx1"/>
                </a:solidFill>
              </a:rPr>
              <a:t> kay lye </a:t>
            </a:r>
            <a:r>
              <a:rPr lang="en-US" sz="2000" b="1" dirty="0" err="1">
                <a:solidFill>
                  <a:schemeClr val="tx1"/>
                </a:solidFill>
              </a:rPr>
              <a:t>taaqayamat</a:t>
            </a:r>
            <a:r>
              <a:rPr lang="en-US" sz="2000" b="1" dirty="0">
                <a:solidFill>
                  <a:schemeClr val="tx1"/>
                </a:solidFill>
              </a:rPr>
              <a:t> </a:t>
            </a:r>
            <a:r>
              <a:rPr lang="en-US" sz="2000" b="1" dirty="0" err="1">
                <a:solidFill>
                  <a:schemeClr val="tx1"/>
                </a:solidFill>
              </a:rPr>
              <a:t>tk</a:t>
            </a:r>
            <a:r>
              <a:rPr lang="en-US" sz="2000" b="1" dirty="0">
                <a:solidFill>
                  <a:schemeClr val="tx1"/>
                </a:solidFill>
              </a:rPr>
              <a:t> </a:t>
            </a:r>
            <a:r>
              <a:rPr lang="en-US" sz="2000" b="1" dirty="0" err="1">
                <a:solidFill>
                  <a:schemeClr val="tx1"/>
                </a:solidFill>
              </a:rPr>
              <a:t>rhay</a:t>
            </a:r>
            <a:r>
              <a:rPr lang="en-US" sz="2000" b="1" dirty="0">
                <a:solidFill>
                  <a:schemeClr val="tx1"/>
                </a:solidFill>
              </a:rPr>
              <a:t> </a:t>
            </a:r>
            <a:r>
              <a:rPr lang="en-US" sz="2000" b="1" dirty="0" err="1">
                <a:solidFill>
                  <a:schemeClr val="tx1"/>
                </a:solidFill>
              </a:rPr>
              <a:t>ge</a:t>
            </a:r>
            <a:r>
              <a:rPr lang="en-US" sz="2000" b="1" dirty="0">
                <a:solidFill>
                  <a:schemeClr val="tx1"/>
                </a:solidFill>
              </a:rPr>
              <a:t>.  ALLAH kay </a:t>
            </a:r>
            <a:r>
              <a:rPr lang="en-US" sz="2000" b="1" dirty="0" err="1">
                <a:solidFill>
                  <a:schemeClr val="tx1"/>
                </a:solidFill>
              </a:rPr>
              <a:t>tmaam</a:t>
            </a:r>
            <a:r>
              <a:rPr lang="en-US" sz="2000" b="1" dirty="0">
                <a:solidFill>
                  <a:schemeClr val="tx1"/>
                </a:solidFill>
              </a:rPr>
              <a:t> </a:t>
            </a:r>
            <a:r>
              <a:rPr lang="en-US" sz="2000" b="1" dirty="0" err="1">
                <a:solidFill>
                  <a:schemeClr val="tx1"/>
                </a:solidFill>
              </a:rPr>
              <a:t>Ambiyaa</a:t>
            </a:r>
            <a:r>
              <a:rPr lang="en-US" sz="2000" b="1" dirty="0">
                <a:solidFill>
                  <a:schemeClr val="tx1"/>
                </a:solidFill>
              </a:rPr>
              <a:t> nay </a:t>
            </a:r>
            <a:r>
              <a:rPr lang="en-US" sz="2000" b="1" dirty="0" err="1">
                <a:solidFill>
                  <a:schemeClr val="tx1"/>
                </a:solidFill>
              </a:rPr>
              <a:t>apni</a:t>
            </a:r>
            <a:r>
              <a:rPr lang="en-US" sz="2000" b="1" dirty="0">
                <a:solidFill>
                  <a:schemeClr val="tx1"/>
                </a:solidFill>
              </a:rPr>
              <a:t> </a:t>
            </a:r>
            <a:r>
              <a:rPr lang="en-US" sz="2000" b="1" dirty="0" err="1">
                <a:solidFill>
                  <a:schemeClr val="tx1"/>
                </a:solidFill>
              </a:rPr>
              <a:t>qaumon</a:t>
            </a:r>
            <a:r>
              <a:rPr lang="en-US" sz="2000" b="1" dirty="0">
                <a:solidFill>
                  <a:schemeClr val="tx1"/>
                </a:solidFill>
              </a:rPr>
              <a:t> </a:t>
            </a:r>
            <a:r>
              <a:rPr lang="en-US" sz="2000" b="1" dirty="0" err="1">
                <a:solidFill>
                  <a:schemeClr val="tx1"/>
                </a:solidFill>
              </a:rPr>
              <a:t>ko</a:t>
            </a:r>
            <a:r>
              <a:rPr lang="en-US" sz="2000" b="1" dirty="0">
                <a:solidFill>
                  <a:schemeClr val="tx1"/>
                </a:solidFill>
              </a:rPr>
              <a:t> Nabi S.A.W.W kay </a:t>
            </a:r>
            <a:r>
              <a:rPr lang="en-US" sz="2000" b="1" dirty="0" err="1">
                <a:solidFill>
                  <a:schemeClr val="tx1"/>
                </a:solidFill>
              </a:rPr>
              <a:t>aanay</a:t>
            </a:r>
            <a:r>
              <a:rPr lang="en-US" sz="2000" b="1" dirty="0">
                <a:solidFill>
                  <a:schemeClr val="tx1"/>
                </a:solidFill>
              </a:rPr>
              <a:t> </a:t>
            </a:r>
            <a:r>
              <a:rPr lang="en-US" sz="2000" b="1" dirty="0" err="1">
                <a:solidFill>
                  <a:schemeClr val="tx1"/>
                </a:solidFill>
              </a:rPr>
              <a:t>ki</a:t>
            </a:r>
            <a:r>
              <a:rPr lang="en-US" sz="2000" b="1" dirty="0">
                <a:solidFill>
                  <a:schemeClr val="tx1"/>
                </a:solidFill>
              </a:rPr>
              <a:t> </a:t>
            </a:r>
            <a:r>
              <a:rPr lang="en-US" sz="2000" b="1" dirty="0" err="1">
                <a:solidFill>
                  <a:schemeClr val="tx1"/>
                </a:solidFill>
              </a:rPr>
              <a:t>khushkhabri</a:t>
            </a:r>
            <a:r>
              <a:rPr lang="en-US" sz="2000" b="1" dirty="0">
                <a:solidFill>
                  <a:schemeClr val="tx1"/>
                </a:solidFill>
              </a:rPr>
              <a:t> di kay Nabi S.A.W.W </a:t>
            </a:r>
            <a:r>
              <a:rPr lang="en-US" sz="2000" b="1" dirty="0" err="1">
                <a:solidFill>
                  <a:schemeClr val="tx1"/>
                </a:solidFill>
              </a:rPr>
              <a:t>tmaam</a:t>
            </a:r>
            <a:r>
              <a:rPr lang="en-US" sz="2000" b="1" dirty="0">
                <a:solidFill>
                  <a:schemeClr val="tx1"/>
                </a:solidFill>
              </a:rPr>
              <a:t> </a:t>
            </a:r>
            <a:r>
              <a:rPr lang="en-US" sz="2000" b="1" dirty="0" err="1">
                <a:solidFill>
                  <a:schemeClr val="tx1"/>
                </a:solidFill>
              </a:rPr>
              <a:t>Ambiyaa</a:t>
            </a:r>
            <a:r>
              <a:rPr lang="en-US" sz="2000" b="1" dirty="0">
                <a:solidFill>
                  <a:schemeClr val="tx1"/>
                </a:solidFill>
              </a:rPr>
              <a:t> kay </a:t>
            </a:r>
            <a:r>
              <a:rPr lang="en-US" sz="2000" b="1" dirty="0" err="1">
                <a:solidFill>
                  <a:schemeClr val="tx1"/>
                </a:solidFill>
              </a:rPr>
              <a:t>sardaar</a:t>
            </a:r>
            <a:r>
              <a:rPr lang="en-US" sz="2000" b="1" dirty="0">
                <a:solidFill>
                  <a:schemeClr val="tx1"/>
                </a:solidFill>
              </a:rPr>
              <a:t> </a:t>
            </a:r>
            <a:r>
              <a:rPr lang="en-US" sz="2000" b="1" dirty="0" err="1">
                <a:solidFill>
                  <a:schemeClr val="tx1"/>
                </a:solidFill>
              </a:rPr>
              <a:t>hain</a:t>
            </a:r>
            <a:r>
              <a:rPr lang="en-US" sz="2000" b="1" dirty="0">
                <a:solidFill>
                  <a:schemeClr val="tx1"/>
                </a:solidFill>
              </a:rPr>
              <a:t>. ALLAH Kareem </a:t>
            </a:r>
            <a:r>
              <a:rPr lang="en-US" sz="2000" b="1" dirty="0" err="1">
                <a:solidFill>
                  <a:schemeClr val="tx1"/>
                </a:solidFill>
              </a:rPr>
              <a:t>ny</a:t>
            </a:r>
            <a:r>
              <a:rPr lang="en-US" sz="2000" b="1" dirty="0">
                <a:solidFill>
                  <a:schemeClr val="tx1"/>
                </a:solidFill>
              </a:rPr>
              <a:t> Quran </a:t>
            </a:r>
            <a:r>
              <a:rPr lang="en-US" sz="2000" b="1" dirty="0" err="1">
                <a:solidFill>
                  <a:schemeClr val="tx1"/>
                </a:solidFill>
              </a:rPr>
              <a:t>mai</a:t>
            </a:r>
            <a:r>
              <a:rPr lang="en-US" sz="2000" b="1" dirty="0">
                <a:solidFill>
                  <a:schemeClr val="tx1"/>
                </a:solidFill>
              </a:rPr>
              <a:t> </a:t>
            </a:r>
            <a:r>
              <a:rPr lang="en-US" sz="2000" b="1" dirty="0" err="1">
                <a:solidFill>
                  <a:schemeClr val="tx1"/>
                </a:solidFill>
              </a:rPr>
              <a:t>bayan</a:t>
            </a:r>
            <a:r>
              <a:rPr lang="en-US" sz="2000" b="1" dirty="0">
                <a:solidFill>
                  <a:schemeClr val="tx1"/>
                </a:solidFill>
              </a:rPr>
              <a:t> </a:t>
            </a:r>
            <a:r>
              <a:rPr lang="en-US" sz="2000" b="1" dirty="0" err="1">
                <a:solidFill>
                  <a:schemeClr val="tx1"/>
                </a:solidFill>
              </a:rPr>
              <a:t>farmaya</a:t>
            </a:r>
            <a:r>
              <a:rPr lang="en-US" sz="2000" b="1" dirty="0">
                <a:solidFill>
                  <a:schemeClr val="tx1"/>
                </a:solidFill>
              </a:rPr>
              <a:t> kay “</a:t>
            </a:r>
            <a:r>
              <a:rPr lang="en-US" sz="2000" b="1" dirty="0" err="1">
                <a:solidFill>
                  <a:schemeClr val="tx1"/>
                </a:solidFill>
              </a:rPr>
              <a:t>Aap</a:t>
            </a:r>
            <a:r>
              <a:rPr lang="en-US" sz="2000" b="1" dirty="0">
                <a:solidFill>
                  <a:schemeClr val="tx1"/>
                </a:solidFill>
              </a:rPr>
              <a:t> S.A.W.W </a:t>
            </a:r>
            <a:r>
              <a:rPr lang="en-US" sz="2000" b="1" dirty="0" err="1">
                <a:solidFill>
                  <a:schemeClr val="tx1"/>
                </a:solidFill>
              </a:rPr>
              <a:t>ko</a:t>
            </a:r>
            <a:r>
              <a:rPr lang="en-US" sz="2000" b="1" dirty="0">
                <a:solidFill>
                  <a:schemeClr val="tx1"/>
                </a:solidFill>
              </a:rPr>
              <a:t> </a:t>
            </a:r>
            <a:r>
              <a:rPr lang="en-US" sz="2000" b="1" dirty="0" err="1">
                <a:solidFill>
                  <a:schemeClr val="tx1"/>
                </a:solidFill>
              </a:rPr>
              <a:t>tmaam</a:t>
            </a:r>
            <a:r>
              <a:rPr lang="en-US" sz="2000" b="1" dirty="0">
                <a:solidFill>
                  <a:schemeClr val="tx1"/>
                </a:solidFill>
              </a:rPr>
              <a:t> </a:t>
            </a:r>
            <a:r>
              <a:rPr lang="en-US" sz="2000" b="1" dirty="0" err="1">
                <a:solidFill>
                  <a:schemeClr val="tx1"/>
                </a:solidFill>
              </a:rPr>
              <a:t>jahanon</a:t>
            </a:r>
            <a:r>
              <a:rPr lang="en-US" sz="2000" b="1" dirty="0">
                <a:solidFill>
                  <a:schemeClr val="tx1"/>
                </a:solidFill>
              </a:rPr>
              <a:t> kay lye </a:t>
            </a:r>
            <a:r>
              <a:rPr lang="en-US" sz="2000" b="1" dirty="0" err="1">
                <a:solidFill>
                  <a:schemeClr val="tx1"/>
                </a:solidFill>
              </a:rPr>
              <a:t>rehmat</a:t>
            </a:r>
            <a:r>
              <a:rPr lang="en-US" sz="2000" b="1" dirty="0">
                <a:solidFill>
                  <a:schemeClr val="tx1"/>
                </a:solidFill>
              </a:rPr>
              <a:t> </a:t>
            </a:r>
            <a:r>
              <a:rPr lang="en-US" sz="2000" b="1" dirty="0" err="1">
                <a:solidFill>
                  <a:schemeClr val="tx1"/>
                </a:solidFill>
              </a:rPr>
              <a:t>bnna</a:t>
            </a:r>
            <a:r>
              <a:rPr lang="en-US" sz="2000" b="1" dirty="0">
                <a:solidFill>
                  <a:schemeClr val="tx1"/>
                </a:solidFill>
              </a:rPr>
              <a:t> </a:t>
            </a:r>
            <a:r>
              <a:rPr lang="en-US" sz="2000" b="1" dirty="0" err="1">
                <a:solidFill>
                  <a:schemeClr val="tx1"/>
                </a:solidFill>
              </a:rPr>
              <a:t>kr</a:t>
            </a:r>
            <a:r>
              <a:rPr lang="en-US" sz="2000" b="1" dirty="0">
                <a:solidFill>
                  <a:schemeClr val="tx1"/>
                </a:solidFill>
              </a:rPr>
              <a:t> </a:t>
            </a:r>
            <a:r>
              <a:rPr lang="en-US" sz="2000" b="1" dirty="0" err="1">
                <a:solidFill>
                  <a:schemeClr val="tx1"/>
                </a:solidFill>
              </a:rPr>
              <a:t>bheja</a:t>
            </a:r>
            <a:r>
              <a:rPr lang="en-US" sz="2000" b="1" dirty="0">
                <a:solidFill>
                  <a:schemeClr val="tx1"/>
                </a:solidFill>
              </a:rPr>
              <a:t> </a:t>
            </a:r>
            <a:r>
              <a:rPr lang="en-US" sz="2000" b="1" dirty="0" err="1">
                <a:solidFill>
                  <a:schemeClr val="tx1"/>
                </a:solidFill>
              </a:rPr>
              <a:t>gyaa</a:t>
            </a:r>
            <a:r>
              <a:rPr lang="en-US" sz="2000" b="1" dirty="0">
                <a:solidFill>
                  <a:schemeClr val="tx1"/>
                </a:solidFill>
              </a:rPr>
              <a:t> </a:t>
            </a:r>
            <a:r>
              <a:rPr lang="en-US" sz="2000" b="1" dirty="0" err="1">
                <a:solidFill>
                  <a:schemeClr val="tx1"/>
                </a:solidFill>
              </a:rPr>
              <a:t>hai</a:t>
            </a:r>
            <a:r>
              <a:rPr lang="en-US" sz="2000" b="1" dirty="0">
                <a:solidFill>
                  <a:schemeClr val="tx1"/>
                </a:solidFill>
              </a:rPr>
              <a:t>”. Nabi S.A.W.W </a:t>
            </a:r>
            <a:r>
              <a:rPr lang="en-US" sz="2000" b="1" dirty="0" err="1">
                <a:solidFill>
                  <a:schemeClr val="tx1"/>
                </a:solidFill>
              </a:rPr>
              <a:t>ki</a:t>
            </a:r>
            <a:r>
              <a:rPr lang="en-US" sz="2000" b="1" dirty="0">
                <a:solidFill>
                  <a:schemeClr val="tx1"/>
                </a:solidFill>
              </a:rPr>
              <a:t> </a:t>
            </a:r>
            <a:r>
              <a:rPr lang="en-US" sz="2000" b="1" dirty="0" err="1">
                <a:solidFill>
                  <a:schemeClr val="tx1"/>
                </a:solidFill>
              </a:rPr>
              <a:t>hayaat</a:t>
            </a:r>
            <a:r>
              <a:rPr lang="en-US" sz="2000" b="1" dirty="0">
                <a:solidFill>
                  <a:schemeClr val="tx1"/>
                </a:solidFill>
              </a:rPr>
              <a:t> e </a:t>
            </a:r>
            <a:r>
              <a:rPr lang="en-US" sz="2000" b="1" dirty="0" err="1">
                <a:solidFill>
                  <a:schemeClr val="tx1"/>
                </a:solidFill>
              </a:rPr>
              <a:t>Tayyaba</a:t>
            </a:r>
            <a:r>
              <a:rPr lang="en-US" sz="2000" b="1" dirty="0">
                <a:solidFill>
                  <a:schemeClr val="tx1"/>
                </a:solidFill>
              </a:rPr>
              <a:t> par </a:t>
            </a:r>
            <a:r>
              <a:rPr lang="en-US" sz="2000" b="1" dirty="0" err="1">
                <a:solidFill>
                  <a:schemeClr val="tx1"/>
                </a:solidFill>
              </a:rPr>
              <a:t>beshumaar</a:t>
            </a:r>
            <a:r>
              <a:rPr lang="en-US" sz="2000" b="1" dirty="0">
                <a:solidFill>
                  <a:schemeClr val="tx1"/>
                </a:solidFill>
              </a:rPr>
              <a:t> </a:t>
            </a:r>
            <a:r>
              <a:rPr lang="en-US" sz="2000" b="1" dirty="0" err="1">
                <a:solidFill>
                  <a:schemeClr val="tx1"/>
                </a:solidFill>
              </a:rPr>
              <a:t>likha</a:t>
            </a:r>
            <a:r>
              <a:rPr lang="en-US" sz="2000" b="1" dirty="0">
                <a:solidFill>
                  <a:schemeClr val="tx1"/>
                </a:solidFill>
              </a:rPr>
              <a:t> </a:t>
            </a:r>
            <a:r>
              <a:rPr lang="en-US" sz="2000" b="1" dirty="0" err="1">
                <a:solidFill>
                  <a:schemeClr val="tx1"/>
                </a:solidFill>
              </a:rPr>
              <a:t>gyaa</a:t>
            </a:r>
            <a:r>
              <a:rPr lang="en-US" sz="2000" b="1" dirty="0">
                <a:solidFill>
                  <a:schemeClr val="tx1"/>
                </a:solidFill>
              </a:rPr>
              <a:t> </a:t>
            </a:r>
            <a:r>
              <a:rPr lang="en-US" sz="2000" b="1" dirty="0" err="1">
                <a:solidFill>
                  <a:schemeClr val="tx1"/>
                </a:solidFill>
              </a:rPr>
              <a:t>hai</a:t>
            </a:r>
            <a:r>
              <a:rPr lang="en-US" sz="2000" b="1" dirty="0">
                <a:solidFill>
                  <a:schemeClr val="tx1"/>
                </a:solidFill>
              </a:rPr>
              <a:t>, </a:t>
            </a:r>
            <a:r>
              <a:rPr lang="en-US" sz="2000" b="1" dirty="0" err="1">
                <a:solidFill>
                  <a:schemeClr val="tx1"/>
                </a:solidFill>
              </a:rPr>
              <a:t>lekin</a:t>
            </a:r>
            <a:r>
              <a:rPr lang="en-US" sz="2000" b="1" dirty="0">
                <a:solidFill>
                  <a:schemeClr val="tx1"/>
                </a:solidFill>
              </a:rPr>
              <a:t> ALLAH nay </a:t>
            </a:r>
            <a:r>
              <a:rPr lang="en-US" sz="2000" b="1" dirty="0" err="1">
                <a:solidFill>
                  <a:schemeClr val="tx1"/>
                </a:solidFill>
              </a:rPr>
              <a:t>apko</a:t>
            </a:r>
            <a:r>
              <a:rPr lang="en-US" sz="2000" b="1" dirty="0">
                <a:solidFill>
                  <a:schemeClr val="tx1"/>
                </a:solidFill>
              </a:rPr>
              <a:t> wo </a:t>
            </a:r>
            <a:r>
              <a:rPr lang="en-US" sz="2000" b="1" dirty="0" err="1">
                <a:solidFill>
                  <a:schemeClr val="tx1"/>
                </a:solidFill>
              </a:rPr>
              <a:t>makkam</a:t>
            </a:r>
            <a:r>
              <a:rPr lang="en-US" sz="2000" b="1" dirty="0">
                <a:solidFill>
                  <a:schemeClr val="tx1"/>
                </a:solidFill>
              </a:rPr>
              <a:t> </a:t>
            </a:r>
            <a:r>
              <a:rPr lang="en-US" sz="2000" b="1" dirty="0" err="1">
                <a:solidFill>
                  <a:schemeClr val="tx1"/>
                </a:solidFill>
              </a:rPr>
              <a:t>bhakhsha</a:t>
            </a:r>
            <a:r>
              <a:rPr lang="en-US" sz="2000" b="1" dirty="0">
                <a:solidFill>
                  <a:schemeClr val="tx1"/>
                </a:solidFill>
              </a:rPr>
              <a:t> </a:t>
            </a:r>
            <a:r>
              <a:rPr lang="en-US" sz="2000" b="1" dirty="0" err="1">
                <a:solidFill>
                  <a:schemeClr val="tx1"/>
                </a:solidFill>
              </a:rPr>
              <a:t>hai</a:t>
            </a:r>
            <a:r>
              <a:rPr lang="en-US" sz="2000" b="1" dirty="0">
                <a:solidFill>
                  <a:schemeClr val="tx1"/>
                </a:solidFill>
              </a:rPr>
              <a:t> kay </a:t>
            </a:r>
            <a:r>
              <a:rPr lang="en-US" sz="2000" b="1" dirty="0" err="1">
                <a:solidFill>
                  <a:schemeClr val="tx1"/>
                </a:solidFill>
              </a:rPr>
              <a:t>kici</a:t>
            </a:r>
            <a:r>
              <a:rPr lang="en-US" sz="2000" b="1" dirty="0">
                <a:solidFill>
                  <a:schemeClr val="tx1"/>
                </a:solidFill>
              </a:rPr>
              <a:t> </a:t>
            </a:r>
            <a:r>
              <a:rPr lang="en-US" sz="2000" b="1" dirty="0" err="1">
                <a:solidFill>
                  <a:schemeClr val="tx1"/>
                </a:solidFill>
              </a:rPr>
              <a:t>insaan</a:t>
            </a:r>
            <a:r>
              <a:rPr lang="en-US" sz="2000" b="1" dirty="0">
                <a:solidFill>
                  <a:schemeClr val="tx1"/>
                </a:solidFill>
              </a:rPr>
              <a:t> </a:t>
            </a:r>
            <a:r>
              <a:rPr lang="en-US" sz="2000" b="1" dirty="0" err="1">
                <a:solidFill>
                  <a:schemeClr val="tx1"/>
                </a:solidFill>
              </a:rPr>
              <a:t>ki</a:t>
            </a:r>
            <a:r>
              <a:rPr lang="en-US" sz="2000" b="1" dirty="0">
                <a:solidFill>
                  <a:schemeClr val="tx1"/>
                </a:solidFill>
              </a:rPr>
              <a:t> </a:t>
            </a:r>
            <a:r>
              <a:rPr lang="en-US" sz="2000" b="1" dirty="0" err="1">
                <a:solidFill>
                  <a:schemeClr val="tx1"/>
                </a:solidFill>
              </a:rPr>
              <a:t>itni</a:t>
            </a:r>
            <a:r>
              <a:rPr lang="en-US" sz="2000" b="1" dirty="0">
                <a:solidFill>
                  <a:schemeClr val="tx1"/>
                </a:solidFill>
              </a:rPr>
              <a:t> </a:t>
            </a:r>
            <a:r>
              <a:rPr lang="en-US" sz="2000" b="1" dirty="0" err="1">
                <a:solidFill>
                  <a:schemeClr val="tx1"/>
                </a:solidFill>
              </a:rPr>
              <a:t>istataat</a:t>
            </a:r>
            <a:r>
              <a:rPr lang="en-US" sz="2000" b="1" dirty="0">
                <a:solidFill>
                  <a:schemeClr val="tx1"/>
                </a:solidFill>
              </a:rPr>
              <a:t> </a:t>
            </a:r>
            <a:r>
              <a:rPr lang="en-US" sz="2000" b="1" dirty="0" err="1">
                <a:solidFill>
                  <a:schemeClr val="tx1"/>
                </a:solidFill>
              </a:rPr>
              <a:t>nahe</a:t>
            </a:r>
            <a:r>
              <a:rPr lang="en-US" sz="2000" b="1" dirty="0">
                <a:solidFill>
                  <a:schemeClr val="tx1"/>
                </a:solidFill>
              </a:rPr>
              <a:t> kay </a:t>
            </a:r>
            <a:r>
              <a:rPr lang="en-US" sz="2000" b="1" dirty="0" err="1">
                <a:solidFill>
                  <a:schemeClr val="tx1"/>
                </a:solidFill>
              </a:rPr>
              <a:t>apki</a:t>
            </a:r>
            <a:r>
              <a:rPr lang="en-US" sz="2000" b="1" dirty="0">
                <a:solidFill>
                  <a:schemeClr val="tx1"/>
                </a:solidFill>
              </a:rPr>
              <a:t> </a:t>
            </a:r>
            <a:r>
              <a:rPr lang="en-US" sz="2000" b="1" dirty="0" err="1">
                <a:solidFill>
                  <a:schemeClr val="tx1"/>
                </a:solidFill>
              </a:rPr>
              <a:t>khoobiyaan</a:t>
            </a:r>
            <a:r>
              <a:rPr lang="en-US" sz="2000" b="1" dirty="0">
                <a:solidFill>
                  <a:schemeClr val="tx1"/>
                </a:solidFill>
              </a:rPr>
              <a:t> </a:t>
            </a:r>
            <a:r>
              <a:rPr lang="en-US" sz="2000" b="1" dirty="0" err="1">
                <a:solidFill>
                  <a:schemeClr val="tx1"/>
                </a:solidFill>
              </a:rPr>
              <a:t>aur</a:t>
            </a:r>
            <a:r>
              <a:rPr lang="en-US" sz="2000" b="1" dirty="0">
                <a:solidFill>
                  <a:schemeClr val="tx1"/>
                </a:solidFill>
              </a:rPr>
              <a:t> </a:t>
            </a:r>
            <a:r>
              <a:rPr lang="en-US" sz="2000" b="1" dirty="0" err="1">
                <a:solidFill>
                  <a:schemeClr val="tx1"/>
                </a:solidFill>
              </a:rPr>
              <a:t>seerat</a:t>
            </a:r>
            <a:r>
              <a:rPr lang="en-US" sz="2000" b="1" dirty="0">
                <a:solidFill>
                  <a:schemeClr val="tx1"/>
                </a:solidFill>
              </a:rPr>
              <a:t> </a:t>
            </a:r>
            <a:r>
              <a:rPr lang="en-US" sz="2000" b="1" dirty="0" err="1">
                <a:solidFill>
                  <a:schemeClr val="tx1"/>
                </a:solidFill>
              </a:rPr>
              <a:t>bayan</a:t>
            </a:r>
            <a:r>
              <a:rPr lang="en-US" sz="2000" b="1" dirty="0">
                <a:solidFill>
                  <a:schemeClr val="tx1"/>
                </a:solidFill>
              </a:rPr>
              <a:t> </a:t>
            </a:r>
            <a:r>
              <a:rPr lang="en-US" sz="2000" b="1" dirty="0" err="1">
                <a:solidFill>
                  <a:schemeClr val="tx1"/>
                </a:solidFill>
              </a:rPr>
              <a:t>kr</a:t>
            </a:r>
            <a:r>
              <a:rPr lang="en-US" sz="2000" b="1" dirty="0">
                <a:solidFill>
                  <a:schemeClr val="tx1"/>
                </a:solidFill>
              </a:rPr>
              <a:t> </a:t>
            </a:r>
            <a:r>
              <a:rPr lang="en-US" sz="2000" b="1" dirty="0" err="1">
                <a:solidFill>
                  <a:schemeClr val="tx1"/>
                </a:solidFill>
              </a:rPr>
              <a:t>skay</a:t>
            </a:r>
            <a:r>
              <a:rPr lang="en-US" sz="2000" b="1" dirty="0">
                <a:solidFill>
                  <a:schemeClr val="tx1"/>
                </a:solidFill>
              </a:rPr>
              <a:t>.</a:t>
            </a:r>
            <a:r>
              <a:rPr lang="en-US" sz="2000" b="1" dirty="0">
                <a:solidFill>
                  <a:schemeClr val="accent5">
                    <a:lumMod val="75000"/>
                  </a:schemeClr>
                </a:solidFill>
              </a:rPr>
              <a:t>  </a:t>
            </a:r>
            <a:endParaRPr lang="en-US" sz="2000" b="1" dirty="0" smtClean="0">
              <a:solidFill>
                <a:schemeClr val="accent5">
                  <a:lumMod val="75000"/>
                </a:schemeClr>
              </a:solidFill>
            </a:endParaRPr>
          </a:p>
        </p:txBody>
      </p:sp>
    </p:spTree>
    <p:extLst>
      <p:ext uri="{BB962C8B-B14F-4D97-AF65-F5344CB8AC3E}">
        <p14:creationId xmlns:p14="http://schemas.microsoft.com/office/powerpoint/2010/main" val="2488035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0635"/>
          </a:xfrm>
        </p:spPr>
        <p:txBody>
          <a:bodyPr>
            <a:noAutofit/>
          </a:bodyPr>
          <a:lstStyle/>
          <a:p>
            <a:pPr algn="ctr"/>
            <a:r>
              <a:rPr lang="en-US" sz="4000" b="1" dirty="0" smtClean="0">
                <a:solidFill>
                  <a:schemeClr val="accent4">
                    <a:lumMod val="75000"/>
                  </a:schemeClr>
                </a:solidFill>
                <a:latin typeface="Algerian" panose="04020705040A02060702" pitchFamily="82" charset="0"/>
              </a:rPr>
              <a:t>Seerat – un – Nabi (S.A.W.W)</a:t>
            </a:r>
            <a:endParaRPr lang="en-US" sz="4000" b="1" dirty="0">
              <a:solidFill>
                <a:schemeClr val="accent4">
                  <a:lumMod val="75000"/>
                </a:schemeClr>
              </a:solidFill>
              <a:latin typeface="Algerian" panose="04020705040A02060702" pitchFamily="82"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69894" y="1922929"/>
            <a:ext cx="7516906" cy="4101353"/>
          </a:xfrm>
        </p:spPr>
      </p:pic>
    </p:spTree>
    <p:extLst>
      <p:ext uri="{BB962C8B-B14F-4D97-AF65-F5344CB8AC3E}">
        <p14:creationId xmlns:p14="http://schemas.microsoft.com/office/powerpoint/2010/main" val="4388382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77334" y="514924"/>
            <a:ext cx="3854528" cy="695690"/>
          </a:xfrm>
        </p:spPr>
        <p:txBody>
          <a:bodyPr>
            <a:normAutofit/>
          </a:bodyPr>
          <a:lstStyle/>
          <a:p>
            <a:r>
              <a:rPr lang="en-US" sz="3200" b="1" dirty="0" smtClean="0">
                <a:solidFill>
                  <a:schemeClr val="bg1">
                    <a:lumMod val="95000"/>
                    <a:lumOff val="5000"/>
                  </a:schemeClr>
                </a:solidFill>
              </a:rPr>
              <a:t>INTRODUCTION:</a:t>
            </a:r>
            <a:endParaRPr lang="en-US" sz="3200" b="1" dirty="0">
              <a:solidFill>
                <a:schemeClr val="bg1">
                  <a:lumMod val="95000"/>
                  <a:lumOff val="5000"/>
                </a:schemeClr>
              </a:solidFill>
            </a:endParaRPr>
          </a:p>
        </p:txBody>
      </p:sp>
      <p:sp>
        <p:nvSpPr>
          <p:cNvPr id="6" name="Text Placeholder 5"/>
          <p:cNvSpPr>
            <a:spLocks noGrp="1"/>
          </p:cNvSpPr>
          <p:nvPr>
            <p:ph type="body" sz="half" idx="2"/>
          </p:nvPr>
        </p:nvSpPr>
        <p:spPr>
          <a:xfrm>
            <a:off x="677334" y="1777285"/>
            <a:ext cx="8028784" cy="4005329"/>
          </a:xfrm>
        </p:spPr>
        <p:txBody>
          <a:bodyPr>
            <a:normAutofit/>
          </a:bodyPr>
          <a:lstStyle/>
          <a:p>
            <a:r>
              <a:rPr lang="en-US" dirty="0">
                <a:solidFill>
                  <a:schemeClr val="bg1">
                    <a:lumMod val="95000"/>
                    <a:lumOff val="5000"/>
                  </a:schemeClr>
                </a:solidFill>
              </a:rPr>
              <a:t>In the distinguished family of Makah Hazrat </a:t>
            </a:r>
            <a:r>
              <a:rPr lang="en-US" dirty="0" smtClean="0">
                <a:solidFill>
                  <a:schemeClr val="bg1">
                    <a:lumMod val="95000"/>
                    <a:lumOff val="5000"/>
                  </a:schemeClr>
                </a:solidFill>
              </a:rPr>
              <a:t>Abdullah’s </a:t>
            </a:r>
            <a:r>
              <a:rPr lang="en-US" dirty="0">
                <a:solidFill>
                  <a:schemeClr val="bg1">
                    <a:lumMod val="95000"/>
                    <a:lumOff val="5000"/>
                  </a:schemeClr>
                </a:solidFill>
              </a:rPr>
              <a:t>son Hazrat Muhammad (P.B.U.H) born after some time of the event of feil.</a:t>
            </a:r>
          </a:p>
          <a:p>
            <a:r>
              <a:rPr lang="en-US" dirty="0">
                <a:solidFill>
                  <a:schemeClr val="bg1">
                    <a:lumMod val="95000"/>
                    <a:lumOff val="5000"/>
                  </a:schemeClr>
                </a:solidFill>
              </a:rPr>
              <a:t>The difference between the birth of Hazrat Essa and Hazrat Muhammad (P.B.U.H) is 571 years.</a:t>
            </a:r>
          </a:p>
          <a:p>
            <a:r>
              <a:rPr lang="en-US" dirty="0">
                <a:solidFill>
                  <a:schemeClr val="bg1">
                    <a:lumMod val="95000"/>
                    <a:lumOff val="5000"/>
                  </a:schemeClr>
                </a:solidFill>
              </a:rPr>
              <a:t>Before the 2 months of his birth his father was died.</a:t>
            </a:r>
          </a:p>
          <a:p>
            <a:r>
              <a:rPr lang="en-US" dirty="0">
                <a:solidFill>
                  <a:schemeClr val="bg1">
                    <a:lumMod val="95000"/>
                    <a:lumOff val="5000"/>
                  </a:schemeClr>
                </a:solidFill>
              </a:rPr>
              <a:t>. He(P.B.U.H) was six years old when his mother went to the grand family of his father and on return his mother was died on the place of ”abwa”.</a:t>
            </a:r>
          </a:p>
          <a:p>
            <a:r>
              <a:rPr lang="en-US" dirty="0">
                <a:solidFill>
                  <a:schemeClr val="bg1">
                    <a:lumMod val="95000"/>
                    <a:lumOff val="5000"/>
                  </a:schemeClr>
                </a:solidFill>
              </a:rPr>
              <a:t>Hazrat Khadijah became captivated of Hazrat Muhammad (P.B.U.H) and send proposal of marriage to Hazrat Muhammad (P.B.U.H</a:t>
            </a:r>
            <a:r>
              <a:rPr lang="en-US" dirty="0" smtClean="0">
                <a:solidFill>
                  <a:schemeClr val="bg1">
                    <a:lumMod val="95000"/>
                    <a:lumOff val="5000"/>
                  </a:schemeClr>
                </a:solidFill>
              </a:rPr>
              <a:t>) after </a:t>
            </a:r>
            <a:r>
              <a:rPr lang="en-US" dirty="0">
                <a:solidFill>
                  <a:schemeClr val="bg1">
                    <a:lumMod val="95000"/>
                    <a:lumOff val="5000"/>
                  </a:schemeClr>
                </a:solidFill>
              </a:rPr>
              <a:t>the matter of trade </a:t>
            </a:r>
            <a:r>
              <a:rPr lang="en-US" dirty="0" smtClean="0">
                <a:solidFill>
                  <a:schemeClr val="bg1">
                    <a:lumMod val="95000"/>
                    <a:lumOff val="5000"/>
                  </a:schemeClr>
                </a:solidFill>
              </a:rPr>
              <a:t>. </a:t>
            </a:r>
            <a:r>
              <a:rPr lang="en-US" dirty="0">
                <a:solidFill>
                  <a:schemeClr val="bg1">
                    <a:lumMod val="95000"/>
                    <a:lumOff val="5000"/>
                  </a:schemeClr>
                </a:solidFill>
              </a:rPr>
              <a:t>At the time of marriage Hazrat Khadijah was widow and of 40 years old and Hazrat Muhammad (P.B.U.H) was only of 25 years old</a:t>
            </a:r>
          </a:p>
        </p:txBody>
      </p:sp>
    </p:spTree>
    <p:extLst>
      <p:ext uri="{BB962C8B-B14F-4D97-AF65-F5344CB8AC3E}">
        <p14:creationId xmlns:p14="http://schemas.microsoft.com/office/powerpoint/2010/main" val="3156694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9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659130"/>
          </a:xfrm>
        </p:spPr>
        <p:style>
          <a:lnRef idx="1">
            <a:schemeClr val="accent2"/>
          </a:lnRef>
          <a:fillRef idx="2">
            <a:schemeClr val="accent2"/>
          </a:fillRef>
          <a:effectRef idx="1">
            <a:schemeClr val="accent2"/>
          </a:effectRef>
          <a:fontRef idx="minor">
            <a:schemeClr val="dk1"/>
          </a:fontRef>
        </p:style>
        <p:txBody>
          <a:bodyPr/>
          <a:lstStyle/>
          <a:p>
            <a:r>
              <a:rPr lang="en-US" b="1" dirty="0" smtClean="0">
                <a:solidFill>
                  <a:srgbClr val="0070C0"/>
                </a:solidFill>
              </a:rPr>
              <a:t>Introduction Of Prophet (SAWW) life</a:t>
            </a:r>
            <a:endParaRPr lang="en-US" b="1" dirty="0">
              <a:solidFill>
                <a:srgbClr val="0070C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174" y="1485900"/>
            <a:ext cx="8238066" cy="4448782"/>
          </a:xfrm>
          <a:prstGeom prst="rect">
            <a:avLst/>
          </a:prstGeom>
        </p:spPr>
      </p:pic>
    </p:spTree>
    <p:extLst>
      <p:ext uri="{BB962C8B-B14F-4D97-AF65-F5344CB8AC3E}">
        <p14:creationId xmlns:p14="http://schemas.microsoft.com/office/powerpoint/2010/main" val="2744305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77334" y="609600"/>
            <a:ext cx="8596668" cy="750570"/>
          </a:xfrm>
        </p:spPr>
        <p:txBody>
          <a:bodyPr>
            <a:normAutofit/>
          </a:bodyPr>
          <a:lstStyle/>
          <a:p>
            <a:pPr algn="ctr"/>
            <a:r>
              <a:rPr lang="en-US" sz="4000" b="1" dirty="0" smtClean="0">
                <a:solidFill>
                  <a:schemeClr val="accent6">
                    <a:lumMod val="60000"/>
                    <a:lumOff val="40000"/>
                  </a:schemeClr>
                </a:solidFill>
              </a:rPr>
              <a:t>Before the Advent of Islam</a:t>
            </a:r>
            <a:endParaRPr lang="en-US" sz="4000" b="1" dirty="0">
              <a:solidFill>
                <a:schemeClr val="accent6">
                  <a:lumMod val="60000"/>
                  <a:lumOff val="40000"/>
                </a:schemeClr>
              </a:solidFill>
            </a:endParaRPr>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855695" y="1771018"/>
            <a:ext cx="6306670" cy="4454969"/>
          </a:xfrm>
        </p:spPr>
      </p:pic>
    </p:spTree>
    <p:extLst>
      <p:ext uri="{BB962C8B-B14F-4D97-AF65-F5344CB8AC3E}">
        <p14:creationId xmlns:p14="http://schemas.microsoft.com/office/powerpoint/2010/main" val="2758798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000">
              <a:schemeClr val="accent6">
                <a:lumMod val="0"/>
                <a:lumOff val="100000"/>
              </a:schemeClr>
            </a:gs>
            <a:gs pos="58000">
              <a:schemeClr val="accent6">
                <a:lumMod val="10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677334" y="609600"/>
            <a:ext cx="8596668" cy="829235"/>
          </a:xfrm>
        </p:spPr>
        <p:txBody>
          <a:bodyPr/>
          <a:lstStyle/>
          <a:p>
            <a:pPr algn="ctr"/>
            <a:r>
              <a:rPr lang="en-US" dirty="0" smtClean="0">
                <a:solidFill>
                  <a:schemeClr val="accent5">
                    <a:lumMod val="75000"/>
                  </a:schemeClr>
                </a:solidFill>
              </a:rPr>
              <a:t>After and Before Advent of Islam</a:t>
            </a:r>
            <a:endParaRPr lang="en-US" dirty="0">
              <a:solidFill>
                <a:schemeClr val="accent5">
                  <a:lumMod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281" y="1954586"/>
            <a:ext cx="6898343" cy="4267102"/>
          </a:xfrm>
          <a:prstGeom prst="rect">
            <a:avLst/>
          </a:prstGeom>
        </p:spPr>
      </p:pic>
    </p:spTree>
    <p:extLst>
      <p:ext uri="{BB962C8B-B14F-4D97-AF65-F5344CB8AC3E}">
        <p14:creationId xmlns:p14="http://schemas.microsoft.com/office/powerpoint/2010/main" val="419001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normAutofit/>
          </a:bodyPr>
          <a:lstStyle/>
          <a:p>
            <a:pPr algn="ctr"/>
            <a:r>
              <a:rPr lang="en-US" sz="4400" b="1" dirty="0" smtClean="0">
                <a:solidFill>
                  <a:schemeClr val="tx1"/>
                </a:solidFill>
              </a:rPr>
              <a:t>Revelation Of Wahi</a:t>
            </a:r>
            <a:endParaRPr lang="en-US" sz="4400" b="1" dirty="0">
              <a:solidFill>
                <a:schemeClr val="tx1"/>
              </a:solidFill>
            </a:endParaRPr>
          </a:p>
        </p:txBody>
      </p:sp>
      <p:sp>
        <p:nvSpPr>
          <p:cNvPr id="3" name="Content Placeholder 2"/>
          <p:cNvSpPr>
            <a:spLocks noGrp="1"/>
          </p:cNvSpPr>
          <p:nvPr>
            <p:ph idx="1"/>
          </p:nvPr>
        </p:nvSpPr>
        <p:spPr/>
        <p:txBody>
          <a:bodyPr/>
          <a:lstStyle/>
          <a:p>
            <a:r>
              <a:rPr lang="en-US" b="1" dirty="0"/>
              <a:t>The Prophet at the age of forty:</a:t>
            </a:r>
            <a:endParaRPr lang="en-US" dirty="0"/>
          </a:p>
          <a:p>
            <a:r>
              <a:rPr lang="en-US" dirty="0"/>
              <a:t>By the time the Holy Prophet of Islam reached the age of 40, he was ready for his divine mission. One day suddenly, while he sat in a cave at Mount Hira, Gabriel, the Angel of Revelation, appeared to him and said, `Recite!' He said in surprise, `What shall I recite?' Again the divine voice very clearly and openly called out, `Recite, O Muhammad!'</a:t>
            </a:r>
          </a:p>
          <a:p>
            <a:r>
              <a:rPr lang="en-US" dirty="0"/>
              <a:t>And a third time Gabriel repeated, </a:t>
            </a:r>
            <a:r>
              <a:rPr lang="en-US" b="1" dirty="0">
                <a:hlinkClick r:id="rId3"/>
              </a:rPr>
              <a:t>"Recite in the Name of Your Lord Who created. He created the human being from a clot. Recite and your Lord is Most Honorable, Who taught (to write) with the pen, taught the human being what he knew not..."</a:t>
            </a:r>
            <a:r>
              <a:rPr lang="en-US" dirty="0">
                <a:hlinkClick r:id="rId3"/>
              </a:rPr>
              <a:t> Holy Quran (</a:t>
            </a:r>
            <a:r>
              <a:rPr lang="en-US" dirty="0" err="1">
                <a:hlinkClick r:id="rId3"/>
              </a:rPr>
              <a:t>Alaq</a:t>
            </a:r>
            <a:r>
              <a:rPr lang="en-US" dirty="0">
                <a:hlinkClick r:id="rId3"/>
              </a:rPr>
              <a:t> 96: 1-5)</a:t>
            </a:r>
            <a:endParaRPr lang="en-US" dirty="0"/>
          </a:p>
          <a:p>
            <a:endParaRPr lang="en-US" dirty="0"/>
          </a:p>
        </p:txBody>
      </p:sp>
    </p:spTree>
    <p:extLst>
      <p:ext uri="{BB962C8B-B14F-4D97-AF65-F5344CB8AC3E}">
        <p14:creationId xmlns:p14="http://schemas.microsoft.com/office/powerpoint/2010/main" val="533882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noAutofit/>
          </a:bodyPr>
          <a:lstStyle/>
          <a:p>
            <a:r>
              <a:rPr lang="en-US" sz="4400" b="1" dirty="0" smtClean="0">
                <a:solidFill>
                  <a:schemeClr val="accent5">
                    <a:lumMod val="75000"/>
                  </a:schemeClr>
                </a:solidFill>
                <a:latin typeface="Algerian" panose="04020705040A02060702" pitchFamily="82" charset="0"/>
              </a:rPr>
              <a:t>FIRST REVELATION:</a:t>
            </a:r>
            <a:endParaRPr lang="en-US" sz="4400" b="1" dirty="0">
              <a:solidFill>
                <a:schemeClr val="accent5">
                  <a:lumMod val="75000"/>
                </a:schemeClr>
              </a:solidFill>
              <a:latin typeface="Algerian" panose="04020705040A02060702" pitchFamily="82"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334" y="1694329"/>
            <a:ext cx="7619501" cy="4347697"/>
          </a:xfrm>
        </p:spPr>
      </p:pic>
    </p:spTree>
    <p:extLst>
      <p:ext uri="{BB962C8B-B14F-4D97-AF65-F5344CB8AC3E}">
        <p14:creationId xmlns:p14="http://schemas.microsoft.com/office/powerpoint/2010/main" val="2611188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1354</TotalTime>
  <Words>1225</Words>
  <Application>Microsoft Office PowerPoint</Application>
  <PresentationFormat>Widescreen</PresentationFormat>
  <Paragraphs>73</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Aharoni</vt:lpstr>
      <vt:lpstr>Algerian</vt:lpstr>
      <vt:lpstr>Aparajita</vt:lpstr>
      <vt:lpstr>Arial</vt:lpstr>
      <vt:lpstr>Baskerville Old Face</vt:lpstr>
      <vt:lpstr>Calibri</vt:lpstr>
      <vt:lpstr>Trebuchet MS</vt:lpstr>
      <vt:lpstr>Wingdings 3</vt:lpstr>
      <vt:lpstr>Facet</vt:lpstr>
      <vt:lpstr>PowerPoint Presentation</vt:lpstr>
      <vt:lpstr>ISLAMIC STUDIES</vt:lpstr>
      <vt:lpstr>Seerat – un – Nabi (S.A.W.W)</vt:lpstr>
      <vt:lpstr>INTRODUCTION:</vt:lpstr>
      <vt:lpstr>Introduction Of Prophet (SAWW) life</vt:lpstr>
      <vt:lpstr>Before the Advent of Islam</vt:lpstr>
      <vt:lpstr>After and Before Advent of Islam</vt:lpstr>
      <vt:lpstr>Revelation Of Wahi</vt:lpstr>
      <vt:lpstr>FIRST REVELATION:</vt:lpstr>
      <vt:lpstr>Situation of Prophet at the time of Revelation</vt:lpstr>
      <vt:lpstr>AFTER THE REVELATION:</vt:lpstr>
      <vt:lpstr>Politeness with Children:</vt:lpstr>
      <vt:lpstr>PowerPoint Presentation</vt:lpstr>
      <vt:lpstr>Rights To Neighbors.</vt:lpstr>
      <vt:lpstr>Attitude with Non – Muslims.</vt:lpstr>
      <vt:lpstr>PowerPoint Presentation</vt:lpstr>
      <vt:lpstr>Prophet(SAWW) gave the women her Rights:</vt:lpstr>
      <vt:lpstr>PowerPoint Presentation</vt:lpstr>
      <vt:lpstr>PowerPoint Presentation</vt:lpstr>
      <vt:lpstr>The Ending Words: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Ayesha Kiran</dc:creator>
  <cp:lastModifiedBy>Dr Sumbul</cp:lastModifiedBy>
  <cp:revision>38</cp:revision>
  <dcterms:created xsi:type="dcterms:W3CDTF">2016-11-08T04:59:20Z</dcterms:created>
  <dcterms:modified xsi:type="dcterms:W3CDTF">2017-01-27T07:16:35Z</dcterms:modified>
</cp:coreProperties>
</file>