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60" r:id="rId2"/>
    <p:sldId id="264" r:id="rId3"/>
    <p:sldId id="257" r:id="rId4"/>
    <p:sldId id="262" r:id="rId5"/>
    <p:sldId id="259"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B64FE-3499-418C-9854-97417413C95C}" type="doc">
      <dgm:prSet loTypeId="urn:microsoft.com/office/officeart/2005/8/layout/vList2" loCatId="list" qsTypeId="urn:microsoft.com/office/officeart/2005/8/quickstyle/3d2#1" qsCatId="3D" csTypeId="urn:microsoft.com/office/officeart/2005/8/colors/accent1_2" csCatId="accent1" phldr="1"/>
      <dgm:spPr/>
      <dgm:t>
        <a:bodyPr/>
        <a:lstStyle/>
        <a:p>
          <a:endParaRPr lang="en-GB"/>
        </a:p>
      </dgm:t>
    </dgm:pt>
    <dgm:pt modelId="{58118E31-E4A1-439D-A511-9ECBDC1C0EEA}">
      <dgm:prSet/>
      <dgm:spPr/>
      <dgm:t>
        <a:bodyPr/>
        <a:lstStyle/>
        <a:p>
          <a:pPr rtl="0"/>
          <a:r>
            <a:rPr lang="en-GB" b="1" dirty="0" smtClean="0">
              <a:solidFill>
                <a:schemeClr val="bg2">
                  <a:lumMod val="10000"/>
                </a:schemeClr>
              </a:solidFill>
            </a:rPr>
            <a:t/>
          </a:r>
          <a:br>
            <a:rPr lang="en-GB" b="1" dirty="0" smtClean="0">
              <a:solidFill>
                <a:schemeClr val="bg2">
                  <a:lumMod val="10000"/>
                </a:schemeClr>
              </a:solidFill>
            </a:rPr>
          </a:br>
          <a:r>
            <a:rPr lang="en-GB" b="1" dirty="0" smtClean="0">
              <a:solidFill>
                <a:schemeClr val="bg2">
                  <a:lumMod val="10000"/>
                </a:schemeClr>
              </a:solidFill>
            </a:rPr>
            <a:t>The Economic system of Islam</a:t>
          </a:r>
          <a:r>
            <a:rPr lang="en-GB" dirty="0" smtClean="0"/>
            <a:t/>
          </a:r>
          <a:br>
            <a:rPr lang="en-GB" dirty="0" smtClean="0"/>
          </a:br>
          <a:r>
            <a:rPr lang="en-GB" dirty="0" smtClean="0"/>
            <a:t> </a:t>
          </a:r>
          <a:endParaRPr lang="en-GB" dirty="0"/>
        </a:p>
      </dgm:t>
    </dgm:pt>
    <dgm:pt modelId="{D4BC1433-FFE7-481A-8721-E076C9FCBD9B}" type="parTrans" cxnId="{CD845C93-4ED6-4F7A-8E25-79E36928F49C}">
      <dgm:prSet/>
      <dgm:spPr/>
      <dgm:t>
        <a:bodyPr/>
        <a:lstStyle/>
        <a:p>
          <a:endParaRPr lang="en-GB"/>
        </a:p>
      </dgm:t>
    </dgm:pt>
    <dgm:pt modelId="{00DA3BC2-37B9-4139-B1D3-D278130A806D}" type="sibTrans" cxnId="{CD845C93-4ED6-4F7A-8E25-79E36928F49C}">
      <dgm:prSet/>
      <dgm:spPr/>
      <dgm:t>
        <a:bodyPr/>
        <a:lstStyle/>
        <a:p>
          <a:endParaRPr lang="en-GB"/>
        </a:p>
      </dgm:t>
    </dgm:pt>
    <dgm:pt modelId="{8EBB303D-4582-490D-812E-BD41A043F9D4}" type="pres">
      <dgm:prSet presAssocID="{FD1B64FE-3499-418C-9854-97417413C95C}" presName="linear" presStyleCnt="0">
        <dgm:presLayoutVars>
          <dgm:animLvl val="lvl"/>
          <dgm:resizeHandles val="exact"/>
        </dgm:presLayoutVars>
      </dgm:prSet>
      <dgm:spPr/>
      <dgm:t>
        <a:bodyPr/>
        <a:lstStyle/>
        <a:p>
          <a:endParaRPr lang="en-GB"/>
        </a:p>
      </dgm:t>
    </dgm:pt>
    <dgm:pt modelId="{2A7EE536-70EF-46A5-8FD2-8EB91763495B}" type="pres">
      <dgm:prSet presAssocID="{58118E31-E4A1-439D-A511-9ECBDC1C0EEA}" presName="parentText" presStyleLbl="node1" presStyleIdx="0" presStyleCnt="1" custLinFactNeighborX="-875" custLinFactNeighborY="-469">
        <dgm:presLayoutVars>
          <dgm:chMax val="0"/>
          <dgm:bulletEnabled val="1"/>
        </dgm:presLayoutVars>
      </dgm:prSet>
      <dgm:spPr/>
      <dgm:t>
        <a:bodyPr/>
        <a:lstStyle/>
        <a:p>
          <a:endParaRPr lang="en-GB"/>
        </a:p>
      </dgm:t>
    </dgm:pt>
  </dgm:ptLst>
  <dgm:cxnLst>
    <dgm:cxn modelId="{DD2271EA-9961-4438-9428-C828E83D7508}" type="presOf" srcId="{FD1B64FE-3499-418C-9854-97417413C95C}" destId="{8EBB303D-4582-490D-812E-BD41A043F9D4}" srcOrd="0" destOrd="0" presId="urn:microsoft.com/office/officeart/2005/8/layout/vList2"/>
    <dgm:cxn modelId="{CD845C93-4ED6-4F7A-8E25-79E36928F49C}" srcId="{FD1B64FE-3499-418C-9854-97417413C95C}" destId="{58118E31-E4A1-439D-A511-9ECBDC1C0EEA}" srcOrd="0" destOrd="0" parTransId="{D4BC1433-FFE7-481A-8721-E076C9FCBD9B}" sibTransId="{00DA3BC2-37B9-4139-B1D3-D278130A806D}"/>
    <dgm:cxn modelId="{D6872D59-9EE0-4726-A5B5-B8EA6612FA56}" type="presOf" srcId="{58118E31-E4A1-439D-A511-9ECBDC1C0EEA}" destId="{2A7EE536-70EF-46A5-8FD2-8EB91763495B}" srcOrd="0" destOrd="0" presId="urn:microsoft.com/office/officeart/2005/8/layout/vList2"/>
    <dgm:cxn modelId="{0B42C43E-AC75-4663-A1A8-46939CFEA624}" type="presParOf" srcId="{8EBB303D-4582-490D-812E-BD41A043F9D4}" destId="{2A7EE536-70EF-46A5-8FD2-8EB91763495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EE536-70EF-46A5-8FD2-8EB91763495B}">
      <dsp:nvSpPr>
        <dsp:cNvPr id="0" name=""/>
        <dsp:cNvSpPr/>
      </dsp:nvSpPr>
      <dsp:spPr>
        <a:xfrm>
          <a:off x="0" y="166526"/>
          <a:ext cx="8229600" cy="2309579"/>
        </a:xfrm>
        <a:prstGeom prst="roundRect">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b="1" kern="1200" dirty="0" smtClean="0">
              <a:solidFill>
                <a:schemeClr val="bg2">
                  <a:lumMod val="10000"/>
                </a:schemeClr>
              </a:solidFill>
            </a:rPr>
            <a:t/>
          </a:r>
          <a:br>
            <a:rPr lang="en-GB" sz="4200" b="1" kern="1200" dirty="0" smtClean="0">
              <a:solidFill>
                <a:schemeClr val="bg2">
                  <a:lumMod val="10000"/>
                </a:schemeClr>
              </a:solidFill>
            </a:rPr>
          </a:br>
          <a:r>
            <a:rPr lang="en-GB" sz="4200" b="1" kern="1200" dirty="0" smtClean="0">
              <a:solidFill>
                <a:schemeClr val="bg2">
                  <a:lumMod val="10000"/>
                </a:schemeClr>
              </a:solidFill>
            </a:rPr>
            <a:t>The Economic system of Islam</a:t>
          </a:r>
          <a:r>
            <a:rPr lang="en-GB" sz="4200" kern="1200" dirty="0" smtClean="0"/>
            <a:t/>
          </a:r>
          <a:br>
            <a:rPr lang="en-GB" sz="4200" kern="1200" dirty="0" smtClean="0"/>
          </a:br>
          <a:r>
            <a:rPr lang="en-GB" sz="4200" kern="1200" dirty="0" smtClean="0"/>
            <a:t> </a:t>
          </a:r>
          <a:endParaRPr lang="en-GB" sz="4200" kern="1200" dirty="0"/>
        </a:p>
      </dsp:txBody>
      <dsp:txXfrm>
        <a:off x="112744" y="279270"/>
        <a:ext cx="8004112" cy="20840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8AC0F-F656-4844-98CF-5FF1BFCE1888}" type="datetimeFigureOut">
              <a:rPr lang="en-GB" smtClean="0"/>
              <a:pPr/>
              <a:t>19/08/2020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E350E-B673-440F-AE33-319D15C899C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C4E350E-B673-440F-AE33-319D15C899C5}"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16" name="Slide Number Placeholder 15"/>
          <p:cNvSpPr>
            <a:spLocks noGrp="1"/>
          </p:cNvSpPr>
          <p:nvPr>
            <p:ph type="sldNum" sz="quarter" idx="11"/>
          </p:nvPr>
        </p:nvSpPr>
        <p:spPr/>
        <p:txBody>
          <a:bodyPr/>
          <a:lstStyle/>
          <a:p>
            <a:fld id="{2A623417-9C84-4138-9003-524672074754}"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623417-9C84-4138-9003-52467207475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623417-9C84-4138-9003-52467207475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0A17A2C-CEB5-4091-8922-A2DCEDA80ED3}" type="datetimeFigureOut">
              <a:rPr lang="en-GB" smtClean="0"/>
              <a:pPr/>
              <a:t>19/08/2020</a:t>
            </a:fld>
            <a:endParaRPr lang="en-GB"/>
          </a:p>
        </p:txBody>
      </p:sp>
      <p:sp>
        <p:nvSpPr>
          <p:cNvPr id="15" name="Slide Number Placeholder 14"/>
          <p:cNvSpPr>
            <a:spLocks noGrp="1"/>
          </p:cNvSpPr>
          <p:nvPr>
            <p:ph type="sldNum" sz="quarter" idx="15"/>
          </p:nvPr>
        </p:nvSpPr>
        <p:spPr/>
        <p:txBody>
          <a:bodyPr/>
          <a:lstStyle>
            <a:lvl1pPr algn="ctr">
              <a:defRPr/>
            </a:lvl1pPr>
          </a:lstStyle>
          <a:p>
            <a:fld id="{2A623417-9C84-4138-9003-524672074754}" type="slidenum">
              <a:rPr lang="en-GB" smtClean="0"/>
              <a:pPr/>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623417-9C84-4138-9003-524672074754}" type="slidenum">
              <a:rPr lang="en-GB" smtClean="0"/>
              <a:pPr/>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623417-9C84-4138-9003-524672074754}"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A623417-9C84-4138-9003-524672074754}" type="slidenum">
              <a:rPr lang="en-GB" smtClean="0"/>
              <a:pPr/>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623417-9C84-4138-9003-524672074754}"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623417-9C84-4138-9003-52467207475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0A17A2C-CEB5-4091-8922-A2DCEDA80ED3}" type="datetimeFigureOut">
              <a:rPr lang="en-GB" smtClean="0"/>
              <a:pPr/>
              <a:t>19/08/2020</a:t>
            </a:fld>
            <a:endParaRPr lang="en-GB"/>
          </a:p>
        </p:txBody>
      </p:sp>
      <p:sp>
        <p:nvSpPr>
          <p:cNvPr id="9" name="Slide Number Placeholder 8"/>
          <p:cNvSpPr>
            <a:spLocks noGrp="1"/>
          </p:cNvSpPr>
          <p:nvPr>
            <p:ph type="sldNum" sz="quarter" idx="15"/>
          </p:nvPr>
        </p:nvSpPr>
        <p:spPr/>
        <p:txBody>
          <a:bodyPr/>
          <a:lstStyle/>
          <a:p>
            <a:fld id="{2A623417-9C84-4138-9003-524672074754}" type="slidenum">
              <a:rPr lang="en-GB" smtClean="0"/>
              <a:pPr/>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0A17A2C-CEB5-4091-8922-A2DCEDA80ED3}" type="datetimeFigureOut">
              <a:rPr lang="en-GB" smtClean="0"/>
              <a:pPr/>
              <a:t>19/08/2020</a:t>
            </a:fld>
            <a:endParaRPr lang="en-GB"/>
          </a:p>
        </p:txBody>
      </p:sp>
      <p:sp>
        <p:nvSpPr>
          <p:cNvPr id="9" name="Slide Number Placeholder 8"/>
          <p:cNvSpPr>
            <a:spLocks noGrp="1"/>
          </p:cNvSpPr>
          <p:nvPr>
            <p:ph type="sldNum" sz="quarter" idx="11"/>
          </p:nvPr>
        </p:nvSpPr>
        <p:spPr/>
        <p:txBody>
          <a:bodyPr/>
          <a:lstStyle/>
          <a:p>
            <a:fld id="{2A623417-9C84-4138-9003-524672074754}"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0A17A2C-CEB5-4091-8922-A2DCEDA80ED3}" type="datetimeFigureOut">
              <a:rPr lang="en-GB" smtClean="0"/>
              <a:pPr/>
              <a:t>19/08/2020</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A623417-9C84-4138-9003-524672074754}" type="slidenum">
              <a:rPr lang="en-GB" smtClean="0"/>
              <a:pPr/>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67544" y="0"/>
          <a:ext cx="8229600"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ight Arrow 7"/>
          <p:cNvSpPr/>
          <p:nvPr/>
        </p:nvSpPr>
        <p:spPr>
          <a:xfrm>
            <a:off x="0" y="2924944"/>
            <a:ext cx="3816424" cy="18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32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60648"/>
            <a:ext cx="8147248" cy="6336704"/>
          </a:xfrm>
        </p:spPr>
        <p:txBody>
          <a:bodyPr>
            <a:normAutofit fontScale="77500" lnSpcReduction="20000"/>
          </a:bodyPr>
          <a:lstStyle/>
          <a:p>
            <a:pPr algn="ctr">
              <a:buNone/>
            </a:pPr>
            <a:r>
              <a:rPr lang="en-GB" sz="3600" b="1" dirty="0" smtClean="0">
                <a:solidFill>
                  <a:schemeClr val="bg2">
                    <a:lumMod val="10000"/>
                  </a:schemeClr>
                </a:solidFill>
              </a:rPr>
              <a:t>The Economic System OF Islam </a:t>
            </a:r>
            <a:br>
              <a:rPr lang="en-GB" sz="3600" b="1" dirty="0" smtClean="0">
                <a:solidFill>
                  <a:schemeClr val="bg2">
                    <a:lumMod val="10000"/>
                  </a:schemeClr>
                </a:solidFill>
              </a:rPr>
            </a:br>
            <a:r>
              <a:rPr lang="en-GB" sz="3600" b="1" dirty="0" smtClean="0">
                <a:solidFill>
                  <a:schemeClr val="bg2">
                    <a:lumMod val="10000"/>
                  </a:schemeClr>
                </a:solidFill>
              </a:rPr>
              <a:t>Basic Concept of Islamic Economic System</a:t>
            </a:r>
          </a:p>
          <a:p>
            <a:pPr algn="just">
              <a:buNone/>
            </a:pPr>
            <a:endParaRPr lang="en" dirty="0" smtClean="0">
              <a:solidFill>
                <a:schemeClr val="bg2">
                  <a:lumMod val="10000"/>
                </a:schemeClr>
              </a:solidFill>
            </a:endParaRPr>
          </a:p>
          <a:p>
            <a:pPr algn="just">
              <a:buNone/>
            </a:pPr>
            <a:r>
              <a:rPr lang="en-GB" dirty="0" smtClean="0">
                <a:solidFill>
                  <a:schemeClr val="bg2">
                    <a:lumMod val="10000"/>
                  </a:schemeClr>
                </a:solidFill>
              </a:rPr>
              <a:t>	Islamic Economic System consist of institution , organizations and the social values by which natural, human and man made rescores are used to produce exchange, distribute and consume wealth goods and services under the guiding principles of Islam to achieve ( FALAH ) in this world and also after it .</a:t>
            </a:r>
          </a:p>
          <a:p>
            <a:endParaRPr lang="en" b="1" dirty="0" smtClean="0">
              <a:solidFill>
                <a:schemeClr val="bg2">
                  <a:lumMod val="10000"/>
                </a:schemeClr>
              </a:solidFill>
            </a:endParaRPr>
          </a:p>
          <a:p>
            <a:pPr algn="ctr">
              <a:buNone/>
            </a:pPr>
            <a:r>
              <a:rPr lang="en-GB" sz="3100" b="1" dirty="0" smtClean="0">
                <a:solidFill>
                  <a:schemeClr val="bg2">
                    <a:lumMod val="10000"/>
                  </a:schemeClr>
                </a:solidFill>
              </a:rPr>
              <a:t>The Concept Of Private Property </a:t>
            </a:r>
          </a:p>
          <a:p>
            <a:endParaRPr lang="en-GB" b="1" dirty="0" smtClean="0">
              <a:solidFill>
                <a:schemeClr val="bg2">
                  <a:lumMod val="10000"/>
                </a:schemeClr>
              </a:solidFill>
            </a:endParaRPr>
          </a:p>
          <a:p>
            <a:pPr>
              <a:buNone/>
            </a:pPr>
            <a:r>
              <a:rPr lang="en-GB" dirty="0" smtClean="0">
                <a:solidFill>
                  <a:schemeClr val="bg2">
                    <a:lumMod val="10000"/>
                  </a:schemeClr>
                </a:solidFill>
              </a:rPr>
              <a:t>	Islam gives a unique concept of ownership or right to private property.</a:t>
            </a:r>
          </a:p>
          <a:p>
            <a:pPr>
              <a:buNone/>
            </a:pPr>
            <a:r>
              <a:rPr lang="en-GB" dirty="0" smtClean="0">
                <a:solidFill>
                  <a:schemeClr val="bg2">
                    <a:lumMod val="10000"/>
                  </a:schemeClr>
                </a:solidFill>
              </a:rPr>
              <a:t>	According to this concept everything belong to Allah and the people are trustees of what is being given to them by Allah .Parading of one's wealth or ostentation is not allowed. Property can not be used against public interest .Real money capital can not be used for gambling. People are not allowed to lend their money capital to earn interest.</a:t>
            </a:r>
          </a:p>
          <a:p>
            <a:pPr>
              <a:buNone/>
            </a:pPr>
            <a:r>
              <a:rPr lang="en-GB" dirty="0" smtClean="0">
                <a:solidFill>
                  <a:schemeClr val="bg2">
                    <a:lumMod val="10000"/>
                  </a:schemeClr>
                </a:solidFill>
              </a:rPr>
              <a:t>	Payment of </a:t>
            </a:r>
            <a:r>
              <a:rPr lang="en-GB" dirty="0" err="1" smtClean="0">
                <a:solidFill>
                  <a:schemeClr val="bg2">
                    <a:lumMod val="10000"/>
                  </a:schemeClr>
                </a:solidFill>
              </a:rPr>
              <a:t>Zakat</a:t>
            </a:r>
            <a:r>
              <a:rPr lang="en-GB" dirty="0" smtClean="0">
                <a:solidFill>
                  <a:schemeClr val="bg2">
                    <a:lumMod val="10000"/>
                  </a:schemeClr>
                </a:solidFill>
              </a:rPr>
              <a:t> and usher is compulsory and obligatory and therefore evasion in this regard would be illegal.</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467544" y="260648"/>
            <a:ext cx="8064896" cy="5911552"/>
          </a:xfrm>
        </p:spPr>
        <p:txBody>
          <a:bodyPr>
            <a:normAutofit fontScale="70000" lnSpcReduction="20000"/>
          </a:bodyPr>
          <a:lstStyle/>
          <a:p>
            <a:pPr algn="ctr"/>
            <a:r>
              <a:rPr lang="en-GB" sz="3400" b="1" dirty="0" smtClean="0">
                <a:solidFill>
                  <a:schemeClr val="bg2">
                    <a:lumMod val="50000"/>
                  </a:schemeClr>
                </a:solidFill>
              </a:rPr>
              <a:t>Consumption of wealth</a:t>
            </a:r>
          </a:p>
          <a:p>
            <a:endParaRPr lang="en-GB" sz="1800" dirty="0" smtClean="0">
              <a:solidFill>
                <a:schemeClr val="bg2">
                  <a:lumMod val="50000"/>
                </a:schemeClr>
              </a:solidFill>
            </a:endParaRPr>
          </a:p>
          <a:p>
            <a:pPr algn="just"/>
            <a:r>
              <a:rPr lang="en-GB" sz="2000" dirty="0" smtClean="0">
                <a:solidFill>
                  <a:schemeClr val="bg2">
                    <a:lumMod val="50000"/>
                  </a:schemeClr>
                </a:solidFill>
              </a:rPr>
              <a:t>In an Islamic society people are not allowed to satisfy their wants by the way they choose luxuries and extravagancy is not allowed in Islam because it is against the concept of ( TAQWA ), ( BUKHUL ) or miserliness is not considered good in Islam.</a:t>
            </a:r>
          </a:p>
          <a:p>
            <a:endParaRPr lang="en" sz="2500" dirty="0" smtClean="0">
              <a:solidFill>
                <a:schemeClr val="bg2">
                  <a:lumMod val="50000"/>
                </a:schemeClr>
              </a:solidFill>
            </a:endParaRPr>
          </a:p>
          <a:p>
            <a:pPr algn="ctr"/>
            <a:r>
              <a:rPr lang="en-GB" sz="3400" b="1" dirty="0" smtClean="0">
                <a:solidFill>
                  <a:schemeClr val="bg2">
                    <a:lumMod val="50000"/>
                  </a:schemeClr>
                </a:solidFill>
              </a:rPr>
              <a:t>Production  of Wealth </a:t>
            </a:r>
          </a:p>
          <a:p>
            <a:endParaRPr lang="en" sz="2000" dirty="0" smtClean="0">
              <a:solidFill>
                <a:schemeClr val="bg2">
                  <a:lumMod val="50000"/>
                </a:schemeClr>
              </a:solidFill>
            </a:endParaRPr>
          </a:p>
          <a:p>
            <a:pPr algn="just">
              <a:buFont typeface="Wingdings" pitchFamily="2" charset="2"/>
              <a:buChar char="Ø"/>
            </a:pPr>
            <a:r>
              <a:rPr lang="en-GB" sz="1900" dirty="0" smtClean="0">
                <a:solidFill>
                  <a:schemeClr val="bg2">
                    <a:lumMod val="50000"/>
                  </a:schemeClr>
                </a:solidFill>
              </a:rPr>
              <a:t>Price mechanism plays a key role in carrying out the production process in Islamic society .</a:t>
            </a:r>
          </a:p>
          <a:p>
            <a:pPr algn="just">
              <a:buFont typeface="Wingdings" pitchFamily="2" charset="2"/>
              <a:buChar char="Ø"/>
            </a:pPr>
            <a:r>
              <a:rPr lang="en-GB" sz="1900" dirty="0" smtClean="0">
                <a:solidFill>
                  <a:schemeClr val="bg2">
                    <a:lumMod val="50000"/>
                  </a:schemeClr>
                </a:solidFill>
              </a:rPr>
              <a:t>Production of drugs, alcoholic drinks , gambling prostitution music dance etc.</a:t>
            </a:r>
          </a:p>
          <a:p>
            <a:pPr algn="just">
              <a:buFont typeface="Wingdings" pitchFamily="2" charset="2"/>
              <a:buChar char="Ø"/>
            </a:pPr>
            <a:r>
              <a:rPr lang="en-GB" sz="1900" dirty="0" smtClean="0">
                <a:solidFill>
                  <a:schemeClr val="bg2">
                    <a:lumMod val="50000"/>
                  </a:schemeClr>
                </a:solidFill>
              </a:rPr>
              <a:t>Lending and borrowing on interest.</a:t>
            </a:r>
          </a:p>
          <a:p>
            <a:pPr algn="just">
              <a:buFont typeface="Wingdings" pitchFamily="2" charset="2"/>
              <a:buChar char="Ø"/>
            </a:pPr>
            <a:r>
              <a:rPr lang="en-GB" sz="1900" dirty="0" smtClean="0">
                <a:solidFill>
                  <a:schemeClr val="bg2">
                    <a:lumMod val="50000"/>
                  </a:schemeClr>
                </a:solidFill>
              </a:rPr>
              <a:t>Black marketing,  hoarding, smuggling etc</a:t>
            </a:r>
          </a:p>
          <a:p>
            <a:endParaRPr lang="en-GB" sz="2000" dirty="0" smtClean="0"/>
          </a:p>
          <a:p>
            <a:r>
              <a:rPr lang="en-GB" dirty="0" smtClean="0"/>
              <a:t>.</a:t>
            </a:r>
          </a:p>
          <a:p>
            <a:endParaRPr lang="en-GB" dirty="0"/>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188640"/>
            <a:ext cx="8676456" cy="6453336"/>
          </a:xfrm>
        </p:spPr>
        <p:txBody>
          <a:bodyPr>
            <a:normAutofit fontScale="32500" lnSpcReduction="20000"/>
          </a:bodyPr>
          <a:lstStyle/>
          <a:p>
            <a:pPr algn="ctr">
              <a:buNone/>
            </a:pPr>
            <a:r>
              <a:rPr lang="en-GB" sz="7400" dirty="0" smtClean="0">
                <a:solidFill>
                  <a:schemeClr val="bg2">
                    <a:lumMod val="50000"/>
                  </a:schemeClr>
                </a:solidFill>
              </a:rPr>
              <a:t>Distribution Of Wealth</a:t>
            </a:r>
          </a:p>
          <a:p>
            <a:endParaRPr lang="en" dirty="0" smtClean="0">
              <a:solidFill>
                <a:schemeClr val="bg2">
                  <a:lumMod val="50000"/>
                </a:schemeClr>
              </a:solidFill>
            </a:endParaRPr>
          </a:p>
          <a:p>
            <a:pPr algn="just">
              <a:buNone/>
            </a:pPr>
            <a:r>
              <a:rPr lang="en-GB" sz="4500" dirty="0" smtClean="0">
                <a:solidFill>
                  <a:schemeClr val="bg2">
                    <a:lumMod val="50000"/>
                  </a:schemeClr>
                </a:solidFill>
              </a:rPr>
              <a:t>	Islam does not advocate equal distribution of wealth in the sense that all individuals should have the same or equal means from livelihood and that there should be no difference in their economic statues in society.</a:t>
            </a:r>
          </a:p>
          <a:p>
            <a:pPr algn="just">
              <a:buNone/>
            </a:pPr>
            <a:r>
              <a:rPr lang="en-GB" sz="4500" dirty="0" smtClean="0">
                <a:solidFill>
                  <a:schemeClr val="bg2">
                    <a:lumMod val="50000"/>
                  </a:schemeClr>
                </a:solidFill>
              </a:rPr>
              <a:t>for fair distribution of wealth following stepped are given in Islam.</a:t>
            </a:r>
          </a:p>
          <a:p>
            <a:pPr algn="just"/>
            <a:r>
              <a:rPr lang="en-GB" sz="4500" dirty="0" smtClean="0">
                <a:solidFill>
                  <a:schemeClr val="bg2">
                    <a:lumMod val="50000"/>
                  </a:schemeClr>
                </a:solidFill>
              </a:rPr>
              <a:t>Miserliness ( BUKHUL ) and lavish appending ( ISRAF )are to be avoided.</a:t>
            </a:r>
          </a:p>
          <a:p>
            <a:pPr algn="just"/>
            <a:r>
              <a:rPr lang="en-GB" sz="4500" dirty="0" smtClean="0">
                <a:solidFill>
                  <a:schemeClr val="bg2">
                    <a:lumMod val="50000"/>
                  </a:schemeClr>
                </a:solidFill>
              </a:rPr>
              <a:t>Payment of </a:t>
            </a:r>
            <a:r>
              <a:rPr lang="en-GB" sz="4500" dirty="0" err="1" smtClean="0">
                <a:solidFill>
                  <a:schemeClr val="bg2">
                    <a:lumMod val="50000"/>
                  </a:schemeClr>
                </a:solidFill>
              </a:rPr>
              <a:t>Zakat</a:t>
            </a:r>
            <a:r>
              <a:rPr lang="en-GB" sz="4500" dirty="0" smtClean="0">
                <a:solidFill>
                  <a:schemeClr val="bg2">
                    <a:lumMod val="50000"/>
                  </a:schemeClr>
                </a:solidFill>
              </a:rPr>
              <a:t> and usher is to be a legal obligation.</a:t>
            </a:r>
          </a:p>
          <a:p>
            <a:pPr algn="just"/>
            <a:r>
              <a:rPr lang="en-GB" sz="4500" dirty="0" smtClean="0">
                <a:solidFill>
                  <a:schemeClr val="bg2">
                    <a:lumMod val="50000"/>
                  </a:schemeClr>
                </a:solidFill>
              </a:rPr>
              <a:t>Interest based business activities are strictly prohibited.</a:t>
            </a:r>
          </a:p>
          <a:p>
            <a:pPr algn="just"/>
            <a:r>
              <a:rPr lang="en-GB" sz="4500" dirty="0" smtClean="0">
                <a:solidFill>
                  <a:schemeClr val="bg2">
                    <a:lumMod val="50000"/>
                  </a:schemeClr>
                </a:solidFill>
              </a:rPr>
              <a:t>People are introduced to give charity to the poor, the orphan and needy.</a:t>
            </a:r>
          </a:p>
          <a:p>
            <a:pPr algn="just"/>
            <a:r>
              <a:rPr lang="en-GB" sz="4500" dirty="0" smtClean="0">
                <a:solidFill>
                  <a:schemeClr val="bg2">
                    <a:lumMod val="50000"/>
                  </a:schemeClr>
                </a:solidFill>
              </a:rPr>
              <a:t>Islamic Law of inheritance is required to be implemented in true and spirit.</a:t>
            </a:r>
          </a:p>
          <a:p>
            <a:pPr algn="just"/>
            <a:r>
              <a:rPr lang="en-GB" sz="4500" dirty="0" smtClean="0">
                <a:solidFill>
                  <a:schemeClr val="bg2">
                    <a:lumMod val="50000"/>
                  </a:schemeClr>
                </a:solidFill>
              </a:rPr>
              <a:t>Hoarding of goods to earn excessive profit is strictly prohibited. </a:t>
            </a:r>
          </a:p>
          <a:p>
            <a:pPr algn="just"/>
            <a:r>
              <a:rPr lang="en-GB" sz="4500" dirty="0" smtClean="0">
                <a:solidFill>
                  <a:schemeClr val="bg2">
                    <a:lumMod val="50000"/>
                  </a:schemeClr>
                </a:solidFill>
              </a:rPr>
              <a:t>Establishment of private monopolies to control the supply of goods is nonoil allowed</a:t>
            </a:r>
          </a:p>
          <a:p>
            <a:pPr algn="just"/>
            <a:r>
              <a:rPr lang="en-GB" sz="4500" dirty="0" smtClean="0">
                <a:solidFill>
                  <a:schemeClr val="bg2">
                    <a:lumMod val="50000"/>
                  </a:schemeClr>
                </a:solidFill>
              </a:rPr>
              <a:t>Earning through non-economic activities e.g. Black marketing hoarding gambling  ,smuggling etc. is strictly prohibited.</a:t>
            </a:r>
          </a:p>
          <a:p>
            <a:endParaRPr lang="en" dirty="0" smtClean="0">
              <a:solidFill>
                <a:schemeClr val="bg2">
                  <a:lumMod val="50000"/>
                </a:schemeClr>
              </a:solidFill>
            </a:endParaRPr>
          </a:p>
          <a:p>
            <a:pPr algn="ctr">
              <a:buNone/>
            </a:pPr>
            <a:r>
              <a:rPr lang="en-GB" sz="7700" dirty="0" smtClean="0">
                <a:solidFill>
                  <a:schemeClr val="bg2">
                    <a:lumMod val="50000"/>
                  </a:schemeClr>
                </a:solidFill>
              </a:rPr>
              <a:t>The Concept of </a:t>
            </a:r>
            <a:r>
              <a:rPr lang="en-GB" sz="7700" dirty="0" err="1" smtClean="0">
                <a:solidFill>
                  <a:schemeClr val="bg2">
                    <a:lumMod val="50000"/>
                  </a:schemeClr>
                </a:solidFill>
              </a:rPr>
              <a:t>Zakat</a:t>
            </a:r>
            <a:endParaRPr lang="en-GB" sz="7700" dirty="0" smtClean="0">
              <a:solidFill>
                <a:schemeClr val="bg2">
                  <a:lumMod val="50000"/>
                </a:schemeClr>
              </a:solidFill>
            </a:endParaRPr>
          </a:p>
          <a:p>
            <a:endParaRPr lang="en" sz="4200" dirty="0" smtClean="0">
              <a:solidFill>
                <a:schemeClr val="bg2">
                  <a:lumMod val="50000"/>
                </a:schemeClr>
              </a:solidFill>
            </a:endParaRPr>
          </a:p>
          <a:p>
            <a:pPr>
              <a:buNone/>
            </a:pPr>
            <a:r>
              <a:rPr lang="en-GB" sz="5500" dirty="0" err="1" smtClean="0">
                <a:solidFill>
                  <a:schemeClr val="bg2">
                    <a:lumMod val="50000"/>
                  </a:schemeClr>
                </a:solidFill>
              </a:rPr>
              <a:t>Zakat</a:t>
            </a:r>
            <a:r>
              <a:rPr lang="en-GB" sz="5500" dirty="0" smtClean="0">
                <a:solidFill>
                  <a:schemeClr val="bg2">
                    <a:lumMod val="50000"/>
                  </a:schemeClr>
                </a:solidFill>
              </a:rPr>
              <a:t> / usher is a major source or revenue for the government is an Islamic state. It is compulsory Levy on cattle, crops, merchandise, gold silver and cash.</a:t>
            </a:r>
          </a:p>
          <a:p>
            <a:pPr>
              <a:buNone/>
            </a:pPr>
            <a:endParaRPr lang="en" dirty="0" smtClean="0">
              <a:solidFill>
                <a:schemeClr val="bg2">
                  <a:lumMod val="50000"/>
                </a:schemeClr>
              </a:solidFill>
            </a:endParaRPr>
          </a:p>
          <a:p>
            <a:pPr algn="ctr">
              <a:buNone/>
            </a:pPr>
            <a:r>
              <a:rPr lang="en-GB" sz="6800" dirty="0" smtClean="0">
                <a:solidFill>
                  <a:schemeClr val="bg2">
                    <a:lumMod val="50000"/>
                  </a:schemeClr>
                </a:solidFill>
              </a:rPr>
              <a:t>Interest Free Economy </a:t>
            </a:r>
          </a:p>
          <a:p>
            <a:pPr>
              <a:buNone/>
            </a:pPr>
            <a:endParaRPr lang="en" sz="4200" dirty="0" smtClean="0">
              <a:solidFill>
                <a:schemeClr val="bg2">
                  <a:lumMod val="50000"/>
                </a:schemeClr>
              </a:solidFill>
            </a:endParaRPr>
          </a:p>
          <a:p>
            <a:pPr>
              <a:buNone/>
            </a:pPr>
            <a:r>
              <a:rPr lang="en-GB" sz="5500" dirty="0" smtClean="0">
                <a:solidFill>
                  <a:schemeClr val="bg2">
                    <a:lumMod val="50000"/>
                  </a:schemeClr>
                </a:solidFill>
              </a:rPr>
              <a:t>An Islamic economy is always an interest free economy .Therefore the earning of income a interest is totally forbidden in an Islamic state.</a:t>
            </a:r>
          </a:p>
          <a:p>
            <a:endParaRPr lang="en-GB" dirty="0"/>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3528" y="260648"/>
            <a:ext cx="8568952" cy="6336704"/>
          </a:xfrm>
        </p:spPr>
        <p:txBody>
          <a:bodyPr>
            <a:normAutofit fontScale="47500" lnSpcReduction="20000"/>
          </a:bodyPr>
          <a:lstStyle/>
          <a:p>
            <a:pPr algn="ctr"/>
            <a:r>
              <a:rPr lang="en-GB" sz="3800" b="1" dirty="0" smtClean="0">
                <a:solidFill>
                  <a:schemeClr val="bg2">
                    <a:lumMod val="50000"/>
                  </a:schemeClr>
                </a:solidFill>
              </a:rPr>
              <a:t>Economic Growth</a:t>
            </a:r>
          </a:p>
          <a:p>
            <a:endParaRPr lang="en" dirty="0" smtClean="0">
              <a:solidFill>
                <a:schemeClr val="bg2">
                  <a:lumMod val="50000"/>
                </a:schemeClr>
              </a:solidFill>
            </a:endParaRPr>
          </a:p>
          <a:p>
            <a:pPr algn="just">
              <a:buFont typeface="Wingdings" pitchFamily="2" charset="2"/>
              <a:buChar char="Ø"/>
            </a:pPr>
            <a:r>
              <a:rPr lang="en-GB" sz="3300" dirty="0" smtClean="0">
                <a:solidFill>
                  <a:schemeClr val="bg2">
                    <a:lumMod val="50000"/>
                  </a:schemeClr>
                </a:solidFill>
              </a:rPr>
              <a:t>People should Endeavour to increase their income.</a:t>
            </a:r>
          </a:p>
          <a:p>
            <a:pPr algn="just">
              <a:buFont typeface="Wingdings" pitchFamily="2" charset="2"/>
              <a:buChar char="Ø"/>
            </a:pPr>
            <a:r>
              <a:rPr lang="en-GB" sz="3300" dirty="0" smtClean="0">
                <a:solidFill>
                  <a:schemeClr val="bg2">
                    <a:lumMod val="50000"/>
                  </a:schemeClr>
                </a:solidFill>
              </a:rPr>
              <a:t>They should spend their income very carefully and should abstain from extravagance and wasteful consumption.</a:t>
            </a:r>
          </a:p>
          <a:p>
            <a:pPr algn="just">
              <a:buFont typeface="Wingdings" pitchFamily="2" charset="2"/>
              <a:buChar char="Ø"/>
            </a:pPr>
            <a:r>
              <a:rPr lang="en-GB" sz="3300" dirty="0" smtClean="0">
                <a:solidFill>
                  <a:schemeClr val="bg2">
                    <a:lumMod val="50000"/>
                  </a:schemeClr>
                </a:solidFill>
              </a:rPr>
              <a:t>There should be a sound security system to enable people to earn wealth  freely and easily </a:t>
            </a:r>
            <a:r>
              <a:rPr lang="en-GB" sz="1800" dirty="0" smtClean="0">
                <a:solidFill>
                  <a:schemeClr val="bg2">
                    <a:lumMod val="50000"/>
                  </a:schemeClr>
                </a:solidFill>
              </a:rPr>
              <a:t>.</a:t>
            </a:r>
          </a:p>
          <a:p>
            <a:endParaRPr lang="en" sz="3600" dirty="0" smtClean="0">
              <a:solidFill>
                <a:schemeClr val="bg2">
                  <a:lumMod val="50000"/>
                </a:schemeClr>
              </a:solidFill>
            </a:endParaRPr>
          </a:p>
          <a:p>
            <a:pPr algn="ctr"/>
            <a:r>
              <a:rPr lang="en-GB" sz="3600" b="1" dirty="0" smtClean="0">
                <a:solidFill>
                  <a:schemeClr val="bg2">
                    <a:lumMod val="50000"/>
                  </a:schemeClr>
                </a:solidFill>
              </a:rPr>
              <a:t>Responsibilities  Of   The  Government </a:t>
            </a:r>
          </a:p>
          <a:p>
            <a:endParaRPr lang="en" sz="2600" dirty="0" smtClean="0">
              <a:solidFill>
                <a:schemeClr val="bg2">
                  <a:lumMod val="50000"/>
                </a:schemeClr>
              </a:solidFill>
            </a:endParaRPr>
          </a:p>
          <a:p>
            <a:pPr algn="just"/>
            <a:r>
              <a:rPr lang="en-GB" sz="2600" dirty="0" smtClean="0">
                <a:solidFill>
                  <a:schemeClr val="bg2">
                    <a:lumMod val="50000"/>
                  </a:schemeClr>
                </a:solidFill>
              </a:rPr>
              <a:t>The functions of an Islamic government are as follows :</a:t>
            </a:r>
          </a:p>
          <a:p>
            <a:pPr algn="just">
              <a:buFont typeface="Wingdings" pitchFamily="2" charset="2"/>
              <a:buChar char="Ø"/>
            </a:pPr>
            <a:r>
              <a:rPr lang="en-GB" sz="2600" dirty="0" smtClean="0">
                <a:solidFill>
                  <a:schemeClr val="bg2">
                    <a:lumMod val="50000"/>
                  </a:schemeClr>
                </a:solidFill>
              </a:rPr>
              <a:t>The Islamic economy system impose banned on the illegal activities e.g.  gambling smuggling an soon .</a:t>
            </a:r>
          </a:p>
          <a:p>
            <a:pPr algn="just">
              <a:buFont typeface="Wingdings" pitchFamily="2" charset="2"/>
              <a:buChar char="Ø"/>
            </a:pPr>
            <a:r>
              <a:rPr lang="en-GB" sz="2600" dirty="0" smtClean="0">
                <a:solidFill>
                  <a:schemeClr val="bg2">
                    <a:lumMod val="50000"/>
                  </a:schemeClr>
                </a:solidFill>
              </a:rPr>
              <a:t>Islamic government is entitled to provide all necessaries of life to every citizen.</a:t>
            </a:r>
          </a:p>
          <a:p>
            <a:pPr algn="just">
              <a:buFont typeface="Wingdings" pitchFamily="2" charset="2"/>
              <a:buChar char="Ø"/>
            </a:pPr>
            <a:r>
              <a:rPr lang="en-GB" sz="2600" dirty="0" smtClean="0">
                <a:solidFill>
                  <a:schemeClr val="bg2">
                    <a:lumMod val="50000"/>
                  </a:schemeClr>
                </a:solidFill>
              </a:rPr>
              <a:t>Government should provide and create employment opportunities on equal basis.</a:t>
            </a:r>
          </a:p>
          <a:p>
            <a:pPr algn="just">
              <a:buFont typeface="Wingdings" pitchFamily="2" charset="2"/>
              <a:buChar char="Ø"/>
            </a:pPr>
            <a:r>
              <a:rPr lang="en-GB" sz="2600" dirty="0" smtClean="0">
                <a:solidFill>
                  <a:schemeClr val="bg2">
                    <a:lumMod val="50000"/>
                  </a:schemeClr>
                </a:solidFill>
              </a:rPr>
              <a:t>The government should take necessary measures to whether the gap between rich and poor is widening.</a:t>
            </a:r>
          </a:p>
          <a:p>
            <a:pPr algn="just">
              <a:buFont typeface="Wingdings" pitchFamily="2" charset="2"/>
              <a:buChar char="Ø"/>
            </a:pPr>
            <a:r>
              <a:rPr lang="en-GB" sz="2600" dirty="0" smtClean="0">
                <a:solidFill>
                  <a:schemeClr val="bg2">
                    <a:lumMod val="50000"/>
                  </a:schemeClr>
                </a:solidFill>
              </a:rPr>
              <a:t>Government make sure to pay the people according to their abilities.</a:t>
            </a:r>
          </a:p>
          <a:p>
            <a:endParaRPr lang="en" dirty="0" smtClean="0"/>
          </a:p>
          <a:p>
            <a:endParaRPr lang="en-GB" dirty="0"/>
          </a:p>
        </p:txBody>
      </p:sp>
    </p:spTree>
  </p:cSld>
  <p:clrMapOvr>
    <a:masterClrMapping/>
  </p:clrMapOvr>
  <p:transition>
    <p:comb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67544" y="764704"/>
            <a:ext cx="8219256" cy="5255096"/>
          </a:xfrm>
        </p:spPr>
        <p:txBody>
          <a:bodyPr>
            <a:noAutofit/>
          </a:bodyPr>
          <a:lstStyle/>
          <a:p>
            <a:pPr algn="ctr"/>
            <a:r>
              <a:rPr lang="en-GB" sz="9600" smtClean="0">
                <a:solidFill>
                  <a:schemeClr val="bg2">
                    <a:lumMod val="50000"/>
                  </a:schemeClr>
                </a:solidFill>
              </a:rPr>
              <a:t>THANK YOU</a:t>
            </a:r>
            <a:endParaRPr lang="en-GB" sz="9600" dirty="0">
              <a:solidFill>
                <a:schemeClr val="bg2">
                  <a:lumMod val="50000"/>
                </a:schemeClr>
              </a:solidFill>
            </a:endParaRPr>
          </a:p>
        </p:txBody>
      </p:sp>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109</TotalTime>
  <Words>235</Words>
  <Application>Microsoft Office PowerPoint</Application>
  <PresentationFormat>On-screen Show (4:3)</PresentationFormat>
  <Paragraphs>58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Constantia</vt:lpstr>
      <vt:lpstr>Wingdings</vt:lpstr>
      <vt:lpstr>Wingdings 2</vt:lpstr>
      <vt:lpstr>Paper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Arsalan</dc:creator>
  <cp:lastModifiedBy>DELL 5540</cp:lastModifiedBy>
  <cp:revision>20</cp:revision>
  <dcterms:created xsi:type="dcterms:W3CDTF">2013-04-04T15:10:29Z</dcterms:created>
  <dcterms:modified xsi:type="dcterms:W3CDTF">2020-08-19T05:28:12Z</dcterms:modified>
</cp:coreProperties>
</file>