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24"/>
  </p:notesMasterIdLst>
  <p:sldIdLst>
    <p:sldId id="276" r:id="rId2"/>
    <p:sldId id="256" r:id="rId3"/>
    <p:sldId id="257" r:id="rId4"/>
    <p:sldId id="279" r:id="rId5"/>
    <p:sldId id="259" r:id="rId6"/>
    <p:sldId id="260" r:id="rId7"/>
    <p:sldId id="258" r:id="rId8"/>
    <p:sldId id="261" r:id="rId9"/>
    <p:sldId id="262" r:id="rId10"/>
    <p:sldId id="263" r:id="rId11"/>
    <p:sldId id="264" r:id="rId12"/>
    <p:sldId id="265" r:id="rId13"/>
    <p:sldId id="266" r:id="rId14"/>
    <p:sldId id="267" r:id="rId15"/>
    <p:sldId id="268" r:id="rId16"/>
    <p:sldId id="269" r:id="rId17"/>
    <p:sldId id="271" r:id="rId18"/>
    <p:sldId id="272" r:id="rId19"/>
    <p:sldId id="274" r:id="rId20"/>
    <p:sldId id="275" r:id="rId21"/>
    <p:sldId id="270"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26"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692E9-F407-468D-8AFA-79F1149360FE}" type="datetimeFigureOut">
              <a:rPr lang="en-US" smtClean="0"/>
              <a:pPr/>
              <a:t>9/15/2017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ABB45-C02C-4D92-A06E-AD484A450FA5}" type="slidenum">
              <a:rPr lang="en-US" smtClean="0"/>
              <a:pPr/>
              <a:t>‹#›</a:t>
            </a:fld>
            <a:endParaRPr lang="en-US"/>
          </a:p>
        </p:txBody>
      </p:sp>
    </p:spTree>
    <p:extLst>
      <p:ext uri="{BB962C8B-B14F-4D97-AF65-F5344CB8AC3E}">
        <p14:creationId xmlns:p14="http://schemas.microsoft.com/office/powerpoint/2010/main" xmlns="" val="534551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7ABB45-C02C-4D92-A06E-AD484A450FA5}" type="slidenum">
              <a:rPr lang="en-US" smtClean="0"/>
              <a:pPr/>
              <a:t>4</a:t>
            </a:fld>
            <a:endParaRPr lang="en-US"/>
          </a:p>
        </p:txBody>
      </p:sp>
    </p:spTree>
    <p:extLst>
      <p:ext uri="{BB962C8B-B14F-4D97-AF65-F5344CB8AC3E}">
        <p14:creationId xmlns:p14="http://schemas.microsoft.com/office/powerpoint/2010/main" xmlns="" val="74165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5C2EB6-D898-48F6-A8CE-9E9B9EFCC2FB}"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15933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C2EB6-D898-48F6-A8CE-9E9B9EFCC2FB}"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218570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C2EB6-D898-48F6-A8CE-9E9B9EFCC2FB}"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4D8C9F-D37C-488C-A77D-DFC77F4E088D}"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854907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95C2EB6-D898-48F6-A8CE-9E9B9EFCC2FB}"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2494688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95C2EB6-D898-48F6-A8CE-9E9B9EFCC2FB}"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4D8C9F-D37C-488C-A77D-DFC77F4E088D}"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456117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95C2EB6-D898-48F6-A8CE-9E9B9EFCC2FB}"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398217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5C2EB6-D898-48F6-A8CE-9E9B9EFCC2FB}"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562527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5C2EB6-D898-48F6-A8CE-9E9B9EFCC2FB}"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425167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5C2EB6-D898-48F6-A8CE-9E9B9EFCC2FB}"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62359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C2EB6-D898-48F6-A8CE-9E9B9EFCC2FB}"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48904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5C2EB6-D898-48F6-A8CE-9E9B9EFCC2FB}"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284926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5C2EB6-D898-48F6-A8CE-9E9B9EFCC2FB}" type="datetimeFigureOut">
              <a:rPr lang="en-US" smtClean="0"/>
              <a:pPr/>
              <a:t>9/15/2017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277841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5C2EB6-D898-48F6-A8CE-9E9B9EFCC2FB}" type="datetimeFigureOut">
              <a:rPr lang="en-US" smtClean="0"/>
              <a:pPr/>
              <a:t>9/15/2017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231093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C2EB6-D898-48F6-A8CE-9E9B9EFCC2FB}" type="datetimeFigureOut">
              <a:rPr lang="en-US" smtClean="0"/>
              <a:pPr/>
              <a:t>9/15/2017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307134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C2EB6-D898-48F6-A8CE-9E9B9EFCC2FB}"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360644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C2EB6-D898-48F6-A8CE-9E9B9EFCC2FB}"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15341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5C2EB6-D898-48F6-A8CE-9E9B9EFCC2FB}" type="datetimeFigureOut">
              <a:rPr lang="en-US" smtClean="0"/>
              <a:pPr/>
              <a:t>9/15/2017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F4D8C9F-D37C-488C-A77D-DFC77F4E088D}" type="slidenum">
              <a:rPr lang="en-US" smtClean="0"/>
              <a:pPr/>
              <a:t>‹#›</a:t>
            </a:fld>
            <a:endParaRPr lang="en-US"/>
          </a:p>
        </p:txBody>
      </p:sp>
    </p:spTree>
    <p:extLst>
      <p:ext uri="{BB962C8B-B14F-4D97-AF65-F5344CB8AC3E}">
        <p14:creationId xmlns:p14="http://schemas.microsoft.com/office/powerpoint/2010/main" xmlns="" val="321049526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xmlns="" val="106529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rot="21417204">
            <a:off x="426211" y="1650642"/>
            <a:ext cx="3469853" cy="1805827"/>
          </a:xfrm>
          <a:prstGeom prst="rect">
            <a:avLst/>
          </a:prstGeom>
          <a:ln>
            <a:noFill/>
          </a:ln>
          <a:effectLst>
            <a:softEdge rad="112500"/>
          </a:effectLst>
        </p:spPr>
      </p:pic>
      <p:sp>
        <p:nvSpPr>
          <p:cNvPr id="5" name="Rectangle 4"/>
          <p:cNvSpPr/>
          <p:nvPr/>
        </p:nvSpPr>
        <p:spPr>
          <a:xfrm>
            <a:off x="664846" y="3631166"/>
            <a:ext cx="2992582" cy="2845266"/>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r>
              <a:rPr lang="en-US" b="1" dirty="0" smtClean="0">
                <a:latin typeface="Calibri" panose="020F0502020204030204" pitchFamily="34" charset="0"/>
                <a:ea typeface="Calibri" panose="020F0502020204030204" pitchFamily="34" charset="0"/>
                <a:cs typeface="Times New Roman" panose="02020603050405020304" pitchFamily="18" charset="0"/>
              </a:rPr>
              <a:t>11</a:t>
            </a:r>
            <a:r>
              <a:rPr lang="en-US" b="1" dirty="0">
                <a:latin typeface="Calibri" panose="020F0502020204030204" pitchFamily="34" charset="0"/>
                <a:ea typeface="Calibri" panose="020F0502020204030204" pitchFamily="34" charset="0"/>
                <a:cs typeface="Times New Roman" panose="02020603050405020304" pitchFamily="18" charset="0"/>
              </a:rPr>
              <a:t>) And do not taunt your people and tease not neither, nor insult one another by nicknames Bad is the name of lewdness after faith. And whose turned not in repentance, such are evil-doers.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4672618" y="1559710"/>
            <a:ext cx="3252183" cy="1550279"/>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4378037" y="3631166"/>
            <a:ext cx="3546764" cy="1376595"/>
          </a:xfrm>
          <a:prstGeom prst="rect">
            <a:avLst/>
          </a:prstGeom>
        </p:spPr>
        <p:txBody>
          <a:bodyPr wrap="square">
            <a:spAutoFit/>
          </a:bodyPr>
          <a:lstStyle/>
          <a:p>
            <a:pPr>
              <a:lnSpc>
                <a:spcPct val="107000"/>
              </a:lnSpc>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TRANSLATION: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12) O ye believe! Shun much suspicion; for lo! Some suspicion is a crime. And spy not.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4">
            <a:extLst>
              <a:ext uri="{28A0092B-C50C-407E-A947-70E740481C1C}">
                <a14:useLocalDpi xmlns:a14="http://schemas.microsoft.com/office/drawing/2010/main" xmlns="" val="0"/>
              </a:ext>
            </a:extLst>
          </a:blip>
          <a:stretch>
            <a:fillRect/>
          </a:stretch>
        </p:blipFill>
        <p:spPr>
          <a:xfrm>
            <a:off x="8922327" y="1559710"/>
            <a:ext cx="2798618" cy="1714056"/>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8354291" y="3631166"/>
            <a:ext cx="3241964" cy="2548903"/>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r>
              <a:rPr lang="en-US" b="1" dirty="0" smtClean="0">
                <a:latin typeface="Calibri" panose="020F0502020204030204" pitchFamily="34" charset="0"/>
                <a:ea typeface="Calibri" panose="020F0502020204030204" pitchFamily="34" charset="0"/>
                <a:cs typeface="Times New Roman" panose="02020603050405020304" pitchFamily="18" charset="0"/>
              </a:rPr>
              <a:t>12</a:t>
            </a:r>
            <a:r>
              <a:rPr lang="en-US" b="1" dirty="0">
                <a:latin typeface="Calibri" panose="020F0502020204030204" pitchFamily="34" charset="0"/>
                <a:ea typeface="Calibri" panose="020F0502020204030204" pitchFamily="34" charset="0"/>
                <a:cs typeface="Times New Roman" panose="02020603050405020304" pitchFamily="18" charset="0"/>
              </a:rPr>
              <a:t>) Neither backbite one another, would one of you love to eat the flesh of his dead brother? Ye abhor that (so abhor the other)! And keep your duty (to Allah). Lo! Allah is relenting, Merciful.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388175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a:off x="595226" y="1612554"/>
            <a:ext cx="3353319" cy="204504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84909" y="3909203"/>
            <a:ext cx="3463636" cy="2664640"/>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13) O mankind Lo! we have created you male and female, and have made you nations and tribes that you may know one another, Lo! The noblest of you, in the sight of Allah, is the best in conduct, Lo! Allah is knower, Aware.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4907193" y="1612554"/>
            <a:ext cx="3266989" cy="206995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4677250" y="3909203"/>
            <a:ext cx="4189659" cy="2651495"/>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p>
          <a:p>
            <a:pPr>
              <a:lnSpc>
                <a:spcPct val="107000"/>
              </a:lnSpc>
              <a:spcAft>
                <a:spcPts val="8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14</a:t>
            </a:r>
            <a:r>
              <a:rPr lang="en-US" b="1" dirty="0">
                <a:latin typeface="Calibri" panose="020F0502020204030204" pitchFamily="34" charset="0"/>
                <a:ea typeface="Calibri" panose="020F0502020204030204" pitchFamily="34" charset="0"/>
                <a:cs typeface="Times New Roman" panose="02020603050405020304" pitchFamily="18" charset="0"/>
              </a:rPr>
              <a:t>) The wandering Arabs say: We believe. Say (unto them O Muhammad): Ye believe not, but rather say “we submit”, for the faith hath not yet, if ye obey Allah and his messenger, he will not withhold from you aught of (the reward of) your deeds. Lo! Allah so forgiving, merciful.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4">
            <a:extLst>
              <a:ext uri="{28A0092B-C50C-407E-A947-70E740481C1C}">
                <a14:useLocalDpi xmlns:a14="http://schemas.microsoft.com/office/drawing/2010/main" xmlns="" val="0"/>
              </a:ext>
            </a:extLst>
          </a:blip>
          <a:stretch>
            <a:fillRect/>
          </a:stretch>
        </p:blipFill>
        <p:spPr>
          <a:xfrm>
            <a:off x="8604884" y="1612554"/>
            <a:ext cx="3587115" cy="2045046"/>
          </a:xfrm>
          <a:prstGeom prst="rect">
            <a:avLst/>
          </a:prstGeom>
        </p:spPr>
      </p:pic>
      <p:sp>
        <p:nvSpPr>
          <p:cNvPr id="10" name="Rectangle 9"/>
          <p:cNvSpPr/>
          <p:nvPr/>
        </p:nvSpPr>
        <p:spPr>
          <a:xfrm>
            <a:off x="8791313" y="3909203"/>
            <a:ext cx="3214255" cy="2548903"/>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r>
              <a:rPr lang="en-US" b="1" dirty="0" smtClean="0">
                <a:latin typeface="Calibri" panose="020F0502020204030204" pitchFamily="34" charset="0"/>
                <a:ea typeface="Calibri" panose="020F0502020204030204" pitchFamily="34" charset="0"/>
                <a:cs typeface="Times New Roman" panose="02020603050405020304" pitchFamily="18" charset="0"/>
              </a:rPr>
              <a:t>15</a:t>
            </a:r>
            <a:r>
              <a:rPr lang="en-US" b="1" dirty="0">
                <a:latin typeface="Calibri" panose="020F0502020204030204" pitchFamily="34" charset="0"/>
                <a:ea typeface="Calibri" panose="020F0502020204030204" pitchFamily="34" charset="0"/>
                <a:cs typeface="Times New Roman" panose="02020603050405020304" pitchFamily="18" charset="0"/>
              </a:rPr>
              <a:t>) The (true) believers are those only who believe in Allah and his messenger and afterward doubt not, but strive with their wealth and their lives for cause of Allah. Such are sincere.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902111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rot="21434845">
            <a:off x="4464908" y="1412338"/>
            <a:ext cx="3664802" cy="1998948"/>
          </a:xfrm>
          <a:prstGeom prst="rect">
            <a:avLst/>
          </a:prstGeom>
        </p:spPr>
      </p:pic>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8784618" y="1575455"/>
            <a:ext cx="3407382" cy="1468511"/>
          </a:xfrm>
          <a:prstGeom prst="rect">
            <a:avLst/>
          </a:prstGeom>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310487" y="1427594"/>
            <a:ext cx="3499513" cy="1968436"/>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10487" y="3742063"/>
            <a:ext cx="3629891" cy="2368277"/>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Calibri" panose="020F0502020204030204" pitchFamily="34" charset="0"/>
              </a:rPr>
              <a:t>TRANSLATION:                       </a:t>
            </a:r>
            <a:r>
              <a:rPr lang="en-US" b="1" dirty="0" smtClean="0">
                <a:latin typeface="Calibri" panose="020F0502020204030204" pitchFamily="34" charset="0"/>
                <a:ea typeface="Calibri" panose="020F0502020204030204" pitchFamily="34" charset="0"/>
                <a:cs typeface="Calibri" panose="020F0502020204030204" pitchFamily="34" charset="0"/>
              </a:rPr>
              <a:t>18</a:t>
            </a:r>
            <a:r>
              <a:rPr lang="en-US" b="1" dirty="0">
                <a:latin typeface="Calibri" panose="020F0502020204030204" pitchFamily="34" charset="0"/>
                <a:ea typeface="Calibri" panose="020F0502020204030204" pitchFamily="34" charset="0"/>
                <a:cs typeface="Calibri" panose="020F0502020204030204" pitchFamily="34" charset="0"/>
              </a:rPr>
              <a:t>) Lo! Allah </a:t>
            </a:r>
            <a:r>
              <a:rPr lang="en-US" b="1" dirty="0" err="1">
                <a:latin typeface="Calibri" panose="020F0502020204030204" pitchFamily="34" charset="0"/>
                <a:ea typeface="Calibri" panose="020F0502020204030204" pitchFamily="34" charset="0"/>
                <a:cs typeface="Calibri" panose="020F0502020204030204" pitchFamily="34" charset="0"/>
              </a:rPr>
              <a:t>knoweth</a:t>
            </a:r>
            <a:r>
              <a:rPr lang="en-US" b="1" dirty="0">
                <a:latin typeface="Calibri" panose="020F0502020204030204" pitchFamily="34" charset="0"/>
                <a:ea typeface="Calibri" panose="020F0502020204030204" pitchFamily="34" charset="0"/>
                <a:cs typeface="Calibri" panose="020F0502020204030204" pitchFamily="34" charset="0"/>
              </a:rPr>
              <a:t> the unseen of the heavens and the earth. And Allah is Seer of what ye do.</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The things from the heavens hidden from the eyes of men. He who sees best.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8423565" y="3501825"/>
            <a:ext cx="3768435" cy="3356175"/>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Calibri" panose="020F0502020204030204" pitchFamily="34" charset="0"/>
              </a:rPr>
              <a:t>TRANSLATION:                         </a:t>
            </a:r>
            <a:r>
              <a:rPr lang="en-US" b="1" dirty="0" smtClean="0">
                <a:latin typeface="Calibri" panose="020F0502020204030204" pitchFamily="34" charset="0"/>
                <a:ea typeface="Calibri" panose="020F0502020204030204" pitchFamily="34" charset="0"/>
                <a:cs typeface="Calibri" panose="020F0502020204030204" pitchFamily="34" charset="0"/>
              </a:rPr>
              <a:t>17</a:t>
            </a:r>
            <a:r>
              <a:rPr lang="en-US" b="1" dirty="0">
                <a:latin typeface="Calibri" panose="020F0502020204030204" pitchFamily="34" charset="0"/>
                <a:ea typeface="Calibri" panose="020F0502020204030204" pitchFamily="34" charset="0"/>
                <a:cs typeface="Calibri" panose="020F0502020204030204" pitchFamily="34" charset="0"/>
              </a:rPr>
              <a:t>) They make it a </a:t>
            </a:r>
            <a:r>
              <a:rPr lang="en-US" b="1" dirty="0" err="1">
                <a:latin typeface="Calibri" panose="020F0502020204030204" pitchFamily="34" charset="0"/>
                <a:ea typeface="Calibri" panose="020F0502020204030204" pitchFamily="34" charset="0"/>
                <a:cs typeface="Calibri" panose="020F0502020204030204" pitchFamily="34" charset="0"/>
              </a:rPr>
              <a:t>favour</a:t>
            </a:r>
            <a:r>
              <a:rPr lang="en-US" b="1" dirty="0">
                <a:latin typeface="Calibri" panose="020F0502020204030204" pitchFamily="34" charset="0"/>
                <a:ea typeface="Calibri" panose="020F0502020204030204" pitchFamily="34" charset="0"/>
                <a:cs typeface="Calibri" panose="020F0502020204030204" pitchFamily="34" charset="0"/>
              </a:rPr>
              <a:t> unto thee (Muhammad (PBUH)) that they have </a:t>
            </a:r>
            <a:r>
              <a:rPr lang="en-US" b="1" dirty="0" err="1">
                <a:latin typeface="Calibri" panose="020F0502020204030204" pitchFamily="34" charset="0"/>
                <a:ea typeface="Calibri" panose="020F0502020204030204" pitchFamily="34" charset="0"/>
                <a:cs typeface="Calibri" panose="020F0502020204030204" pitchFamily="34" charset="0"/>
              </a:rPr>
              <a:t>surren</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dered</a:t>
            </a:r>
            <a:r>
              <a:rPr lang="en-US" b="1" dirty="0">
                <a:latin typeface="Calibri" panose="020F0502020204030204" pitchFamily="34" charset="0"/>
                <a:ea typeface="Calibri" panose="020F0502020204030204" pitchFamily="34" charset="0"/>
                <a:cs typeface="Calibri" panose="020F0502020204030204" pitchFamily="34" charset="0"/>
              </a:rPr>
              <a:t> (unto Him), Say: Deem not your Surrender a </a:t>
            </a:r>
            <a:r>
              <a:rPr lang="en-US" b="1" dirty="0" err="1">
                <a:latin typeface="Calibri" panose="020F0502020204030204" pitchFamily="34" charset="0"/>
                <a:ea typeface="Calibri" panose="020F0502020204030204" pitchFamily="34" charset="0"/>
                <a:cs typeface="Calibri" panose="020F0502020204030204" pitchFamily="34" charset="0"/>
              </a:rPr>
              <a:t>favour</a:t>
            </a:r>
            <a:r>
              <a:rPr lang="en-US" b="1" dirty="0">
                <a:latin typeface="Calibri" panose="020F0502020204030204" pitchFamily="34" charset="0"/>
                <a:ea typeface="Calibri" panose="020F0502020204030204" pitchFamily="34" charset="0"/>
                <a:cs typeface="Calibri" panose="020F0502020204030204" pitchFamily="34" charset="0"/>
              </a:rPr>
              <a:t> unto me: nay, but Allah doth confer a </a:t>
            </a:r>
            <a:r>
              <a:rPr lang="en-US" b="1" dirty="0" err="1">
                <a:latin typeface="Calibri" panose="020F0502020204030204" pitchFamily="34" charset="0"/>
                <a:ea typeface="Calibri" panose="020F0502020204030204" pitchFamily="34" charset="0"/>
                <a:cs typeface="Calibri" panose="020F0502020204030204" pitchFamily="34" charset="0"/>
              </a:rPr>
              <a:t>favour</a:t>
            </a:r>
            <a:r>
              <a:rPr lang="en-US" b="1" dirty="0">
                <a:latin typeface="Calibri" panose="020F0502020204030204" pitchFamily="34" charset="0"/>
                <a:ea typeface="Calibri" panose="020F0502020204030204" pitchFamily="34" charset="0"/>
                <a:cs typeface="Calibri" panose="020F0502020204030204" pitchFamily="34" charset="0"/>
              </a:rPr>
              <a:t> on you, in as much as He hath led you to the Faith, if ye are earnest.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They count as </a:t>
            </a:r>
            <a:r>
              <a:rPr lang="en-US" b="1" dirty="0" err="1">
                <a:latin typeface="Calibri" panose="020F0502020204030204" pitchFamily="34" charset="0"/>
                <a:ea typeface="Calibri" panose="020F0502020204030204" pitchFamily="34" charset="0"/>
                <a:cs typeface="Calibri" panose="020F0502020204030204" pitchFamily="34" charset="0"/>
              </a:rPr>
              <a:t>favour</a:t>
            </a:r>
            <a:r>
              <a:rPr lang="en-US" b="1" dirty="0">
                <a:latin typeface="Calibri" panose="020F0502020204030204" pitchFamily="34" charset="0"/>
                <a:ea typeface="Calibri" panose="020F0502020204030204" pitchFamily="34" charset="0"/>
                <a:cs typeface="Calibri" panose="020F0502020204030204" pitchFamily="34" charset="0"/>
              </a:rPr>
              <a:t> to you do not count as favor to 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219127" y="3498131"/>
            <a:ext cx="4156364" cy="2664640"/>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Calibri" panose="020F0502020204030204" pitchFamily="34" charset="0"/>
              </a:rPr>
              <a:t>TRANSLATION:                              </a:t>
            </a:r>
            <a:r>
              <a:rPr lang="en-US" b="1" dirty="0" smtClean="0">
                <a:latin typeface="Calibri" panose="020F0502020204030204" pitchFamily="34" charset="0"/>
                <a:ea typeface="Calibri" panose="020F0502020204030204" pitchFamily="34" charset="0"/>
                <a:cs typeface="Calibri" panose="020F0502020204030204" pitchFamily="34" charset="0"/>
              </a:rPr>
              <a:t>16</a:t>
            </a:r>
            <a:r>
              <a:rPr lang="en-US" b="1" dirty="0">
                <a:latin typeface="Calibri" panose="020F0502020204030204" pitchFamily="34" charset="0"/>
                <a:ea typeface="Calibri" panose="020F0502020204030204" pitchFamily="34" charset="0"/>
                <a:cs typeface="Calibri" panose="020F0502020204030204" pitchFamily="34" charset="0"/>
              </a:rPr>
              <a:t>) say (unto </a:t>
            </a:r>
            <a:r>
              <a:rPr lang="en-US" b="1" dirty="0" err="1">
                <a:latin typeface="Calibri" panose="020F0502020204030204" pitchFamily="34" charset="0"/>
                <a:ea typeface="Calibri" panose="020F0502020204030204" pitchFamily="34" charset="0"/>
                <a:cs typeface="Calibri" panose="020F0502020204030204" pitchFamily="34" charset="0"/>
              </a:rPr>
              <a:t>them,O</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muhammad</a:t>
            </a:r>
            <a:r>
              <a:rPr lang="en-US" b="1" dirty="0">
                <a:latin typeface="Calibri" panose="020F0502020204030204" pitchFamily="34" charset="0"/>
                <a:ea typeface="Calibri" panose="020F0502020204030204" pitchFamily="34" charset="0"/>
                <a:cs typeface="Calibri" panose="020F0502020204030204" pitchFamily="34" charset="0"/>
              </a:rPr>
              <a:t> PBUH): would ye teach Allah your religion, when Allah </a:t>
            </a:r>
            <a:r>
              <a:rPr lang="en-US" b="1" dirty="0" err="1">
                <a:latin typeface="Calibri" panose="020F0502020204030204" pitchFamily="34" charset="0"/>
                <a:ea typeface="Calibri" panose="020F0502020204030204" pitchFamily="34" charset="0"/>
                <a:cs typeface="Calibri" panose="020F0502020204030204" pitchFamily="34" charset="0"/>
              </a:rPr>
              <a:t>knoweth</a:t>
            </a:r>
            <a:r>
              <a:rPr lang="en-US" b="1" dirty="0">
                <a:latin typeface="Calibri" panose="020F0502020204030204" pitchFamily="34" charset="0"/>
                <a:ea typeface="Calibri" panose="020F0502020204030204" pitchFamily="34" charset="0"/>
                <a:cs typeface="Calibri" panose="020F0502020204030204" pitchFamily="34" charset="0"/>
              </a:rPr>
              <a:t> all that is in the heavens and all that is in the earth, and Allah is aware of all things?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What do you teach / What do you take pride 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45587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we have learned from </a:t>
            </a:r>
            <a:r>
              <a:rPr lang="en-US" b="1" dirty="0" err="1"/>
              <a:t>A</a:t>
            </a:r>
            <a:r>
              <a:rPr lang="en-US" b="1" dirty="0" err="1" smtClean="0"/>
              <a:t>yats</a:t>
            </a:r>
            <a:r>
              <a:rPr lang="en-US" b="1" dirty="0" smtClean="0"/>
              <a:t> given Above:</a:t>
            </a:r>
            <a:endParaRPr lang="en-US" b="1" dirty="0"/>
          </a:p>
        </p:txBody>
      </p:sp>
      <p:sp>
        <p:nvSpPr>
          <p:cNvPr id="3" name="Content Placeholder 2"/>
          <p:cNvSpPr>
            <a:spLocks noGrp="1"/>
          </p:cNvSpPr>
          <p:nvPr>
            <p:ph idx="1"/>
          </p:nvPr>
        </p:nvSpPr>
        <p:spPr>
          <a:xfrm>
            <a:off x="1356157" y="2133600"/>
            <a:ext cx="5224752" cy="3777622"/>
          </a:xfrm>
        </p:spPr>
        <p:txBody>
          <a:bodyPr/>
          <a:lstStyle/>
          <a:p>
            <a:pPr marL="0" indent="0">
              <a:buNone/>
            </a:pPr>
            <a:r>
              <a:rPr lang="en-US" sz="3600" b="1" dirty="0" smtClean="0"/>
              <a:t>RESPECT (Ayah 1-5):</a:t>
            </a:r>
          </a:p>
          <a:p>
            <a:pPr marL="0" indent="0">
              <a:buNone/>
            </a:pPr>
            <a:endParaRPr lang="en-US" b="1" dirty="0" smtClean="0"/>
          </a:p>
          <a:p>
            <a:pPr marL="0" indent="0">
              <a:buNone/>
            </a:pPr>
            <a:r>
              <a:rPr lang="en-US" b="1" dirty="0" smtClean="0"/>
              <a:t>In the first five verses they have been the manners they should observe with regard to Allah and his Messenger. Muslims should not be arrogant. </a:t>
            </a:r>
          </a:p>
          <a:p>
            <a:pPr marL="0" indent="0">
              <a:buNone/>
            </a:pPr>
            <a:r>
              <a:rPr lang="en-US" b="1" dirty="0" smtClean="0"/>
              <a:t>They should have respect for Allah and his messenger.</a:t>
            </a:r>
          </a:p>
          <a:p>
            <a:pPr marL="0" indent="0">
              <a:buNone/>
            </a:pPr>
            <a:r>
              <a:rPr lang="en-US" b="1" dirty="0" smtClean="0"/>
              <a:t>Allah is most forgiving for those who forget.</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74873" y="3255818"/>
            <a:ext cx="5292436" cy="3505199"/>
          </a:xfrm>
          <a:prstGeom prst="rect">
            <a:avLst/>
          </a:prstGeom>
        </p:spPr>
      </p:pic>
    </p:spTree>
    <p:extLst>
      <p:ext uri="{BB962C8B-B14F-4D97-AF65-F5344CB8AC3E}">
        <p14:creationId xmlns:p14="http://schemas.microsoft.com/office/powerpoint/2010/main" xmlns="" val="917495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Backbiting (Ayah 6-10)</a:t>
            </a:r>
            <a:endParaRPr lang="en-US" dirty="0"/>
          </a:p>
        </p:txBody>
      </p:sp>
      <p:sp>
        <p:nvSpPr>
          <p:cNvPr id="3" name="Content Placeholder 2"/>
          <p:cNvSpPr>
            <a:spLocks noGrp="1"/>
          </p:cNvSpPr>
          <p:nvPr>
            <p:ph idx="1"/>
          </p:nvPr>
        </p:nvSpPr>
        <p:spPr>
          <a:xfrm>
            <a:off x="552594" y="1473250"/>
            <a:ext cx="8915400" cy="3777622"/>
          </a:xfrm>
        </p:spPr>
        <p:txBody>
          <a:bodyPr>
            <a:normAutofit/>
          </a:bodyPr>
          <a:lstStyle/>
          <a:p>
            <a:r>
              <a:rPr lang="en-US" sz="2400" dirty="0" smtClean="0"/>
              <a:t>Mocking and taunting each other, calling others by nicknames, creating </a:t>
            </a:r>
            <a:r>
              <a:rPr lang="en-US" sz="2400" dirty="0" err="1" smtClean="0"/>
              <a:t>suspecios</a:t>
            </a:r>
            <a:r>
              <a:rPr lang="en-US" sz="2400" dirty="0" smtClean="0"/>
              <a:t>, praying into other people’s affairs and back biting are the evils which are not only sins in themselves but they also corrupt society.</a:t>
            </a:r>
          </a:p>
          <a:p>
            <a:r>
              <a:rPr lang="en-US" sz="2400" dirty="0" smtClean="0"/>
              <a:t>Allah has forbidden these as unlawful.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10294" y="3569880"/>
            <a:ext cx="6887875" cy="3084368"/>
          </a:xfrm>
          <a:prstGeom prst="rect">
            <a:avLst/>
          </a:prstGeom>
        </p:spPr>
      </p:pic>
    </p:spTree>
    <p:extLst>
      <p:ext uri="{BB962C8B-B14F-4D97-AF65-F5344CB8AC3E}">
        <p14:creationId xmlns:p14="http://schemas.microsoft.com/office/powerpoint/2010/main" xmlns="" val="1189325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Thoughts (Ayah 11-13))</a:t>
            </a:r>
            <a:endParaRPr lang="en-US" dirty="0"/>
          </a:p>
        </p:txBody>
      </p:sp>
      <p:sp>
        <p:nvSpPr>
          <p:cNvPr id="3" name="Content Placeholder 2"/>
          <p:cNvSpPr>
            <a:spLocks noGrp="1"/>
          </p:cNvSpPr>
          <p:nvPr>
            <p:ph idx="1"/>
          </p:nvPr>
        </p:nvSpPr>
        <p:spPr>
          <a:xfrm>
            <a:off x="396239" y="1563259"/>
            <a:ext cx="5798821" cy="3777622"/>
          </a:xfrm>
        </p:spPr>
        <p:txBody>
          <a:bodyPr>
            <a:noAutofit/>
          </a:bodyPr>
          <a:lstStyle/>
          <a:p>
            <a:r>
              <a:rPr lang="en-US" sz="2400" dirty="0"/>
              <a:t>Do not insult one another not backbite or spy.</a:t>
            </a:r>
          </a:p>
          <a:p>
            <a:r>
              <a:rPr lang="en-US" sz="2400" dirty="0"/>
              <a:t>The feeling of superiority and looking down upon others has filled the world with injustice and tyranny.</a:t>
            </a:r>
          </a:p>
          <a:p>
            <a:r>
              <a:rPr lang="en-US" sz="2400" dirty="0"/>
              <a:t>Allah in a brief verse has cut at the root of this evil by stating that all man are descendants of the same one pair.</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95060" y="3452070"/>
            <a:ext cx="5745480" cy="3229403"/>
          </a:xfrm>
          <a:prstGeom prst="rect">
            <a:avLst/>
          </a:prstGeom>
        </p:spPr>
      </p:pic>
    </p:spTree>
    <p:extLst>
      <p:ext uri="{BB962C8B-B14F-4D97-AF65-F5344CB8AC3E}">
        <p14:creationId xmlns:p14="http://schemas.microsoft.com/office/powerpoint/2010/main" xmlns="" val="3196891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52710"/>
            <a:ext cx="8911687" cy="1280890"/>
          </a:xfrm>
        </p:spPr>
        <p:txBody>
          <a:bodyPr>
            <a:normAutofit/>
          </a:bodyPr>
          <a:lstStyle/>
          <a:p>
            <a:r>
              <a:rPr lang="en-US" sz="4400" dirty="0" smtClean="0"/>
              <a:t>Levels of Faith (Ayah 14-18)</a:t>
            </a:r>
            <a:endParaRPr lang="en-US" sz="4400" dirty="0"/>
          </a:p>
        </p:txBody>
      </p:sp>
      <p:sp>
        <p:nvSpPr>
          <p:cNvPr id="3" name="Content Placeholder 2"/>
          <p:cNvSpPr>
            <a:spLocks noGrp="1"/>
          </p:cNvSpPr>
          <p:nvPr>
            <p:ph idx="1"/>
          </p:nvPr>
        </p:nvSpPr>
        <p:spPr/>
        <p:txBody>
          <a:bodyPr>
            <a:noAutofit/>
          </a:bodyPr>
          <a:lstStyle/>
          <a:p>
            <a:r>
              <a:rPr lang="en-US" sz="3000" dirty="0" smtClean="0"/>
              <a:t>The people have been told that the real thing is not the verbal profession of the faith but to believe in Allah and his messenger </a:t>
            </a:r>
            <a:r>
              <a:rPr lang="en-US" sz="3000" dirty="0" err="1" smtClean="0"/>
              <a:t>truly,to</a:t>
            </a:r>
            <a:r>
              <a:rPr lang="en-US" sz="3000" dirty="0" smtClean="0"/>
              <a:t> obey them in practical life and to exert sincerely with one’s self and wealth in the cause of Allah.</a:t>
            </a:r>
          </a:p>
          <a:p>
            <a:r>
              <a:rPr lang="en-US" sz="3000" dirty="0" smtClean="0"/>
              <a:t>True believers are only those who adopt this attitude.</a:t>
            </a:r>
            <a:endParaRPr lang="en-US" sz="3000" dirty="0"/>
          </a:p>
        </p:txBody>
      </p:sp>
    </p:spTree>
    <p:extLst>
      <p:ext uri="{BB962C8B-B14F-4D97-AF65-F5344CB8AC3E}">
        <p14:creationId xmlns:p14="http://schemas.microsoft.com/office/powerpoint/2010/main" xmlns="" val="1709911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9949" y="573207"/>
            <a:ext cx="9067800" cy="8217634"/>
          </a:xfrm>
          <a:prstGeom prst="rect">
            <a:avLst/>
          </a:prstGeom>
          <a:noFill/>
        </p:spPr>
        <p:txBody>
          <a:bodyPr wrap="square" rtlCol="0">
            <a:spAutoFit/>
          </a:bodyPr>
          <a:lstStyle/>
          <a:p>
            <a:endParaRPr lang="en-US" sz="2400" u="sng" dirty="0"/>
          </a:p>
          <a:p>
            <a:endParaRPr lang="en-US" sz="2400" u="sng" dirty="0"/>
          </a:p>
          <a:p>
            <a:endParaRPr lang="en-US" sz="2400" u="sng" dirty="0">
              <a:latin typeface="Albertus Extra Bold" pitchFamily="34" charset="0"/>
              <a:cs typeface="Times New Roman" pitchFamily="18" charset="0"/>
            </a:endParaRPr>
          </a:p>
          <a:p>
            <a:r>
              <a:rPr lang="en-US" sz="3200" dirty="0">
                <a:latin typeface="Albertus Extra Bold" pitchFamily="34" charset="0"/>
                <a:cs typeface="Times New Roman" pitchFamily="18" charset="0"/>
              </a:rPr>
              <a:t>      </a:t>
            </a:r>
            <a:r>
              <a:rPr lang="en-US" sz="3200" u="sng" dirty="0">
                <a:latin typeface="Albertus Extra Bold" pitchFamily="34" charset="0"/>
                <a:cs typeface="Times New Roman" pitchFamily="18" charset="0"/>
              </a:rPr>
              <a:t>First </a:t>
            </a:r>
            <a:r>
              <a:rPr lang="en-US" sz="3200" u="sng" dirty="0" smtClean="0">
                <a:latin typeface="Albertus Extra Bold" pitchFamily="34" charset="0"/>
                <a:cs typeface="Times New Roman" pitchFamily="18" charset="0"/>
              </a:rPr>
              <a:t>Injunction:</a:t>
            </a:r>
          </a:p>
          <a:p>
            <a:endParaRPr lang="en-US" sz="3200" u="sng" dirty="0">
              <a:latin typeface="Albertus Extra Bold" pitchFamily="34" charset="0"/>
              <a:cs typeface="Times New Roman" pitchFamily="18" charset="0"/>
            </a:endParaRPr>
          </a:p>
          <a:p>
            <a:pPr marL="342900" indent="-342900">
              <a:buFont typeface="Arial" panose="020B0604020202020204" pitchFamily="34" charset="0"/>
              <a:buChar char="•"/>
            </a:pPr>
            <a:r>
              <a:rPr lang="en-US" sz="2400" dirty="0" smtClean="0">
                <a:latin typeface="Antique Olive" pitchFamily="34" charset="0"/>
              </a:rPr>
              <a:t>Be </a:t>
            </a:r>
            <a:r>
              <a:rPr lang="en-US" sz="2400" dirty="0">
                <a:latin typeface="Antique Olive" pitchFamily="34" charset="0"/>
              </a:rPr>
              <a:t>not forward in presence of ALLAH and </a:t>
            </a:r>
            <a:r>
              <a:rPr lang="en-US" sz="2400" dirty="0" smtClean="0">
                <a:latin typeface="Antique Olive" pitchFamily="34" charset="0"/>
              </a:rPr>
              <a:t>his </a:t>
            </a:r>
            <a:r>
              <a:rPr lang="en-US" sz="2400" dirty="0">
                <a:latin typeface="Antique Olive" pitchFamily="34" charset="0"/>
              </a:rPr>
              <a:t>messenger.</a:t>
            </a:r>
          </a:p>
          <a:p>
            <a:pPr marL="342900" indent="-342900">
              <a:buFont typeface="Arial" panose="020B0604020202020204" pitchFamily="34" charset="0"/>
              <a:buChar char="•"/>
            </a:pPr>
            <a:endParaRPr lang="en-US" sz="2400" dirty="0" smtClean="0">
              <a:latin typeface="Antique Olive" pitchFamily="34" charset="0"/>
            </a:endParaRPr>
          </a:p>
          <a:p>
            <a:pPr marL="342900" indent="-342900">
              <a:buFont typeface="Arial" panose="020B0604020202020204" pitchFamily="34" charset="0"/>
              <a:buChar char="•"/>
            </a:pPr>
            <a:r>
              <a:rPr lang="en-US" sz="2400" dirty="0" smtClean="0">
                <a:latin typeface="Antique Olive" pitchFamily="34" charset="0"/>
              </a:rPr>
              <a:t>Your </a:t>
            </a:r>
            <a:r>
              <a:rPr lang="en-US" sz="2400" dirty="0">
                <a:latin typeface="Antique Olive" pitchFamily="34" charset="0"/>
              </a:rPr>
              <a:t>voices above the voice of the Prophet</a:t>
            </a:r>
            <a:r>
              <a:rPr lang="en-US" sz="2400" dirty="0" smtClean="0">
                <a:latin typeface="Antique Olive" pitchFamily="34" charset="0"/>
              </a:rPr>
              <a:t>.</a:t>
            </a:r>
          </a:p>
          <a:p>
            <a:endParaRPr lang="en-US" sz="2400" dirty="0">
              <a:latin typeface="Antique Olive" pitchFamily="34" charset="0"/>
            </a:endParaRPr>
          </a:p>
          <a:p>
            <a:r>
              <a:rPr lang="en-US" sz="3200" dirty="0" smtClean="0">
                <a:latin typeface="Albertus Extra Bold" pitchFamily="34" charset="0"/>
                <a:cs typeface="Times New Roman" pitchFamily="18" charset="0"/>
              </a:rPr>
              <a:t>        </a:t>
            </a:r>
            <a:r>
              <a:rPr lang="en-US" sz="3200" u="sng" dirty="0">
                <a:latin typeface="Albertus Extra Bold" pitchFamily="34" charset="0"/>
                <a:cs typeface="Times New Roman" pitchFamily="18" charset="0"/>
              </a:rPr>
              <a:t>2</a:t>
            </a:r>
            <a:r>
              <a:rPr lang="en-US" sz="3200" u="sng" baseline="30000" dirty="0">
                <a:latin typeface="Albertus Extra Bold" pitchFamily="34" charset="0"/>
                <a:cs typeface="Times New Roman" pitchFamily="18" charset="0"/>
              </a:rPr>
              <a:t>nd</a:t>
            </a:r>
            <a:r>
              <a:rPr lang="en-US" sz="3200" u="sng" dirty="0">
                <a:latin typeface="Albertus Extra Bold" pitchFamily="34" charset="0"/>
                <a:cs typeface="Times New Roman" pitchFamily="18" charset="0"/>
              </a:rPr>
              <a:t> Injunction:-</a:t>
            </a:r>
          </a:p>
          <a:p>
            <a:endParaRPr lang="en-US" sz="2400" u="sng" dirty="0">
              <a:latin typeface="Albertus Extra Bold" pitchFamily="34" charset="0"/>
              <a:cs typeface="Times New Roman" pitchFamily="18" charset="0"/>
            </a:endParaRPr>
          </a:p>
          <a:p>
            <a:pPr marL="457200" indent="-457200">
              <a:buFont typeface="Arial" pitchFamily="34" charset="0"/>
              <a:buChar char="•"/>
            </a:pPr>
            <a:r>
              <a:rPr lang="en-US" sz="2400" dirty="0">
                <a:latin typeface="Antique Olive" pitchFamily="34" charset="0"/>
              </a:rPr>
              <a:t>illustrates the difference patience.</a:t>
            </a:r>
          </a:p>
          <a:p>
            <a:endParaRPr lang="en-US" sz="2400" dirty="0">
              <a:latin typeface="Antique Olive" pitchFamily="34" charset="0"/>
            </a:endParaRPr>
          </a:p>
          <a:p>
            <a:endParaRPr lang="en-US" sz="2400" dirty="0">
              <a:latin typeface="Antique Olive" pitchFamily="34" charset="0"/>
            </a:endParaRPr>
          </a:p>
          <a:p>
            <a:endParaRPr lang="en-US" sz="2400" dirty="0">
              <a:latin typeface="Antique Olive" pitchFamily="34" charset="0"/>
            </a:endParaRPr>
          </a:p>
          <a:p>
            <a:endParaRPr lang="en-US" sz="2400" u="sng" dirty="0"/>
          </a:p>
          <a:p>
            <a:r>
              <a:rPr lang="en-US" sz="2400" u="sng" dirty="0"/>
              <a:t>                                 </a:t>
            </a:r>
          </a:p>
          <a:p>
            <a:endParaRPr lang="en-US" sz="2400" u="sng" dirty="0"/>
          </a:p>
          <a:p>
            <a:endParaRPr lang="en-US" sz="2400" u="sng" dirty="0"/>
          </a:p>
          <a:p>
            <a:endParaRPr lang="en-US" sz="2400" u="sng" dirty="0"/>
          </a:p>
          <a:p>
            <a:endParaRPr lang="en-US" sz="2400" u="sng" dirty="0"/>
          </a:p>
        </p:txBody>
      </p:sp>
      <p:sp>
        <p:nvSpPr>
          <p:cNvPr id="2" name="TextBox 1"/>
          <p:cNvSpPr txBox="1"/>
          <p:nvPr/>
        </p:nvSpPr>
        <p:spPr>
          <a:xfrm>
            <a:off x="1869743" y="573207"/>
            <a:ext cx="4714752" cy="769441"/>
          </a:xfrm>
          <a:prstGeom prst="rect">
            <a:avLst/>
          </a:prstGeom>
          <a:noFill/>
        </p:spPr>
        <p:txBody>
          <a:bodyPr wrap="none" rtlCol="0">
            <a:spAutoFit/>
          </a:bodyPr>
          <a:lstStyle/>
          <a:p>
            <a:r>
              <a:rPr lang="en-US" sz="4400" b="1" dirty="0" smtClean="0"/>
              <a:t>12 INJUNCTION:-</a:t>
            </a:r>
            <a:endParaRPr lang="en-US" sz="4400" b="1" dirty="0"/>
          </a:p>
        </p:txBody>
      </p:sp>
    </p:spTree>
    <p:extLst>
      <p:ext uri="{BB962C8B-B14F-4D97-AF65-F5344CB8AC3E}">
        <p14:creationId xmlns:p14="http://schemas.microsoft.com/office/powerpoint/2010/main" xmlns="" val="2695725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3435" y="218364"/>
            <a:ext cx="9144000" cy="7940635"/>
          </a:xfrm>
          <a:prstGeom prst="rect">
            <a:avLst/>
          </a:prstGeom>
          <a:noFill/>
        </p:spPr>
        <p:txBody>
          <a:bodyPr wrap="square" rtlCol="0">
            <a:spAutoFit/>
          </a:bodyPr>
          <a:lstStyle/>
          <a:p>
            <a:r>
              <a:rPr lang="en-US" sz="3200" dirty="0">
                <a:latin typeface="Albertus Extra Bold" pitchFamily="34" charset="0"/>
                <a:cs typeface="Times New Roman" pitchFamily="18" charset="0"/>
              </a:rPr>
              <a:t> </a:t>
            </a:r>
          </a:p>
          <a:p>
            <a:pPr marL="457200" indent="-457200"/>
            <a:r>
              <a:rPr lang="en-US" sz="3200" u="sng" dirty="0" smtClean="0">
                <a:latin typeface="Albertus Extra Bold" pitchFamily="34" charset="0"/>
                <a:cs typeface="Times New Roman" pitchFamily="18" charset="0"/>
              </a:rPr>
              <a:t>3</a:t>
            </a:r>
            <a:r>
              <a:rPr lang="en-US" sz="3200" u="sng" baseline="30000" dirty="0" smtClean="0">
                <a:latin typeface="Albertus Extra Bold" pitchFamily="34" charset="0"/>
                <a:cs typeface="Times New Roman" pitchFamily="18" charset="0"/>
              </a:rPr>
              <a:t>rd</a:t>
            </a:r>
            <a:r>
              <a:rPr lang="en-US" sz="3200" u="sng" dirty="0" smtClean="0">
                <a:latin typeface="Albertus Extra Bold" pitchFamily="34" charset="0"/>
                <a:cs typeface="Times New Roman" pitchFamily="18" charset="0"/>
              </a:rPr>
              <a:t> </a:t>
            </a:r>
            <a:r>
              <a:rPr lang="en-US" sz="3200" u="sng" dirty="0">
                <a:latin typeface="Albertus Extra Bold" pitchFamily="34" charset="0"/>
                <a:cs typeface="Times New Roman" pitchFamily="18" charset="0"/>
              </a:rPr>
              <a:t>Injunction:-</a:t>
            </a:r>
          </a:p>
          <a:p>
            <a:pPr marL="457200" indent="-457200"/>
            <a:r>
              <a:rPr lang="en-US" sz="3200" dirty="0">
                <a:latin typeface="Albertus Extra Bold" pitchFamily="34" charset="0"/>
                <a:cs typeface="Times New Roman" pitchFamily="18" charset="0"/>
              </a:rPr>
              <a:t>                   </a:t>
            </a:r>
          </a:p>
          <a:p>
            <a:pPr marL="457200" indent="-457200">
              <a:buFont typeface="Arial" panose="020B0604020202020204" pitchFamily="34" charset="0"/>
              <a:buChar char="•"/>
            </a:pPr>
            <a:r>
              <a:rPr lang="en-US" sz="3200" dirty="0" smtClean="0">
                <a:latin typeface="Antique Olive" pitchFamily="34" charset="0"/>
                <a:cs typeface="Times New Roman" pitchFamily="18" charset="0"/>
              </a:rPr>
              <a:t>ill </a:t>
            </a:r>
            <a:r>
              <a:rPr lang="en-US" sz="3200" dirty="0">
                <a:latin typeface="Antique Olive" pitchFamily="34" charset="0"/>
                <a:cs typeface="Times New Roman" pitchFamily="18" charset="0"/>
              </a:rPr>
              <a:t>mannered &amp; impolite</a:t>
            </a:r>
          </a:p>
          <a:p>
            <a:r>
              <a:rPr lang="en-US" sz="3200" dirty="0">
                <a:latin typeface="Albertus Extra Bold" pitchFamily="34" charset="0"/>
                <a:cs typeface="Times New Roman" pitchFamily="18" charset="0"/>
              </a:rPr>
              <a:t> </a:t>
            </a:r>
            <a:endParaRPr lang="en-US" sz="3200" dirty="0" smtClean="0">
              <a:latin typeface="Albertus Extra Bold" pitchFamily="34" charset="0"/>
              <a:cs typeface="Times New Roman" pitchFamily="18" charset="0"/>
            </a:endParaRPr>
          </a:p>
          <a:p>
            <a:r>
              <a:rPr lang="en-US" sz="3200" u="sng" dirty="0" smtClean="0">
                <a:latin typeface="Albertus Extra Bold" pitchFamily="34" charset="0"/>
                <a:cs typeface="Times New Roman" pitchFamily="18" charset="0"/>
              </a:rPr>
              <a:t>4</a:t>
            </a:r>
            <a:r>
              <a:rPr lang="en-US" sz="3200" u="sng" baseline="30000" dirty="0" smtClean="0">
                <a:latin typeface="Albertus Extra Bold" pitchFamily="34" charset="0"/>
                <a:cs typeface="Times New Roman" pitchFamily="18" charset="0"/>
              </a:rPr>
              <a:t>th</a:t>
            </a:r>
            <a:r>
              <a:rPr lang="en-US" sz="3200" u="sng" dirty="0" smtClean="0">
                <a:latin typeface="Albertus Extra Bold" pitchFamily="34" charset="0"/>
                <a:cs typeface="Times New Roman" pitchFamily="18" charset="0"/>
              </a:rPr>
              <a:t> </a:t>
            </a:r>
            <a:r>
              <a:rPr lang="en-US" sz="3200" u="sng" dirty="0">
                <a:latin typeface="Albertus Extra Bold" pitchFamily="34" charset="0"/>
                <a:cs typeface="Times New Roman" pitchFamily="18" charset="0"/>
              </a:rPr>
              <a:t>Injunction:-</a:t>
            </a:r>
          </a:p>
          <a:p>
            <a:endParaRPr lang="en-US" sz="3200" u="sng" dirty="0">
              <a:latin typeface="Albertus Extra Bold" pitchFamily="34" charset="0"/>
              <a:cs typeface="Times New Roman" pitchFamily="18" charset="0"/>
            </a:endParaRPr>
          </a:p>
          <a:p>
            <a:pPr lvl="1">
              <a:buFont typeface="Arial" pitchFamily="34" charset="0"/>
              <a:buChar char="•"/>
            </a:pPr>
            <a:r>
              <a:rPr lang="en-US" sz="3000" dirty="0">
                <a:latin typeface="Times New Roman" pitchFamily="18" charset="0"/>
                <a:cs typeface="Times New Roman" pitchFamily="18" charset="0"/>
              </a:rPr>
              <a:t>    Don’t heed, what is said by evil </a:t>
            </a:r>
            <a:r>
              <a:rPr lang="en-US" sz="3000" dirty="0" smtClean="0">
                <a:latin typeface="Times New Roman" pitchFamily="18" charset="0"/>
                <a:cs typeface="Times New Roman" pitchFamily="18" charset="0"/>
              </a:rPr>
              <a:t>doers.</a:t>
            </a:r>
            <a:endParaRPr lang="en-US" sz="3200" u="sng" dirty="0">
              <a:latin typeface="Albertus Extra Bold" pitchFamily="34" charset="0"/>
              <a:cs typeface="Times New Roman" pitchFamily="18" charset="0"/>
            </a:endParaRPr>
          </a:p>
          <a:p>
            <a:endParaRPr lang="en-US" sz="3200" u="sng" dirty="0">
              <a:latin typeface="Albertus Extra Bold" pitchFamily="34" charset="0"/>
              <a:cs typeface="Times New Roman" pitchFamily="18" charset="0"/>
            </a:endParaRPr>
          </a:p>
          <a:p>
            <a:r>
              <a:rPr lang="en-US" sz="3200" u="sng" dirty="0">
                <a:latin typeface="Albertus Extra Bold" pitchFamily="34" charset="0"/>
                <a:cs typeface="Times New Roman" pitchFamily="18" charset="0"/>
              </a:rPr>
              <a:t>5</a:t>
            </a:r>
            <a:r>
              <a:rPr lang="en-US" sz="3200" u="sng" baseline="30000" dirty="0">
                <a:latin typeface="Albertus Extra Bold" pitchFamily="34" charset="0"/>
                <a:cs typeface="Times New Roman" pitchFamily="18" charset="0"/>
              </a:rPr>
              <a:t>th</a:t>
            </a:r>
            <a:r>
              <a:rPr lang="en-US" sz="3200" u="sng" dirty="0">
                <a:latin typeface="Albertus Extra Bold" pitchFamily="34" charset="0"/>
                <a:cs typeface="Times New Roman" pitchFamily="18" charset="0"/>
              </a:rPr>
              <a:t> Injunction:-</a:t>
            </a:r>
          </a:p>
          <a:p>
            <a:endParaRPr lang="en-US" sz="3200" dirty="0">
              <a:latin typeface="Albertus Extra Bold" pitchFamily="34" charset="0"/>
              <a:cs typeface="Times New Roman" pitchFamily="18" charset="0"/>
            </a:endParaRPr>
          </a:p>
          <a:p>
            <a:pPr lvl="1">
              <a:buFont typeface="Arial" pitchFamily="34" charset="0"/>
              <a:buChar char="•"/>
            </a:pPr>
            <a:r>
              <a:rPr lang="en-US" sz="3200" dirty="0">
                <a:latin typeface="Times New Roman" pitchFamily="18" charset="0"/>
                <a:cs typeface="Times New Roman" pitchFamily="18" charset="0"/>
              </a:rPr>
              <a:t>    Interest of a good society.</a:t>
            </a:r>
          </a:p>
          <a:p>
            <a:endParaRPr lang="en-US" sz="3200" u="sng" dirty="0">
              <a:latin typeface="Albertus Extra Bold" pitchFamily="34" charset="0"/>
              <a:cs typeface="Times New Roman" pitchFamily="18" charset="0"/>
            </a:endParaRPr>
          </a:p>
          <a:p>
            <a:endParaRPr lang="en-US" sz="3200" u="sng" dirty="0">
              <a:latin typeface="Albertus Extra Bold" pitchFamily="34" charset="0"/>
              <a:cs typeface="Times New Roman" pitchFamily="18" charset="0"/>
            </a:endParaRPr>
          </a:p>
          <a:p>
            <a:endParaRPr lang="en-US" sz="3200" u="sng" dirty="0">
              <a:latin typeface="Albertus Extra Bold" pitchFamily="34" charset="0"/>
              <a:cs typeface="Times New Roman" pitchFamily="18" charset="0"/>
            </a:endParaRPr>
          </a:p>
          <a:p>
            <a:endParaRPr lang="en-US" sz="3200" dirty="0"/>
          </a:p>
        </p:txBody>
      </p:sp>
    </p:spTree>
    <p:extLst>
      <p:ext uri="{BB962C8B-B14F-4D97-AF65-F5344CB8AC3E}">
        <p14:creationId xmlns:p14="http://schemas.microsoft.com/office/powerpoint/2010/main" xmlns="" val="2236788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40783" y="507242"/>
            <a:ext cx="7067961" cy="6986528"/>
          </a:xfrm>
          <a:prstGeom prst="rect">
            <a:avLst/>
          </a:prstGeom>
          <a:noFill/>
        </p:spPr>
        <p:txBody>
          <a:bodyPr wrap="none" rtlCol="0">
            <a:spAutoFit/>
          </a:bodyPr>
          <a:lstStyle/>
          <a:p>
            <a:r>
              <a:rPr lang="en-US" sz="3200" u="sng" dirty="0">
                <a:latin typeface="Albertus Extra Bold" pitchFamily="34" charset="0"/>
                <a:cs typeface="Times New Roman" pitchFamily="18" charset="0"/>
              </a:rPr>
              <a:t>6</a:t>
            </a:r>
            <a:r>
              <a:rPr lang="en-US" sz="3200" u="sng" baseline="30000" dirty="0">
                <a:latin typeface="Albertus Extra Bold" pitchFamily="34" charset="0"/>
                <a:cs typeface="Times New Roman" pitchFamily="18" charset="0"/>
              </a:rPr>
              <a:t>th </a:t>
            </a:r>
            <a:r>
              <a:rPr lang="en-US" sz="3200" u="sng" dirty="0">
                <a:latin typeface="Albertus Extra Bold" pitchFamily="34" charset="0"/>
                <a:cs typeface="Times New Roman" pitchFamily="18" charset="0"/>
              </a:rPr>
              <a:t>Injunction:- </a:t>
            </a:r>
          </a:p>
          <a:p>
            <a:endParaRPr lang="en-US" sz="3200" b="1" u="sng" dirty="0">
              <a:latin typeface="Albertus Extra Bold" pitchFamily="34"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     Violator/sinner thing fondly checked. </a:t>
            </a:r>
          </a:p>
          <a:p>
            <a:pPr>
              <a:buFont typeface="Arial" pitchFamily="34" charset="0"/>
              <a:buChar char="•"/>
            </a:pPr>
            <a:endParaRPr lang="en-US" sz="3200" dirty="0">
              <a:latin typeface="Times New Roman" pitchFamily="18" charset="0"/>
              <a:cs typeface="Times New Roman" pitchFamily="18" charset="0"/>
            </a:endParaRPr>
          </a:p>
          <a:p>
            <a:r>
              <a:rPr lang="en-US" sz="3200" dirty="0" smtClean="0">
                <a:latin typeface="Times New Roman" pitchFamily="18" charset="0"/>
                <a:cs typeface="Times New Roman" pitchFamily="18" charset="0"/>
              </a:rPr>
              <a:t> </a:t>
            </a:r>
            <a:r>
              <a:rPr lang="en-US" sz="3200" u="sng" dirty="0">
                <a:latin typeface="Albertus Extra Bold" pitchFamily="34" charset="0"/>
                <a:cs typeface="Times New Roman" pitchFamily="18" charset="0"/>
              </a:rPr>
              <a:t>7</a:t>
            </a:r>
            <a:r>
              <a:rPr lang="en-US" sz="3200" u="sng" baseline="30000" dirty="0">
                <a:latin typeface="Albertus Extra Bold" pitchFamily="34" charset="0"/>
                <a:cs typeface="Times New Roman" pitchFamily="18" charset="0"/>
              </a:rPr>
              <a:t>th </a:t>
            </a:r>
            <a:r>
              <a:rPr lang="en-US" sz="3200" u="sng" dirty="0">
                <a:latin typeface="Albertus Extra Bold" pitchFamily="34" charset="0"/>
                <a:cs typeface="Times New Roman" pitchFamily="18" charset="0"/>
              </a:rPr>
              <a:t>Command:- </a:t>
            </a:r>
          </a:p>
          <a:p>
            <a:endParaRPr lang="en-US" sz="3200" u="sng" dirty="0">
              <a:latin typeface="Albertus Extra Bold" pitchFamily="34"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    “TO TAUNT”  </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 </a:t>
            </a:r>
            <a:r>
              <a:rPr lang="en-US" sz="3200" u="sng" dirty="0">
                <a:latin typeface="Albertus Extra Bold" pitchFamily="34" charset="0"/>
                <a:cs typeface="Times New Roman" pitchFamily="18" charset="0"/>
              </a:rPr>
              <a:t>8</a:t>
            </a:r>
            <a:r>
              <a:rPr lang="en-US" sz="3200" u="sng" baseline="30000" dirty="0">
                <a:latin typeface="Albertus Extra Bold" pitchFamily="34" charset="0"/>
                <a:cs typeface="Times New Roman" pitchFamily="18" charset="0"/>
              </a:rPr>
              <a:t>th </a:t>
            </a:r>
            <a:r>
              <a:rPr lang="en-US" sz="3200" u="sng" dirty="0">
                <a:latin typeface="Albertus Extra Bold" pitchFamily="34" charset="0"/>
                <a:cs typeface="Times New Roman" pitchFamily="18" charset="0"/>
              </a:rPr>
              <a:t>Command:- </a:t>
            </a:r>
          </a:p>
          <a:p>
            <a:r>
              <a:rPr lang="en-US" sz="3200" dirty="0">
                <a:latin typeface="Albertus Extra Bold" pitchFamily="34" charset="0"/>
                <a:cs typeface="Times New Roman" pitchFamily="18" charset="0"/>
              </a:rPr>
              <a:t>                 </a:t>
            </a:r>
          </a:p>
          <a:p>
            <a:pPr>
              <a:buFont typeface="Arial" pitchFamily="34" charset="0"/>
              <a:buChar char="•"/>
            </a:pPr>
            <a:r>
              <a:rPr lang="en-US" sz="3200" dirty="0">
                <a:latin typeface="Albertus Extra Bold" pitchFamily="34" charset="0"/>
                <a:cs typeface="Times New Roman" pitchFamily="18" charset="0"/>
              </a:rPr>
              <a:t>     </a:t>
            </a:r>
            <a:r>
              <a:rPr lang="en-US" sz="3200" dirty="0">
                <a:latin typeface="Times New Roman" pitchFamily="18" charset="0"/>
                <a:cs typeface="Times New Roman" pitchFamily="18" charset="0"/>
              </a:rPr>
              <a:t>Don’t Tease</a:t>
            </a:r>
            <a:endParaRPr lang="en-US" sz="3200" dirty="0">
              <a:latin typeface="Albertus Extra Bold" pitchFamily="34" charset="0"/>
              <a:cs typeface="Times New Roman" pitchFamily="18" charset="0"/>
            </a:endParaRPr>
          </a:p>
          <a:p>
            <a:r>
              <a:rPr lang="en-US" sz="3200" dirty="0">
                <a:latin typeface="Times New Roman" pitchFamily="18" charset="0"/>
                <a:cs typeface="Times New Roman" pitchFamily="18" charset="0"/>
              </a:rPr>
              <a:t>  </a:t>
            </a: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55276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060511"/>
            <a:ext cx="8915399" cy="2262781"/>
          </a:xfrm>
        </p:spPr>
        <p:txBody>
          <a:bodyPr>
            <a:normAutofit/>
          </a:bodyPr>
          <a:lstStyle/>
          <a:p>
            <a:r>
              <a:rPr lang="en-US" sz="8800" u="sng" dirty="0" smtClean="0">
                <a:latin typeface="Algerian" panose="04020705040A02060702" pitchFamily="82" charset="0"/>
              </a:rPr>
              <a:t>SURAH HUJRAT</a:t>
            </a:r>
            <a:endParaRPr lang="en-US" sz="8800" u="sng" dirty="0">
              <a:latin typeface="Algerian" panose="04020705040A02060702" pitchFamily="82" charset="0"/>
            </a:endParaRPr>
          </a:p>
        </p:txBody>
      </p:sp>
    </p:spTree>
    <p:extLst>
      <p:ext uri="{BB962C8B-B14F-4D97-AF65-F5344CB8AC3E}">
        <p14:creationId xmlns:p14="http://schemas.microsoft.com/office/powerpoint/2010/main" xmlns="" val="1316376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0729" y="655094"/>
            <a:ext cx="9144000" cy="7263527"/>
          </a:xfrm>
          <a:prstGeom prst="rect">
            <a:avLst/>
          </a:prstGeom>
          <a:noFill/>
        </p:spPr>
        <p:txBody>
          <a:bodyPr wrap="square" rtlCol="0">
            <a:spAutoFit/>
          </a:bodyPr>
          <a:lstStyle/>
          <a:p>
            <a:r>
              <a:rPr lang="en-US" sz="3200" u="sng" dirty="0">
                <a:latin typeface="Albertus Extra Bold" pitchFamily="34" charset="0"/>
                <a:cs typeface="Times New Roman" pitchFamily="18" charset="0"/>
              </a:rPr>
              <a:t>9</a:t>
            </a:r>
            <a:r>
              <a:rPr lang="en-US" sz="3200" u="sng" baseline="30000" dirty="0">
                <a:latin typeface="Albertus Extra Bold" pitchFamily="34" charset="0"/>
                <a:cs typeface="Times New Roman" pitchFamily="18" charset="0"/>
              </a:rPr>
              <a:t>th</a:t>
            </a:r>
            <a:r>
              <a:rPr lang="en-US" sz="3200" u="sng" dirty="0">
                <a:latin typeface="Albertus Extra Bold" pitchFamily="34" charset="0"/>
                <a:cs typeface="Times New Roman" pitchFamily="18" charset="0"/>
              </a:rPr>
              <a:t> Order:-</a:t>
            </a:r>
          </a:p>
          <a:p>
            <a:pPr lvl="4">
              <a:buFont typeface="Arial" pitchFamily="34" charset="0"/>
              <a:buChar char="•"/>
            </a:pPr>
            <a:r>
              <a:rPr lang="en-US" sz="3200" dirty="0">
                <a:latin typeface="Times New Roman" pitchFamily="18" charset="0"/>
                <a:cs typeface="Times New Roman" pitchFamily="18" charset="0"/>
              </a:rPr>
              <a:t>  DOUBT</a:t>
            </a:r>
          </a:p>
          <a:p>
            <a:pPr lvl="4">
              <a:buFont typeface="Arial" pitchFamily="34" charset="0"/>
              <a:buChar char="•"/>
            </a:pPr>
            <a:r>
              <a:rPr lang="en-US" sz="3200" dirty="0">
                <a:latin typeface="Times New Roman" pitchFamily="18" charset="0"/>
                <a:cs typeface="Times New Roman" pitchFamily="18" charset="0"/>
              </a:rPr>
              <a:t>  SIN</a:t>
            </a:r>
          </a:p>
          <a:p>
            <a:pPr>
              <a:buFont typeface="Arial" pitchFamily="34" charset="0"/>
              <a:buChar char="•"/>
            </a:pPr>
            <a:endParaRPr lang="en-US" sz="3200" dirty="0">
              <a:latin typeface="Times New Roman" pitchFamily="18" charset="0"/>
              <a:cs typeface="Times New Roman" pitchFamily="18" charset="0"/>
            </a:endParaRPr>
          </a:p>
          <a:p>
            <a:r>
              <a:rPr lang="en-US" sz="3200" u="sng" dirty="0">
                <a:latin typeface="Albertus Extra Bold" pitchFamily="34" charset="0"/>
                <a:cs typeface="Times New Roman" pitchFamily="18" charset="0"/>
              </a:rPr>
              <a:t>10th Order:-</a:t>
            </a:r>
          </a:p>
          <a:p>
            <a:pPr lvl="3">
              <a:buFont typeface="Arial" pitchFamily="34" charset="0"/>
              <a:buChar char="•"/>
            </a:pPr>
            <a:r>
              <a:rPr lang="en-US" sz="3200" dirty="0">
                <a:latin typeface="Times New Roman" pitchFamily="18" charset="0"/>
                <a:cs typeface="Times New Roman" pitchFamily="18" charset="0"/>
              </a:rPr>
              <a:t>     Suspicion</a:t>
            </a:r>
          </a:p>
          <a:p>
            <a:pPr lvl="3"/>
            <a:r>
              <a:rPr lang="en-US" sz="3200" dirty="0">
                <a:latin typeface="Times New Roman" pitchFamily="18" charset="0"/>
                <a:cs typeface="Times New Roman" pitchFamily="18" charset="0"/>
              </a:rPr>
              <a:t> </a:t>
            </a:r>
          </a:p>
          <a:p>
            <a:r>
              <a:rPr lang="en-US" sz="3200" u="sng" dirty="0">
                <a:latin typeface="Albertus Extra Bold" pitchFamily="34" charset="0"/>
                <a:cs typeface="Times New Roman" pitchFamily="18" charset="0"/>
              </a:rPr>
              <a:t>11</a:t>
            </a:r>
            <a:r>
              <a:rPr lang="en-US" sz="3200" u="sng" baseline="30000" dirty="0">
                <a:latin typeface="Albertus Extra Bold" pitchFamily="34" charset="0"/>
                <a:cs typeface="Times New Roman" pitchFamily="18" charset="0"/>
              </a:rPr>
              <a:t>th</a:t>
            </a:r>
            <a:r>
              <a:rPr lang="en-US" sz="3200" u="sng" dirty="0">
                <a:latin typeface="Albertus Extra Bold" pitchFamily="34" charset="0"/>
                <a:cs typeface="Times New Roman" pitchFamily="18" charset="0"/>
              </a:rPr>
              <a:t> Injunction:-</a:t>
            </a:r>
          </a:p>
          <a:p>
            <a:pPr lvl="3">
              <a:buFont typeface="Arial" pitchFamily="34" charset="0"/>
              <a:buChar char="•"/>
            </a:pPr>
            <a:r>
              <a:rPr lang="en-US" sz="3200" dirty="0">
                <a:latin typeface="Times New Roman" pitchFamily="18" charset="0"/>
                <a:cs typeface="Times New Roman" pitchFamily="18" charset="0"/>
              </a:rPr>
              <a:t> Backbiting</a:t>
            </a:r>
          </a:p>
          <a:p>
            <a:pPr>
              <a:buFont typeface="Arial" pitchFamily="34" charset="0"/>
              <a:buChar char="•"/>
            </a:pPr>
            <a:endParaRPr lang="en-US" sz="3200" u="sng" dirty="0">
              <a:latin typeface="Times New Roman" pitchFamily="18" charset="0"/>
              <a:cs typeface="Times New Roman" pitchFamily="18" charset="0"/>
            </a:endParaRPr>
          </a:p>
          <a:p>
            <a:r>
              <a:rPr lang="en-US" sz="3200" u="sng" dirty="0">
                <a:latin typeface="Albertus Extra Bold" pitchFamily="34" charset="0"/>
                <a:cs typeface="Times New Roman" pitchFamily="18" charset="0"/>
              </a:rPr>
              <a:t>12</a:t>
            </a:r>
            <a:r>
              <a:rPr lang="en-US" sz="3200" u="sng" baseline="30000" dirty="0">
                <a:latin typeface="Albertus Extra Bold" pitchFamily="34" charset="0"/>
                <a:cs typeface="Times New Roman" pitchFamily="18" charset="0"/>
              </a:rPr>
              <a:t>th</a:t>
            </a:r>
            <a:r>
              <a:rPr lang="en-US" sz="3200" u="sng" dirty="0">
                <a:latin typeface="Albertus Extra Bold" pitchFamily="34" charset="0"/>
                <a:cs typeface="Times New Roman" pitchFamily="18" charset="0"/>
              </a:rPr>
              <a:t> Injunction:-</a:t>
            </a:r>
          </a:p>
          <a:p>
            <a:pPr lvl="3">
              <a:buFont typeface="Arial" pitchFamily="34" charset="0"/>
              <a:buChar char="•"/>
            </a:pPr>
            <a:r>
              <a:rPr lang="en-US" sz="3200" dirty="0">
                <a:latin typeface="Times New Roman" pitchFamily="18" charset="0"/>
                <a:cs typeface="Times New Roman" pitchFamily="18" charset="0"/>
              </a:rPr>
              <a:t>  (GOD FEARING)</a:t>
            </a:r>
          </a:p>
          <a:p>
            <a:pPr lvl="6"/>
            <a:endParaRPr lang="en-US" sz="3200" dirty="0">
              <a:latin typeface="Times New Roman" pitchFamily="18" charset="0"/>
              <a:cs typeface="Times New Roman" pitchFamily="18" charset="0"/>
            </a:endParaRPr>
          </a:p>
          <a:p>
            <a:pPr lvl="6">
              <a:buFont typeface="Arial" pitchFamily="34" charset="0"/>
              <a:buChar char="•"/>
            </a:pPr>
            <a:endParaRPr lang="en-US" sz="32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897675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927869"/>
            <a:ext cx="8911687" cy="1280890"/>
          </a:xfrm>
        </p:spPr>
        <p:txBody>
          <a:bodyPr>
            <a:normAutofit/>
          </a:bodyPr>
          <a:lstStyle/>
          <a:p>
            <a:r>
              <a:rPr lang="en-US" sz="4800" dirty="0" smtClean="0"/>
              <a:t>Conclusion:</a:t>
            </a:r>
            <a:endParaRPr lang="en-US" sz="4800" dirty="0"/>
          </a:p>
        </p:txBody>
      </p:sp>
      <p:sp>
        <p:nvSpPr>
          <p:cNvPr id="3" name="Content Placeholder 2"/>
          <p:cNvSpPr>
            <a:spLocks noGrp="1"/>
          </p:cNvSpPr>
          <p:nvPr>
            <p:ph idx="1"/>
          </p:nvPr>
        </p:nvSpPr>
        <p:spPr>
          <a:xfrm>
            <a:off x="2585499" y="2843394"/>
            <a:ext cx="8915400" cy="3777622"/>
          </a:xfrm>
        </p:spPr>
        <p:txBody>
          <a:bodyPr>
            <a:normAutofit/>
          </a:bodyPr>
          <a:lstStyle/>
          <a:p>
            <a:r>
              <a:rPr lang="en-US" sz="3000" dirty="0" smtClean="0"/>
              <a:t>In conclusion, this surah talks about how to act civilized; to treat others with respect, to cease bickering, to negate negative thoughts, and to sincerely believe in Allah, not just verbally profess it.</a:t>
            </a:r>
            <a:endParaRPr lang="en-US" sz="3000" dirty="0"/>
          </a:p>
        </p:txBody>
      </p:sp>
      <p:pic>
        <p:nvPicPr>
          <p:cNvPr id="4" name="Picture 3"/>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5474316" y="257954"/>
            <a:ext cx="2092241" cy="964104"/>
          </a:xfrm>
          <a:prstGeom prst="rect">
            <a:avLst/>
          </a:prstGeom>
          <a:noFill/>
          <a:ln>
            <a:noFill/>
          </a:ln>
        </p:spPr>
      </p:pic>
      <p:pic>
        <p:nvPicPr>
          <p:cNvPr id="5" name="Picture 4"/>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rot="10800000">
            <a:off x="5684178" y="5656911"/>
            <a:ext cx="2092241" cy="964104"/>
          </a:xfrm>
          <a:prstGeom prst="rect">
            <a:avLst/>
          </a:prstGeom>
          <a:noFill/>
          <a:ln>
            <a:noFill/>
          </a:ln>
        </p:spPr>
      </p:pic>
      <p:cxnSp>
        <p:nvCxnSpPr>
          <p:cNvPr id="6" name="Straight Connector 5"/>
          <p:cNvCxnSpPr/>
          <p:nvPr/>
        </p:nvCxnSpPr>
        <p:spPr>
          <a:xfrm>
            <a:off x="2161309" y="1427018"/>
            <a:ext cx="8672946" cy="55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83963" y="5499547"/>
            <a:ext cx="8672946" cy="554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60860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158434"/>
            <a:ext cx="12192000" cy="93009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150845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26" y="1588698"/>
            <a:ext cx="4865151" cy="1280890"/>
          </a:xfrm>
        </p:spPr>
        <p:txBody>
          <a:bodyPr>
            <a:normAutofit fontScale="90000"/>
          </a:bodyPr>
          <a:lstStyle/>
          <a:p>
            <a:r>
              <a:rPr lang="en-US" b="1" dirty="0" smtClean="0"/>
              <a:t>SOME INFORMATION ABOUT SURAH HUJRAT:</a:t>
            </a:r>
            <a:endParaRPr lang="en-US" b="1" dirty="0"/>
          </a:p>
        </p:txBody>
      </p:sp>
      <p:sp>
        <p:nvSpPr>
          <p:cNvPr id="3" name="Content Placeholder 2"/>
          <p:cNvSpPr>
            <a:spLocks noGrp="1"/>
          </p:cNvSpPr>
          <p:nvPr>
            <p:ph idx="1"/>
          </p:nvPr>
        </p:nvSpPr>
        <p:spPr>
          <a:xfrm>
            <a:off x="1519405" y="3889103"/>
            <a:ext cx="8915400" cy="3777622"/>
          </a:xfrm>
        </p:spPr>
        <p:txBody>
          <a:bodyPr/>
          <a:lstStyle/>
          <a:p>
            <a:r>
              <a:rPr lang="en-US" sz="2400" dirty="0" smtClean="0"/>
              <a:t>Surah </a:t>
            </a:r>
            <a:r>
              <a:rPr lang="en-US" sz="2400" dirty="0" err="1" smtClean="0"/>
              <a:t>Hujrat</a:t>
            </a:r>
            <a:r>
              <a:rPr lang="en-US" sz="2400" dirty="0" smtClean="0"/>
              <a:t> is the 49 Surah of the Quran.</a:t>
            </a:r>
          </a:p>
          <a:p>
            <a:r>
              <a:rPr lang="en-US" sz="2400" dirty="0" smtClean="0"/>
              <a:t>Surah </a:t>
            </a:r>
            <a:r>
              <a:rPr lang="en-US" sz="2400" dirty="0" err="1" smtClean="0"/>
              <a:t>Hujrat</a:t>
            </a:r>
            <a:r>
              <a:rPr lang="en-US" sz="2400" dirty="0" smtClean="0"/>
              <a:t> contains 2 </a:t>
            </a:r>
            <a:r>
              <a:rPr lang="en-US" sz="2400" dirty="0" err="1" smtClean="0"/>
              <a:t>Rukus</a:t>
            </a:r>
            <a:r>
              <a:rPr lang="en-US" sz="2400" dirty="0" smtClean="0"/>
              <a:t>.</a:t>
            </a:r>
          </a:p>
          <a:p>
            <a:r>
              <a:rPr lang="en-US" sz="2400" dirty="0" smtClean="0"/>
              <a:t>Surah </a:t>
            </a:r>
            <a:r>
              <a:rPr lang="en-US" sz="2400" dirty="0" err="1" smtClean="0"/>
              <a:t>Hujrat</a:t>
            </a:r>
            <a:r>
              <a:rPr lang="en-US" sz="2400" dirty="0" smtClean="0"/>
              <a:t> contains 18 verses.</a:t>
            </a:r>
          </a:p>
          <a:p>
            <a:r>
              <a:rPr lang="en-US" sz="2400" dirty="0" smtClean="0"/>
              <a:t>Surah </a:t>
            </a:r>
            <a:r>
              <a:rPr lang="en-US" sz="2400" dirty="0" err="1" smtClean="0"/>
              <a:t>Hujrat</a:t>
            </a:r>
            <a:r>
              <a:rPr lang="en-US" sz="2400" dirty="0" smtClean="0"/>
              <a:t> is a </a:t>
            </a:r>
            <a:r>
              <a:rPr lang="en-US" sz="2400" dirty="0" err="1" smtClean="0"/>
              <a:t>Madani</a:t>
            </a:r>
            <a:r>
              <a:rPr lang="en-US" sz="2400" dirty="0" smtClean="0"/>
              <a:t> Surah which means that it was revealed after the migration to </a:t>
            </a:r>
            <a:r>
              <a:rPr lang="en-US" sz="2400" dirty="0" err="1" smtClean="0"/>
              <a:t>Madina</a:t>
            </a:r>
            <a:r>
              <a:rPr lang="en-US" sz="2400" dirty="0" smtClean="0"/>
              <a:t>.</a:t>
            </a:r>
          </a:p>
          <a:p>
            <a:r>
              <a:rPr lang="en-US" sz="2400" dirty="0" smtClean="0"/>
              <a:t>Al-</a:t>
            </a:r>
            <a:r>
              <a:rPr lang="en-US" sz="2400" dirty="0" err="1" smtClean="0"/>
              <a:t>Hujrat</a:t>
            </a:r>
            <a:r>
              <a:rPr lang="en-US" sz="2400" dirty="0" smtClean="0"/>
              <a:t> means the </a:t>
            </a:r>
            <a:r>
              <a:rPr lang="en-US" sz="2400" dirty="0"/>
              <a:t>"The Chambers"</a:t>
            </a:r>
            <a:r>
              <a:rPr lang="en-US" sz="2400" dirty="0" smtClean="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31977" y="0"/>
            <a:ext cx="7160023" cy="3772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69263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521450"/>
            <a:ext cx="8911687" cy="1280890"/>
          </a:xfrm>
        </p:spPr>
        <p:txBody>
          <a:bodyPr/>
          <a:lstStyle/>
          <a:p>
            <a:r>
              <a:rPr lang="en-US" dirty="0" smtClean="0"/>
              <a:t>SHAN-E-NUZOOL:</a:t>
            </a:r>
            <a:endParaRPr lang="en-US" dirty="0"/>
          </a:p>
        </p:txBody>
      </p:sp>
      <p:sp>
        <p:nvSpPr>
          <p:cNvPr id="3" name="Content Placeholder 2"/>
          <p:cNvSpPr>
            <a:spLocks noGrp="1"/>
          </p:cNvSpPr>
          <p:nvPr>
            <p:ph idx="1"/>
          </p:nvPr>
        </p:nvSpPr>
        <p:spPr>
          <a:xfrm>
            <a:off x="2589212" y="2264614"/>
            <a:ext cx="8915400" cy="3777622"/>
          </a:xfrm>
        </p:spPr>
        <p:txBody>
          <a:bodyPr>
            <a:normAutofit/>
          </a:bodyPr>
          <a:lstStyle/>
          <a:p>
            <a:r>
              <a:rPr lang="en-US" sz="2800" dirty="0" smtClean="0"/>
              <a:t>When </a:t>
            </a:r>
            <a:r>
              <a:rPr lang="en-US" sz="2800" dirty="0"/>
              <a:t>H</a:t>
            </a:r>
            <a:r>
              <a:rPr lang="en-US" sz="2800" dirty="0" smtClean="0"/>
              <a:t>azrat Muhammad (S.A.W) </a:t>
            </a:r>
            <a:r>
              <a:rPr lang="en-US" sz="2800" dirty="0" err="1" smtClean="0"/>
              <a:t>soujern</a:t>
            </a:r>
            <a:r>
              <a:rPr lang="en-US" sz="2800" dirty="0" smtClean="0"/>
              <a:t> from </a:t>
            </a:r>
            <a:r>
              <a:rPr lang="en-US" sz="2800" dirty="0" err="1" smtClean="0"/>
              <a:t>macca</a:t>
            </a:r>
            <a:r>
              <a:rPr lang="en-US" sz="2800" dirty="0" smtClean="0"/>
              <a:t> to </a:t>
            </a:r>
            <a:r>
              <a:rPr lang="en-US" sz="2800" dirty="0" err="1" smtClean="0"/>
              <a:t>madina</a:t>
            </a:r>
            <a:r>
              <a:rPr lang="en-US" sz="2800" dirty="0" smtClean="0"/>
              <a:t> that was the time when preaching of </a:t>
            </a:r>
            <a:r>
              <a:rPr lang="en-US" sz="2800" dirty="0"/>
              <a:t>I</a:t>
            </a:r>
            <a:r>
              <a:rPr lang="en-US" sz="2800" dirty="0" smtClean="0"/>
              <a:t>slam was on peek, Islamic state coming to being that is why this surah revealed and in this surah we have been commanded by certain rules and regulation. This surah tell us the ways by which we have to live in Islam. </a:t>
            </a:r>
            <a:endParaRPr lang="en-US" sz="2800" dirty="0"/>
          </a:p>
        </p:txBody>
      </p:sp>
      <p:cxnSp>
        <p:nvCxnSpPr>
          <p:cNvPr id="4" name="Straight Connector 3"/>
          <p:cNvCxnSpPr/>
          <p:nvPr/>
        </p:nvCxnSpPr>
        <p:spPr>
          <a:xfrm>
            <a:off x="2589212" y="1323461"/>
            <a:ext cx="8672946" cy="55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589212" y="5459104"/>
            <a:ext cx="8672946" cy="23575"/>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6000790" y="226421"/>
            <a:ext cx="2092241" cy="964104"/>
          </a:xfrm>
          <a:prstGeom prst="rect">
            <a:avLst/>
          </a:prstGeom>
          <a:noFill/>
          <a:ln>
            <a:noFill/>
          </a:ln>
        </p:spPr>
      </p:pic>
      <p:pic>
        <p:nvPicPr>
          <p:cNvPr id="7" name="Picture 6"/>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rot="10800000">
            <a:off x="6109652" y="5748552"/>
            <a:ext cx="1874520" cy="1036848"/>
          </a:xfrm>
          <a:prstGeom prst="rect">
            <a:avLst/>
          </a:prstGeom>
          <a:noFill/>
          <a:ln>
            <a:noFill/>
          </a:ln>
        </p:spPr>
      </p:pic>
    </p:spTree>
    <p:extLst>
      <p:ext uri="{BB962C8B-B14F-4D97-AF65-F5344CB8AC3E}">
        <p14:creationId xmlns:p14="http://schemas.microsoft.com/office/powerpoint/2010/main" xmlns="" val="954461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TRANSLATION OF AYATS:</a:t>
            </a:r>
            <a:endParaRPr lang="en-US" b="1"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789709" y="1475510"/>
            <a:ext cx="3302721" cy="237605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81890" y="4272677"/>
            <a:ext cx="3718357" cy="2031325"/>
          </a:xfrm>
          <a:prstGeom prst="rect">
            <a:avLst/>
          </a:prstGeom>
          <a:noFill/>
        </p:spPr>
        <p:txBody>
          <a:bodyPr wrap="square" rtlCol="0">
            <a:spAutoFit/>
          </a:bodyPr>
          <a:lstStyle/>
          <a:p>
            <a:r>
              <a:rPr lang="en-US" b="1" u="sng" dirty="0"/>
              <a:t>TRANSLATION:                               </a:t>
            </a:r>
            <a:endParaRPr lang="en-US" dirty="0"/>
          </a:p>
          <a:p>
            <a:pPr lvl="0"/>
            <a:r>
              <a:rPr lang="en-US" b="1" dirty="0" smtClean="0"/>
              <a:t>1) Ye </a:t>
            </a:r>
            <a:r>
              <a:rPr lang="en-US" b="1" dirty="0"/>
              <a:t>who believe! Be not forward in the presence of Allah and his Messenger, and keep your duty to Allah. Lo! Allah is Hearer, Knower.</a:t>
            </a:r>
          </a:p>
          <a:p>
            <a:endParaRPr lang="en-US" dirty="0"/>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4674133" y="1475509"/>
            <a:ext cx="3564170" cy="2376055"/>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4488872" y="4272677"/>
            <a:ext cx="3934691" cy="1846659"/>
          </a:xfrm>
          <a:prstGeom prst="rect">
            <a:avLst/>
          </a:prstGeom>
        </p:spPr>
        <p:txBody>
          <a:bodyPr wrap="square">
            <a:spAutoFit/>
          </a:bodyPr>
          <a:lstStyle/>
          <a:p>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endParaRPr lang="en-US" sz="16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gn="ctr">
              <a:spcBef>
                <a:spcPts val="0"/>
              </a:spcBef>
              <a:spcAft>
                <a:spcPts val="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2) Ye </a:t>
            </a:r>
            <a:r>
              <a:rPr lang="en-US" b="1" dirty="0">
                <a:latin typeface="Calibri" panose="020F0502020204030204" pitchFamily="34" charset="0"/>
                <a:ea typeface="Calibri" panose="020F0502020204030204" pitchFamily="34" charset="0"/>
                <a:cs typeface="Times New Roman" panose="02020603050405020304" pitchFamily="18" charset="0"/>
              </a:rPr>
              <a:t>who believe! Lift not up your voice above the voice of the prophet, nor shout when speaking to him as ye shout one to another, lest your work be rendered vain while ye perceive not.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4">
            <a:extLst>
              <a:ext uri="{28A0092B-C50C-407E-A947-70E740481C1C}">
                <a14:useLocalDpi xmlns:a14="http://schemas.microsoft.com/office/drawing/2010/main" xmlns="" val="0"/>
              </a:ext>
            </a:extLst>
          </a:blip>
          <a:stretch>
            <a:fillRect/>
          </a:stretch>
        </p:blipFill>
        <p:spPr>
          <a:xfrm>
            <a:off x="8605837" y="1475509"/>
            <a:ext cx="3480478" cy="2376055"/>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8423564" y="4272677"/>
            <a:ext cx="3704315" cy="1569660"/>
          </a:xfrm>
          <a:prstGeom prst="rect">
            <a:avLst/>
          </a:prstGeom>
        </p:spPr>
        <p:txBody>
          <a:bodyPr wrap="square">
            <a:spAutoFit/>
          </a:bodyPr>
          <a:lstStyle/>
          <a:p>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p>
          <a:p>
            <a:r>
              <a:rPr lang="en-US" b="1" dirty="0" smtClean="0">
                <a:latin typeface="Calibri" panose="020F0502020204030204" pitchFamily="34" charset="0"/>
                <a:ea typeface="Calibri" panose="020F0502020204030204" pitchFamily="34" charset="0"/>
                <a:cs typeface="Times New Roman" panose="02020603050405020304" pitchFamily="18" charset="0"/>
              </a:rPr>
              <a:t>in </a:t>
            </a:r>
            <a:r>
              <a:rPr lang="en-US" b="1" dirty="0">
                <a:latin typeface="Calibri" panose="020F0502020204030204" pitchFamily="34" charset="0"/>
                <a:ea typeface="Calibri" panose="020F0502020204030204" pitchFamily="34" charset="0"/>
                <a:cs typeface="Times New Roman" panose="02020603050405020304" pitchFamily="18" charset="0"/>
              </a:rPr>
              <a:t>the presence of Allah's Messenger, - their hearts has Allah tested for piety: for them is Forgiveness and a great Reward.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036866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a:off x="4777972" y="1540639"/>
            <a:ext cx="3119119" cy="213368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07754" y="4192719"/>
            <a:ext cx="3256741" cy="1754326"/>
          </a:xfrm>
          <a:prstGeom prst="rect">
            <a:avLst/>
          </a:prstGeom>
        </p:spPr>
        <p:txBody>
          <a:bodyPr wrap="square">
            <a:spAutoFit/>
          </a:bodyPr>
          <a:lstStyle/>
          <a:p>
            <a:r>
              <a:rPr lang="en-US" sz="2800" b="1" u="sng" dirty="0">
                <a:latin typeface="Calibri" panose="020F0502020204030204" pitchFamily="34" charset="0"/>
                <a:ea typeface="Calibri" panose="020F0502020204030204" pitchFamily="34" charset="0"/>
                <a:cs typeface="Times New Roman" panose="02020603050405020304" pitchFamily="18" charset="0"/>
              </a:rPr>
              <a:t>TRANSLATION:           </a:t>
            </a: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Lo! Those who call thee from behind the private apartments, most of them have no sense.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607754" y="1540639"/>
            <a:ext cx="3384030" cy="1356332"/>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4522585" y="4377385"/>
            <a:ext cx="3374506" cy="1569660"/>
          </a:xfrm>
          <a:prstGeom prst="rect">
            <a:avLst/>
          </a:prstGeom>
        </p:spPr>
        <p:txBody>
          <a:bodyPr wrap="square">
            <a:spAutoFit/>
          </a:bodyPr>
          <a:lstStyle/>
          <a:p>
            <a:pPr marR="0" lvl="0">
              <a:spcBef>
                <a:spcPts val="0"/>
              </a:spcBef>
              <a:spcAft>
                <a:spcPts val="0"/>
              </a:spcAft>
            </a:pPr>
            <a:r>
              <a:rPr lang="en-US" sz="2400" b="1" dirty="0">
                <a:latin typeface="Calibri" panose="020F0502020204030204" pitchFamily="34" charset="0"/>
                <a:ea typeface="Calibri" panose="020F0502020204030204" pitchFamily="34" charset="0"/>
                <a:cs typeface="Times New Roman" panose="02020603050405020304" pitchFamily="18" charset="0"/>
              </a:rPr>
              <a:t>TRANSLATION:           </a:t>
            </a:r>
            <a:endParaRPr lang="en-US" sz="2400" b="1" dirty="0" smtClean="0">
              <a:latin typeface="Calibri" panose="020F0502020204030204" pitchFamily="34" charset="0"/>
              <a:ea typeface="Calibri" panose="020F0502020204030204" pitchFamily="34" charset="0"/>
              <a:cs typeface="Times New Roman" panose="02020603050405020304" pitchFamily="18" charset="0"/>
            </a:endParaRPr>
          </a:p>
          <a:p>
            <a:pPr marR="0" lvl="0" algn="ctr">
              <a:spcBef>
                <a:spcPts val="0"/>
              </a:spcBef>
              <a:spcAft>
                <a:spcPts val="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And </a:t>
            </a:r>
            <a:r>
              <a:rPr lang="en-US" b="1" dirty="0">
                <a:latin typeface="Calibri" panose="020F0502020204030204" pitchFamily="34" charset="0"/>
                <a:ea typeface="Calibri" panose="020F0502020204030204" pitchFamily="34" charset="0"/>
                <a:cs typeface="Times New Roman" panose="02020603050405020304" pitchFamily="18" charset="0"/>
              </a:rPr>
              <a:t>if they had had patience till thou comes forth unto them it had been better for them. And Allah is forgiving, merciful.</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4">
            <a:extLst>
              <a:ext uri="{28A0092B-C50C-407E-A947-70E740481C1C}">
                <a14:useLocalDpi xmlns:a14="http://schemas.microsoft.com/office/drawing/2010/main" xmlns="" val="0"/>
              </a:ext>
            </a:extLst>
          </a:blip>
          <a:stretch>
            <a:fillRect/>
          </a:stretch>
        </p:blipFill>
        <p:spPr>
          <a:xfrm>
            <a:off x="8409709" y="1540639"/>
            <a:ext cx="3560618" cy="2133686"/>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8721435" y="4238885"/>
            <a:ext cx="3248892" cy="1661993"/>
          </a:xfrm>
          <a:prstGeom prst="rect">
            <a:avLst/>
          </a:prstGeom>
        </p:spPr>
        <p:txBody>
          <a:bodyPr wrap="square">
            <a:spAutoFit/>
          </a:bodyPr>
          <a:lstStyle/>
          <a:p>
            <a:r>
              <a:rPr lang="en-US" sz="2400" b="1" u="sng" dirty="0">
                <a:latin typeface="Calibri" panose="020F0502020204030204" pitchFamily="34" charset="0"/>
                <a:ea typeface="Calibri" panose="020F0502020204030204" pitchFamily="34" charset="0"/>
                <a:cs typeface="Times New Roman" panose="02020603050405020304" pitchFamily="18" charset="0"/>
              </a:rPr>
              <a:t>TRANSLATION</a:t>
            </a:r>
            <a:r>
              <a:rPr lang="en-US" sz="2400" u="sng" dirty="0">
                <a:latin typeface="Calibri" panose="020F0502020204030204" pitchFamily="34" charset="0"/>
                <a:ea typeface="Calibri" panose="020F0502020204030204" pitchFamily="34" charset="0"/>
                <a:cs typeface="Times New Roman" panose="02020603050405020304" pitchFamily="18" charset="0"/>
              </a:rPr>
              <a:t>: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And if they had had patience till thou comes forth unto them it had been better for them. And Allah is forgiving, merciful.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653802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2739" y="1925783"/>
            <a:ext cx="8915400" cy="3777622"/>
          </a:xfrm>
        </p:spPr>
        <p:txBody>
          <a:bodyPr>
            <a:normAutofit/>
          </a:bodyPr>
          <a:lstStyle/>
          <a:p>
            <a:r>
              <a:rPr lang="en-US" sz="2800" dirty="0" smtClean="0"/>
              <a:t>The goal of Surah </a:t>
            </a:r>
            <a:r>
              <a:rPr lang="en-US" sz="2800" dirty="0" err="1" smtClean="0"/>
              <a:t>Hujrat</a:t>
            </a:r>
            <a:r>
              <a:rPr lang="en-US" sz="2800" dirty="0" smtClean="0"/>
              <a:t> is to educate upon a series of life-giving commandments of </a:t>
            </a:r>
            <a:r>
              <a:rPr lang="en-US" sz="2800" dirty="0" err="1" smtClean="0"/>
              <a:t>Akhlaq</a:t>
            </a:r>
            <a:r>
              <a:rPr lang="en-US" sz="2800" dirty="0" smtClean="0"/>
              <a:t> (Ethics and Morality) and social interaction which (if put into practice), would lead an ideal civilization. These in turn could create and cultivate and cultivate a pure that is far removed from all sorts of blameworthy moral traits.</a:t>
            </a:r>
            <a:endParaRPr lang="en-US" sz="2800" dirty="0"/>
          </a:p>
        </p:txBody>
      </p:sp>
      <p:pic>
        <p:nvPicPr>
          <p:cNvPr id="4" name="Picture 3"/>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5474316" y="257954"/>
            <a:ext cx="2092241" cy="964104"/>
          </a:xfrm>
          <a:prstGeom prst="rect">
            <a:avLst/>
          </a:prstGeom>
          <a:noFill/>
          <a:ln>
            <a:noFill/>
          </a:ln>
        </p:spPr>
      </p:pic>
      <p:cxnSp>
        <p:nvCxnSpPr>
          <p:cNvPr id="7" name="Straight Connector 6"/>
          <p:cNvCxnSpPr/>
          <p:nvPr/>
        </p:nvCxnSpPr>
        <p:spPr>
          <a:xfrm>
            <a:off x="2161309" y="1427018"/>
            <a:ext cx="8672946" cy="5541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rot="10800000">
            <a:off x="5583176" y="5703405"/>
            <a:ext cx="1874520" cy="1036848"/>
          </a:xfrm>
          <a:prstGeom prst="rect">
            <a:avLst/>
          </a:prstGeom>
          <a:noFill/>
          <a:ln>
            <a:noFill/>
          </a:ln>
        </p:spPr>
      </p:pic>
      <p:cxnSp>
        <p:nvCxnSpPr>
          <p:cNvPr id="9" name="Straight Connector 8"/>
          <p:cNvCxnSpPr/>
          <p:nvPr/>
        </p:nvCxnSpPr>
        <p:spPr>
          <a:xfrm>
            <a:off x="2161309" y="5523296"/>
            <a:ext cx="8672946" cy="554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695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a:off x="491835" y="1814945"/>
            <a:ext cx="3345873" cy="1870364"/>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85353" y="4209785"/>
            <a:ext cx="3158836" cy="1956177"/>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r>
              <a:rPr lang="en-US" b="1" dirty="0" smtClean="0">
                <a:latin typeface="Calibri" panose="020F0502020204030204" pitchFamily="34" charset="0"/>
                <a:ea typeface="Calibri" panose="020F0502020204030204" pitchFamily="34" charset="0"/>
                <a:cs typeface="Times New Roman" panose="02020603050405020304" pitchFamily="18" charset="0"/>
              </a:rPr>
              <a:t>6</a:t>
            </a:r>
            <a:r>
              <a:rPr lang="en-US" b="1" dirty="0">
                <a:latin typeface="Calibri" panose="020F0502020204030204" pitchFamily="34" charset="0"/>
                <a:ea typeface="Calibri" panose="020F0502020204030204" pitchFamily="34" charset="0"/>
                <a:cs typeface="Times New Roman" panose="02020603050405020304" pitchFamily="18" charset="0"/>
              </a:rPr>
              <a:t>) ye who believe! If an evil doer bring you tiding, verify it, lest ye smite some folk in ignorance and afterward repent of what ye did.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4704916" y="1645876"/>
            <a:ext cx="3275302" cy="2208501"/>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744189" y="4193360"/>
            <a:ext cx="5181600" cy="2664640"/>
          </a:xfrm>
          <a:prstGeom prst="rect">
            <a:avLst/>
          </a:prstGeom>
        </p:spPr>
        <p:txBody>
          <a:bodyPr wrap="square">
            <a:spAutoFit/>
          </a:bodyPr>
          <a:lstStyle/>
          <a:p>
            <a:pPr algn="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                                             TRANSLATION:</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7) and know that the messenger of Allah is among you. If he were to obey you much if the government, ye would surely be in trouble; but Allah hath endeared the faith to you and hath beautified It in your hearts, and hath made disbelief and lewdness and rebellion hateful unto you, such are they who are rightly guided.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4">
            <a:extLst>
              <a:ext uri="{28A0092B-C50C-407E-A947-70E740481C1C}">
                <a14:useLocalDpi xmlns:a14="http://schemas.microsoft.com/office/drawing/2010/main" xmlns="" val="0"/>
              </a:ext>
            </a:extLst>
          </a:blip>
          <a:stretch>
            <a:fillRect/>
          </a:stretch>
        </p:blipFill>
        <p:spPr>
          <a:xfrm>
            <a:off x="8925789" y="2183388"/>
            <a:ext cx="3105150" cy="1133475"/>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9305921" y="4209785"/>
            <a:ext cx="2725018" cy="1376595"/>
          </a:xfrm>
          <a:prstGeom prst="rect">
            <a:avLst/>
          </a:prstGeom>
        </p:spPr>
        <p:txBody>
          <a:bodyPr wrap="square">
            <a:spAutoFit/>
          </a:bodyPr>
          <a:lstStyle/>
          <a:p>
            <a:pPr>
              <a:lnSpc>
                <a:spcPct val="107000"/>
              </a:lnSpc>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TRANSLATION: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8) (it is) a bounty and grace from Allah and Allah is knower, wise.</a:t>
            </a:r>
            <a:endParaRPr lang="en-US" sz="2400" dirty="0"/>
          </a:p>
        </p:txBody>
      </p:sp>
    </p:spTree>
    <p:extLst>
      <p:ext uri="{BB962C8B-B14F-4D97-AF65-F5344CB8AC3E}">
        <p14:creationId xmlns:p14="http://schemas.microsoft.com/office/powerpoint/2010/main" xmlns="" val="4169143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a:off x="856211" y="1475540"/>
            <a:ext cx="3676650" cy="2273011"/>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07397" y="4093528"/>
            <a:ext cx="4530437" cy="2660857"/>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r>
              <a:rPr lang="en-US" b="1" dirty="0" smtClean="0">
                <a:latin typeface="Calibri" panose="020F0502020204030204" pitchFamily="34" charset="0"/>
                <a:ea typeface="Calibri" panose="020F0502020204030204" pitchFamily="34" charset="0"/>
                <a:cs typeface="Times New Roman" panose="02020603050405020304" pitchFamily="18" charset="0"/>
              </a:rPr>
              <a:t>9</a:t>
            </a:r>
            <a:r>
              <a:rPr lang="en-US" b="1" dirty="0">
                <a:latin typeface="Calibri" panose="020F0502020204030204" pitchFamily="34" charset="0"/>
                <a:ea typeface="Calibri" panose="020F0502020204030204" pitchFamily="34" charset="0"/>
                <a:cs typeface="Times New Roman" panose="02020603050405020304" pitchFamily="18" charset="0"/>
              </a:rPr>
              <a:t>) And if two parties of believers fall into fighting, then make peace between them . and if one party of them doeth wrong to the other, fight ye that doeth wrong till it return unto the ordinance of Allah; then, if, it return, make peace between them justly, and act equitably. Lo! Allah </a:t>
            </a:r>
            <a:r>
              <a:rPr lang="en-US" b="1" dirty="0" err="1">
                <a:latin typeface="Calibri" panose="020F0502020204030204" pitchFamily="34" charset="0"/>
                <a:ea typeface="Calibri" panose="020F0502020204030204" pitchFamily="34" charset="0"/>
                <a:cs typeface="Times New Roman" panose="02020603050405020304" pitchFamily="18" charset="0"/>
              </a:rPr>
              <a:t>loveth</a:t>
            </a:r>
            <a:r>
              <a:rPr lang="en-US" b="1" dirty="0">
                <a:latin typeface="Calibri" panose="020F0502020204030204" pitchFamily="34" charset="0"/>
                <a:ea typeface="Calibri" panose="020F0502020204030204" pitchFamily="34" charset="0"/>
                <a:cs typeface="Times New Roman" panose="02020603050405020304" pitchFamily="18" charset="0"/>
              </a:rPr>
              <a:t> the equitable.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4941959" y="1728875"/>
            <a:ext cx="3475615" cy="1735859"/>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4837112" y="4093528"/>
            <a:ext cx="3685310" cy="1969322"/>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r>
              <a:rPr lang="en-US" b="1" dirty="0" smtClean="0">
                <a:latin typeface="Calibri" panose="020F0502020204030204" pitchFamily="34" charset="0"/>
                <a:ea typeface="Calibri" panose="020F0502020204030204" pitchFamily="34" charset="0"/>
                <a:cs typeface="Times New Roman" panose="02020603050405020304" pitchFamily="18" charset="0"/>
              </a:rPr>
              <a:t>10</a:t>
            </a:r>
            <a:r>
              <a:rPr lang="en-US" b="1" dirty="0">
                <a:latin typeface="Calibri" panose="020F0502020204030204" pitchFamily="34" charset="0"/>
                <a:ea typeface="Calibri" panose="020F0502020204030204" pitchFamily="34" charset="0"/>
                <a:cs typeface="Times New Roman" panose="02020603050405020304" pitchFamily="18" charset="0"/>
              </a:rPr>
              <a:t>) The believers are naught else then brothers. Therefore make peace between your brethren and observe your duty to Allah that haply ye may obtain mercy.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4">
            <a:extLst>
              <a:ext uri="{28A0092B-C50C-407E-A947-70E740481C1C}">
                <a14:useLocalDpi xmlns:a14="http://schemas.microsoft.com/office/drawing/2010/main" xmlns="" val="0"/>
              </a:ext>
            </a:extLst>
          </a:blip>
          <a:stretch>
            <a:fillRect/>
          </a:stretch>
        </p:blipFill>
        <p:spPr>
          <a:xfrm rot="21426830">
            <a:off x="8882691" y="1747924"/>
            <a:ext cx="3263433" cy="1904435"/>
          </a:xfrm>
          <a:prstGeom prst="rect">
            <a:avLst/>
          </a:prstGeom>
          <a:ln>
            <a:noFill/>
          </a:ln>
          <a:effectLst>
            <a:softEdge rad="112500"/>
          </a:effectLst>
        </p:spPr>
      </p:pic>
      <p:sp>
        <p:nvSpPr>
          <p:cNvPr id="9" name="Rectangle 8"/>
          <p:cNvSpPr/>
          <p:nvPr/>
        </p:nvSpPr>
        <p:spPr>
          <a:xfrm>
            <a:off x="8836814" y="4072257"/>
            <a:ext cx="3089564" cy="2252540"/>
          </a:xfrm>
          <a:prstGeom prst="rect">
            <a:avLst/>
          </a:prstGeom>
        </p:spPr>
        <p:txBody>
          <a:bodyPr wrap="square">
            <a:spAutoFit/>
          </a:bodyPr>
          <a:lstStyle/>
          <a:p>
            <a:pPr>
              <a:lnSpc>
                <a:spcPct val="107000"/>
              </a:lnSpc>
              <a:spcAft>
                <a:spcPts val="80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TRANSLATION:               </a:t>
            </a:r>
            <a:r>
              <a:rPr lang="en-US" b="1" dirty="0" smtClean="0">
                <a:latin typeface="Calibri" panose="020F0502020204030204" pitchFamily="34" charset="0"/>
                <a:ea typeface="Calibri" panose="020F0502020204030204" pitchFamily="34" charset="0"/>
                <a:cs typeface="Times New Roman" panose="02020603050405020304" pitchFamily="18" charset="0"/>
              </a:rPr>
              <a:t>11</a:t>
            </a:r>
            <a:r>
              <a:rPr lang="en-US" b="1" dirty="0">
                <a:latin typeface="Calibri" panose="020F0502020204030204" pitchFamily="34" charset="0"/>
                <a:ea typeface="Calibri" panose="020F0502020204030204" pitchFamily="34" charset="0"/>
                <a:cs typeface="Times New Roman" panose="02020603050405020304" pitchFamily="18" charset="0"/>
              </a:rPr>
              <a:t>) O ye who believe! Lo Allah not a folk deride a folk who may be batter then they (are), nor let women (deride) women who may be batter then they 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059834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262</TotalTime>
  <Words>624</Words>
  <Application>Microsoft Office PowerPoint</Application>
  <PresentationFormat>Custom</PresentationFormat>
  <Paragraphs>121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Slide 1</vt:lpstr>
      <vt:lpstr>SURAH HUJRAT</vt:lpstr>
      <vt:lpstr>SOME INFORMATION ABOUT SURAH HUJRAT:</vt:lpstr>
      <vt:lpstr>SHAN-E-NUZOOL:</vt:lpstr>
      <vt:lpstr>TRANSLATION OF AYATS:</vt:lpstr>
      <vt:lpstr>Slide 6</vt:lpstr>
      <vt:lpstr>Slide 7</vt:lpstr>
      <vt:lpstr>Slide 8</vt:lpstr>
      <vt:lpstr>Slide 9</vt:lpstr>
      <vt:lpstr>Slide 10</vt:lpstr>
      <vt:lpstr>Slide 11</vt:lpstr>
      <vt:lpstr>Slide 12</vt:lpstr>
      <vt:lpstr>What we have learned from Ayats given Above:</vt:lpstr>
      <vt:lpstr>Backbiting (Ayah 6-10)</vt:lpstr>
      <vt:lpstr>Negative Thoughts (Ayah 11-13))</vt:lpstr>
      <vt:lpstr>Levels of Faith (Ayah 14-18)</vt:lpstr>
      <vt:lpstr>Slide 17</vt:lpstr>
      <vt:lpstr>Slide 18</vt:lpstr>
      <vt:lpstr>Slide 19</vt:lpstr>
      <vt:lpstr>Slide 20</vt:lpstr>
      <vt:lpstr>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SURAH HUJRAT</dc:title>
  <dc:creator>Faheem Sario</dc:creator>
  <cp:lastModifiedBy>Dr. Sumbul</cp:lastModifiedBy>
  <cp:revision>39</cp:revision>
  <dcterms:created xsi:type="dcterms:W3CDTF">2017-04-23T15:47:20Z</dcterms:created>
  <dcterms:modified xsi:type="dcterms:W3CDTF">2017-09-15T04:56:59Z</dcterms:modified>
</cp:coreProperties>
</file>