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84" r:id="rId4"/>
    <p:sldId id="285" r:id="rId5"/>
    <p:sldId id="257" r:id="rId6"/>
    <p:sldId id="258" r:id="rId7"/>
    <p:sldId id="261" r:id="rId8"/>
    <p:sldId id="260" r:id="rId9"/>
    <p:sldId id="259" r:id="rId10"/>
    <p:sldId id="262" r:id="rId11"/>
    <p:sldId id="265" r:id="rId12"/>
    <p:sldId id="264" r:id="rId13"/>
    <p:sldId id="263" r:id="rId14"/>
    <p:sldId id="266" r:id="rId15"/>
    <p:sldId id="286" r:id="rId16"/>
    <p:sldId id="267" r:id="rId17"/>
    <p:sldId id="269" r:id="rId18"/>
    <p:sldId id="270" r:id="rId19"/>
    <p:sldId id="271" r:id="rId20"/>
    <p:sldId id="272" r:id="rId21"/>
    <p:sldId id="273" r:id="rId22"/>
    <p:sldId id="274" r:id="rId23"/>
    <p:sldId id="275" r:id="rId24"/>
    <p:sldId id="276" r:id="rId25"/>
    <p:sldId id="277" r:id="rId26"/>
    <p:sldId id="278"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106" d="100"/>
          <a:sy n="106" d="100"/>
        </p:scale>
        <p:origin x="-34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5/18/2021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ogramming data on computer monitor">
            <a:extLst>
              <a:ext uri="{FF2B5EF4-FFF2-40B4-BE49-F238E27FC236}">
                <a16:creationId xmlns:a16="http://schemas.microsoft.com/office/drawing/2014/main" id="{530143C8-3CED-4809-ABE6-512D54777452}"/>
              </a:ext>
            </a:extLst>
          </p:cNvPr>
          <p:cNvPicPr>
            <a:picLocks noChangeAspect="1"/>
          </p:cNvPicPr>
          <p:nvPr/>
        </p:nvPicPr>
        <p:blipFill rotWithShape="1">
          <a:blip r:embed="rId2">
            <a:grayscl/>
          </a:blip>
          <a:srcRect t="8607" b="7123"/>
          <a:stretch/>
        </p:blipFill>
        <p:spPr>
          <a:xfrm>
            <a:off x="20" y="10"/>
            <a:ext cx="12191980" cy="6857990"/>
          </a:xfrm>
          <a:prstGeom prst="rect">
            <a:avLst/>
          </a:prstGeom>
        </p:spPr>
      </p:pic>
      <p:sp>
        <p:nvSpPr>
          <p:cNvPr id="23"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71274" y="2509284"/>
            <a:ext cx="6767736" cy="2486049"/>
          </a:xfrm>
        </p:spPr>
        <p:txBody>
          <a:bodyPr>
            <a:normAutofit/>
          </a:bodyPr>
          <a:lstStyle/>
          <a:p>
            <a:r>
              <a:rPr lang="en-US" b="1" dirty="0"/>
              <a:t>Business Information Systems</a:t>
            </a:r>
          </a:p>
        </p:txBody>
      </p:sp>
      <p:sp>
        <p:nvSpPr>
          <p:cNvPr id="3" name="Subtitle 2"/>
          <p:cNvSpPr>
            <a:spLocks noGrp="1"/>
          </p:cNvSpPr>
          <p:nvPr>
            <p:ph type="subTitle" idx="1"/>
          </p:nvPr>
        </p:nvSpPr>
        <p:spPr>
          <a:xfrm>
            <a:off x="614249" y="5071532"/>
            <a:ext cx="5133408" cy="914401"/>
          </a:xfrm>
        </p:spPr>
        <p:txBody>
          <a:bodyPr>
            <a:normAutofit/>
          </a:bodyPr>
          <a:lstStyle/>
          <a:p>
            <a:r>
              <a:rPr lang="en-US">
                <a:solidFill>
                  <a:schemeClr val="tx1"/>
                </a:solidFill>
              </a:rPr>
              <a:t>SOFTWARE ENGINEERING </a:t>
            </a:r>
          </a:p>
          <a:p>
            <a:r>
              <a:rPr lang="en-US">
                <a:solidFill>
                  <a:schemeClr val="tx1"/>
                </a:solidFill>
              </a:rPr>
              <a:t>SPRING 2021</a:t>
            </a:r>
          </a:p>
        </p:txBody>
      </p:sp>
      <p:grpSp>
        <p:nvGrpSpPr>
          <p:cNvPr id="25" name="Group 24">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26" name="Straight Connector 25">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2850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PK" b="1" dirty="0"/>
              <a:t>Generating Information</a:t>
            </a:r>
            <a:endParaRPr lang="en-US" b="1" dirty="0"/>
          </a:p>
        </p:txBody>
      </p:sp>
      <p:sp>
        <p:nvSpPr>
          <p:cNvPr id="3" name="Content Placeholder 2"/>
          <p:cNvSpPr>
            <a:spLocks noGrp="1"/>
          </p:cNvSpPr>
          <p:nvPr>
            <p:ph idx="1"/>
          </p:nvPr>
        </p:nvSpPr>
        <p:spPr/>
        <p:txBody>
          <a:bodyPr/>
          <a:lstStyle/>
          <a:p>
            <a:r>
              <a:rPr lang="en-US" altLang="en-PK" sz="2400" dirty="0">
                <a:solidFill>
                  <a:schemeClr val="bg1"/>
                </a:solidFill>
                <a:latin typeface="Times New Roman" panose="02020603050405020304" pitchFamily="18" charset="0"/>
                <a:cs typeface="Times New Roman" panose="02020603050405020304" pitchFamily="18" charset="0"/>
              </a:rPr>
              <a:t>A process is manipulation of data</a:t>
            </a:r>
          </a:p>
          <a:p>
            <a:r>
              <a:rPr lang="en-US" altLang="en-PK" sz="2400" dirty="0">
                <a:solidFill>
                  <a:schemeClr val="bg1"/>
                </a:solidFill>
                <a:latin typeface="Times New Roman" panose="02020603050405020304" pitchFamily="18" charset="0"/>
                <a:cs typeface="Times New Roman" panose="02020603050405020304" pitchFamily="18" charset="0"/>
              </a:rPr>
              <a:t>Process usually produces information</a:t>
            </a:r>
          </a:p>
          <a:p>
            <a:r>
              <a:rPr lang="en-US" altLang="en-PK" sz="2400" dirty="0">
                <a:solidFill>
                  <a:schemeClr val="bg1"/>
                </a:solidFill>
                <a:latin typeface="Times New Roman" panose="02020603050405020304" pitchFamily="18" charset="0"/>
                <a:cs typeface="Times New Roman" panose="02020603050405020304" pitchFamily="18" charset="0"/>
              </a:rPr>
              <a:t>Process may produce more data</a:t>
            </a:r>
          </a:p>
          <a:p>
            <a:r>
              <a:rPr lang="en-US" altLang="en-PK" sz="2400" dirty="0">
                <a:solidFill>
                  <a:schemeClr val="bg1"/>
                </a:solidFill>
                <a:latin typeface="Times New Roman" panose="02020603050405020304" pitchFamily="18" charset="0"/>
                <a:cs typeface="Times New Roman" panose="02020603050405020304" pitchFamily="18" charset="0"/>
              </a:rPr>
              <a:t>A piece of information in one context may be considered data in another context</a:t>
            </a:r>
          </a:p>
          <a:p>
            <a:endParaRPr lang="en-US" dirty="0"/>
          </a:p>
        </p:txBody>
      </p:sp>
    </p:spTree>
    <p:extLst>
      <p:ext uri="{BB962C8B-B14F-4D97-AF65-F5344CB8AC3E}">
        <p14:creationId xmlns:p14="http://schemas.microsoft.com/office/powerpoint/2010/main" val="293969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PK" b="1" dirty="0"/>
              <a:t>Generating Information</a:t>
            </a:r>
            <a:endParaRPr lang="en-US" b="1" dirty="0"/>
          </a:p>
        </p:txBody>
      </p:sp>
      <p:pic>
        <p:nvPicPr>
          <p:cNvPr id="4" name="Content Placeholder 3">
            <a:extLst>
              <a:ext uri="{FF2B5EF4-FFF2-40B4-BE49-F238E27FC236}">
                <a16:creationId xmlns:a16="http://schemas.microsoft.com/office/drawing/2014/main" id="{35BCAB7F-20EF-47AF-8661-4C61BCA16C64}"/>
              </a:ext>
            </a:extLst>
          </p:cNvPr>
          <p:cNvPicPr>
            <a:picLocks noGrp="1" noChangeAspect="1"/>
          </p:cNvPicPr>
          <p:nvPr>
            <p:ph idx="1"/>
          </p:nvPr>
        </p:nvPicPr>
        <p:blipFill rotWithShape="1">
          <a:blip r:embed="rId2"/>
          <a:srcRect t="4919"/>
          <a:stretch/>
        </p:blipFill>
        <p:spPr>
          <a:xfrm>
            <a:off x="1968325" y="863600"/>
            <a:ext cx="5966175" cy="3436937"/>
          </a:xfrm>
          <a:prstGeom prst="rect">
            <a:avLst/>
          </a:prstGeom>
        </p:spPr>
      </p:pic>
    </p:spTree>
    <p:extLst>
      <p:ext uri="{BB962C8B-B14F-4D97-AF65-F5344CB8AC3E}">
        <p14:creationId xmlns:p14="http://schemas.microsoft.com/office/powerpoint/2010/main" val="180303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PK" b="1" dirty="0"/>
              <a:t>Information in Context</a:t>
            </a:r>
            <a:br>
              <a:rPr lang="en-US" b="1" dirty="0"/>
            </a:br>
            <a:endParaRPr lang="en-US" dirty="0"/>
          </a:p>
        </p:txBody>
      </p:sp>
      <p:sp>
        <p:nvSpPr>
          <p:cNvPr id="3" name="Content Placeholder 2"/>
          <p:cNvSpPr>
            <a:spLocks noGrp="1"/>
          </p:cNvSpPr>
          <p:nvPr>
            <p:ph idx="1"/>
          </p:nvPr>
        </p:nvSpPr>
        <p:spPr/>
        <p:txBody>
          <a:bodyPr>
            <a:normAutofit/>
          </a:bodyPr>
          <a:lstStyle/>
          <a:p>
            <a:r>
              <a:rPr lang="en-US" altLang="en-PK" sz="2400" dirty="0">
                <a:solidFill>
                  <a:schemeClr val="bg1"/>
                </a:solidFill>
                <a:latin typeface="Times New Roman" panose="02020603050405020304" pitchFamily="18" charset="0"/>
                <a:cs typeface="Times New Roman" panose="02020603050405020304" pitchFamily="18" charset="0"/>
              </a:rPr>
              <a:t>Not all information is useful</a:t>
            </a:r>
          </a:p>
          <a:p>
            <a:r>
              <a:rPr lang="en-US" altLang="en-PK" sz="2400" dirty="0">
                <a:solidFill>
                  <a:schemeClr val="bg1"/>
                </a:solidFill>
                <a:latin typeface="Times New Roman" panose="02020603050405020304" pitchFamily="18" charset="0"/>
                <a:cs typeface="Times New Roman" panose="02020603050405020304" pitchFamily="18" charset="0"/>
              </a:rPr>
              <a:t>Useful information is</a:t>
            </a:r>
          </a:p>
          <a:p>
            <a:pPr lvl="1"/>
            <a:r>
              <a:rPr lang="en-US" altLang="en-PK" sz="2400" dirty="0">
                <a:solidFill>
                  <a:schemeClr val="bg1"/>
                </a:solidFill>
                <a:latin typeface="Times New Roman" panose="02020603050405020304" pitchFamily="18" charset="0"/>
                <a:cs typeface="Times New Roman" panose="02020603050405020304" pitchFamily="18" charset="0"/>
              </a:rPr>
              <a:t>Relevant</a:t>
            </a:r>
          </a:p>
          <a:p>
            <a:pPr lvl="1"/>
            <a:r>
              <a:rPr lang="en-US" altLang="en-PK" sz="2400" dirty="0">
                <a:solidFill>
                  <a:schemeClr val="bg1"/>
                </a:solidFill>
                <a:latin typeface="Times New Roman" panose="02020603050405020304" pitchFamily="18" charset="0"/>
                <a:cs typeface="Times New Roman" panose="02020603050405020304" pitchFamily="18" charset="0"/>
              </a:rPr>
              <a:t>Complete</a:t>
            </a:r>
          </a:p>
          <a:p>
            <a:pPr lvl="1"/>
            <a:r>
              <a:rPr lang="en-US" altLang="en-PK" sz="2400" dirty="0">
                <a:solidFill>
                  <a:schemeClr val="bg1"/>
                </a:solidFill>
                <a:latin typeface="Times New Roman" panose="02020603050405020304" pitchFamily="18" charset="0"/>
                <a:cs typeface="Times New Roman" panose="02020603050405020304" pitchFamily="18" charset="0"/>
              </a:rPr>
              <a:t>Accurate</a:t>
            </a:r>
          </a:p>
          <a:p>
            <a:endParaRPr lang="en-US" dirty="0"/>
          </a:p>
        </p:txBody>
      </p:sp>
    </p:spTree>
    <p:extLst>
      <p:ext uri="{BB962C8B-B14F-4D97-AF65-F5344CB8AC3E}">
        <p14:creationId xmlns:p14="http://schemas.microsoft.com/office/powerpoint/2010/main" val="309480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Characteristics</a:t>
            </a:r>
            <a:endParaRPr lang="en-US" dirty="0"/>
          </a:p>
        </p:txBody>
      </p:sp>
      <p:pic>
        <p:nvPicPr>
          <p:cNvPr id="5" name="Content Placeholder 4">
            <a:extLst>
              <a:ext uri="{FF2B5EF4-FFF2-40B4-BE49-F238E27FC236}">
                <a16:creationId xmlns:a16="http://schemas.microsoft.com/office/drawing/2014/main" id="{C6903927-DEB0-4925-9A10-5EDB74C4B4F0}"/>
              </a:ext>
            </a:extLst>
          </p:cNvPr>
          <p:cNvPicPr>
            <a:picLocks noGrp="1" noChangeAspect="1"/>
          </p:cNvPicPr>
          <p:nvPr>
            <p:ph idx="1"/>
          </p:nvPr>
        </p:nvPicPr>
        <p:blipFill>
          <a:blip r:embed="rId2"/>
          <a:stretch>
            <a:fillRect/>
          </a:stretch>
        </p:blipFill>
        <p:spPr>
          <a:xfrm>
            <a:off x="1378857" y="333829"/>
            <a:ext cx="7839755" cy="4441371"/>
          </a:xfrm>
        </p:spPr>
      </p:pic>
    </p:spTree>
    <p:extLst>
      <p:ext uri="{BB962C8B-B14F-4D97-AF65-F5344CB8AC3E}">
        <p14:creationId xmlns:p14="http://schemas.microsoft.com/office/powerpoint/2010/main" val="388470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COMPONENTS OF A SYSTEM</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2800" b="0" i="0" dirty="0">
                <a:solidFill>
                  <a:schemeClr val="bg1"/>
                </a:solidFill>
                <a:effectLst/>
                <a:latin typeface="Times New Roman" panose="02020603050405020304" pitchFamily="18" charset="0"/>
                <a:cs typeface="Times New Roman" panose="02020603050405020304" pitchFamily="18" charset="0"/>
              </a:rPr>
              <a:t>An </a:t>
            </a:r>
            <a:r>
              <a:rPr lang="en-US" sz="2800" b="1" i="0" dirty="0">
                <a:solidFill>
                  <a:schemeClr val="bg1"/>
                </a:solidFill>
                <a:effectLst/>
                <a:latin typeface="Times New Roman" panose="02020603050405020304" pitchFamily="18" charset="0"/>
                <a:cs typeface="Times New Roman" panose="02020603050405020304" pitchFamily="18" charset="0"/>
              </a:rPr>
              <a:t>information system</a:t>
            </a:r>
            <a:r>
              <a:rPr lang="en-US" sz="2800" b="0" i="0" dirty="0">
                <a:solidFill>
                  <a:schemeClr val="bg1"/>
                </a:solidFill>
                <a:effectLst/>
                <a:latin typeface="Times New Roman" panose="02020603050405020304" pitchFamily="18" charset="0"/>
                <a:cs typeface="Times New Roman" panose="02020603050405020304" pitchFamily="18" charset="0"/>
              </a:rPr>
              <a:t> is essentially made up of five </a:t>
            </a:r>
            <a:r>
              <a:rPr lang="en-US" sz="2800" b="1" i="0" dirty="0">
                <a:solidFill>
                  <a:schemeClr val="bg1"/>
                </a:solidFill>
                <a:effectLst/>
                <a:latin typeface="Times New Roman" panose="02020603050405020304" pitchFamily="18" charset="0"/>
                <a:cs typeface="Times New Roman" panose="02020603050405020304" pitchFamily="18" charset="0"/>
              </a:rPr>
              <a:t>components</a:t>
            </a:r>
            <a:r>
              <a:rPr lang="en-US" sz="2800" b="0" i="0" dirty="0">
                <a:solidFill>
                  <a:schemeClr val="bg1"/>
                </a:solidFill>
                <a:effectLst/>
                <a:latin typeface="Times New Roman" panose="02020603050405020304" pitchFamily="18" charset="0"/>
                <a:cs typeface="Times New Roman" panose="02020603050405020304" pitchFamily="18" charset="0"/>
              </a:rPr>
              <a:t> hardware, </a:t>
            </a:r>
            <a:r>
              <a:rPr lang="en-US" sz="2800" b="1" i="0" dirty="0">
                <a:solidFill>
                  <a:schemeClr val="bg1"/>
                </a:solidFill>
                <a:effectLst/>
                <a:latin typeface="Times New Roman" panose="02020603050405020304" pitchFamily="18" charset="0"/>
                <a:cs typeface="Times New Roman" panose="02020603050405020304" pitchFamily="18" charset="0"/>
              </a:rPr>
              <a:t>software</a:t>
            </a:r>
            <a:r>
              <a:rPr lang="en-US" sz="2800" b="0" i="0" dirty="0">
                <a:solidFill>
                  <a:schemeClr val="bg1"/>
                </a:solidFill>
                <a:effectLst/>
                <a:latin typeface="Times New Roman" panose="02020603050405020304" pitchFamily="18" charset="0"/>
                <a:cs typeface="Times New Roman" panose="02020603050405020304" pitchFamily="18" charset="0"/>
              </a:rPr>
              <a:t>, database, network and people.</a:t>
            </a:r>
          </a:p>
          <a:p>
            <a:pPr algn="just"/>
            <a:r>
              <a:rPr lang="en-US" sz="2800" b="0" i="0" dirty="0">
                <a:solidFill>
                  <a:schemeClr val="bg1"/>
                </a:solidFill>
                <a:effectLst/>
                <a:latin typeface="Times New Roman" panose="02020603050405020304" pitchFamily="18" charset="0"/>
                <a:cs typeface="Times New Roman" panose="02020603050405020304" pitchFamily="18" charset="0"/>
              </a:rPr>
              <a:t> These five </a:t>
            </a:r>
            <a:r>
              <a:rPr lang="en-US" sz="2800" b="1" i="0" dirty="0">
                <a:solidFill>
                  <a:schemeClr val="bg1"/>
                </a:solidFill>
                <a:effectLst/>
                <a:latin typeface="Times New Roman" panose="02020603050405020304" pitchFamily="18" charset="0"/>
                <a:cs typeface="Times New Roman" panose="02020603050405020304" pitchFamily="18" charset="0"/>
              </a:rPr>
              <a:t>components</a:t>
            </a:r>
            <a:r>
              <a:rPr lang="en-US" sz="2800" b="0" i="0" dirty="0">
                <a:solidFill>
                  <a:schemeClr val="bg1"/>
                </a:solidFill>
                <a:effectLst/>
                <a:latin typeface="Times New Roman" panose="02020603050405020304" pitchFamily="18" charset="0"/>
                <a:cs typeface="Times New Roman" panose="02020603050405020304" pitchFamily="18" charset="0"/>
              </a:rPr>
              <a:t> integrate to perform input, process, output, feedback and control.</a:t>
            </a:r>
            <a:endParaRPr 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80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6177-FFEC-4EE0-9FBA-CE98D4492E97}"/>
              </a:ext>
            </a:extLst>
          </p:cNvPr>
          <p:cNvSpPr>
            <a:spLocks noGrp="1"/>
          </p:cNvSpPr>
          <p:nvPr>
            <p:ph type="title"/>
          </p:nvPr>
        </p:nvSpPr>
        <p:spPr/>
        <p:txBody>
          <a:bodyPr/>
          <a:lstStyle/>
          <a:p>
            <a:r>
              <a:rPr lang="en-US" b="1" dirty="0"/>
              <a:t>ACTIVITY #1</a:t>
            </a:r>
            <a:endParaRPr lang="en-PK" b="1" dirty="0"/>
          </a:p>
        </p:txBody>
      </p:sp>
      <p:sp>
        <p:nvSpPr>
          <p:cNvPr id="3" name="Content Placeholder 2">
            <a:extLst>
              <a:ext uri="{FF2B5EF4-FFF2-40B4-BE49-F238E27FC236}">
                <a16:creationId xmlns:a16="http://schemas.microsoft.com/office/drawing/2014/main" id="{A810D45C-D10F-41C0-B743-ADEB2128673F}"/>
              </a:ext>
            </a:extLst>
          </p:cNvPr>
          <p:cNvSpPr>
            <a:spLocks noGrp="1"/>
          </p:cNvSpPr>
          <p:nvPr>
            <p:ph idx="1"/>
          </p:nvPr>
        </p:nvSpPr>
        <p:spPr/>
        <p:txBody>
          <a:bodyPr>
            <a:norm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What information systems might be found in your organization? For each system identify the people, hardware, communications, software and data resources involved. Also identify the type of relevant information produced by that information system and how does that help in decision making?</a:t>
            </a:r>
            <a:endParaRPr lang="en-PK"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15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BUSINESS INFORMATION SYSTEM?</a:t>
            </a:r>
          </a:p>
        </p:txBody>
      </p:sp>
      <p:pic>
        <p:nvPicPr>
          <p:cNvPr id="5" name="Content Placeholder 4">
            <a:extLst>
              <a:ext uri="{FF2B5EF4-FFF2-40B4-BE49-F238E27FC236}">
                <a16:creationId xmlns:a16="http://schemas.microsoft.com/office/drawing/2014/main" id="{FD242E84-A115-441E-A2D2-486D7771453F}"/>
              </a:ext>
            </a:extLst>
          </p:cNvPr>
          <p:cNvPicPr>
            <a:picLocks noGrp="1" noChangeAspect="1"/>
          </p:cNvPicPr>
          <p:nvPr>
            <p:ph idx="1"/>
          </p:nvPr>
        </p:nvPicPr>
        <p:blipFill>
          <a:blip r:embed="rId2"/>
          <a:stretch>
            <a:fillRect/>
          </a:stretch>
        </p:blipFill>
        <p:spPr>
          <a:xfrm>
            <a:off x="1105400" y="685800"/>
            <a:ext cx="7692026" cy="3614738"/>
          </a:xfrm>
        </p:spPr>
      </p:pic>
    </p:spTree>
    <p:extLst>
      <p:ext uri="{BB962C8B-B14F-4D97-AF65-F5344CB8AC3E}">
        <p14:creationId xmlns:p14="http://schemas.microsoft.com/office/powerpoint/2010/main" val="1504156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BUSINESS INFORMATION SYSTEM?</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A business information system is a group of interrelated components that work collectively to carry out input, processing, output, storage and control actions in order to convert data into information products that can be used to support forecasting, planning, control, coordination, decision making and operational activities in an organization.</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31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COMPUTER BASED BIS</a:t>
            </a:r>
            <a:endParaRPr lang="en-US" dirty="0"/>
          </a:p>
        </p:txBody>
      </p:sp>
      <p:sp>
        <p:nvSpPr>
          <p:cNvPr id="3" name="Content Placeholder 2"/>
          <p:cNvSpPr>
            <a:spLocks noGrp="1"/>
          </p:cNvSpPr>
          <p:nvPr>
            <p:ph idx="1"/>
          </p:nvPr>
        </p:nvSpPr>
        <p:spPr/>
        <p:txBody>
          <a:bodyPr>
            <a:normAutofit/>
          </a:bodyPr>
          <a:lstStyle/>
          <a:p>
            <a:pPr algn="just"/>
            <a:r>
              <a:rPr lang="en-US" sz="3200" dirty="0">
                <a:solidFill>
                  <a:schemeClr val="bg1"/>
                </a:solidFill>
                <a:latin typeface="Times New Roman" panose="02020603050405020304" pitchFamily="18" charset="0"/>
                <a:cs typeface="Times New Roman" panose="02020603050405020304" pitchFamily="18" charset="0"/>
              </a:rPr>
              <a:t>An information system that makes use of information technology in order to create management (and/or business) information.</a:t>
            </a:r>
          </a:p>
        </p:txBody>
      </p:sp>
    </p:spTree>
    <p:extLst>
      <p:ext uri="{BB962C8B-B14F-4D97-AF65-F5344CB8AC3E}">
        <p14:creationId xmlns:p14="http://schemas.microsoft.com/office/powerpoint/2010/main" val="2775292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ADVANTAGES/DISADVANTAGES</a:t>
            </a:r>
          </a:p>
        </p:txBody>
      </p:sp>
      <p:pic>
        <p:nvPicPr>
          <p:cNvPr id="7" name="Content Placeholder 6">
            <a:extLst>
              <a:ext uri="{FF2B5EF4-FFF2-40B4-BE49-F238E27FC236}">
                <a16:creationId xmlns:a16="http://schemas.microsoft.com/office/drawing/2014/main" id="{9FCE10ED-3031-42BE-86C1-9F0E8DA91A9E}"/>
              </a:ext>
            </a:extLst>
          </p:cNvPr>
          <p:cNvPicPr>
            <a:picLocks noGrp="1" noChangeAspect="1"/>
          </p:cNvPicPr>
          <p:nvPr>
            <p:ph idx="1"/>
          </p:nvPr>
        </p:nvPicPr>
        <p:blipFill>
          <a:blip r:embed="rId2"/>
          <a:stretch>
            <a:fillRect/>
          </a:stretch>
        </p:blipFill>
        <p:spPr>
          <a:xfrm>
            <a:off x="1658813" y="685799"/>
            <a:ext cx="7750229" cy="3965713"/>
          </a:xfrm>
        </p:spPr>
      </p:pic>
    </p:spTree>
    <p:extLst>
      <p:ext uri="{BB962C8B-B14F-4D97-AF65-F5344CB8AC3E}">
        <p14:creationId xmlns:p14="http://schemas.microsoft.com/office/powerpoint/2010/main" val="343980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0F448D-553C-4C1C-9DA4-B5B0D5139688}"/>
              </a:ext>
            </a:extLst>
          </p:cNvPr>
          <p:cNvPicPr>
            <a:picLocks noChangeAspect="1"/>
          </p:cNvPicPr>
          <p:nvPr/>
        </p:nvPicPr>
        <p:blipFill>
          <a:blip r:embed="rId2"/>
          <a:stretch>
            <a:fillRect/>
          </a:stretch>
        </p:blipFill>
        <p:spPr>
          <a:xfrm>
            <a:off x="3652837" y="1262744"/>
            <a:ext cx="4886325" cy="4223656"/>
          </a:xfrm>
          <a:prstGeom prst="rect">
            <a:avLst/>
          </a:prstGeom>
        </p:spPr>
      </p:pic>
    </p:spTree>
    <p:extLst>
      <p:ext uri="{BB962C8B-B14F-4D97-AF65-F5344CB8AC3E}">
        <p14:creationId xmlns:p14="http://schemas.microsoft.com/office/powerpoint/2010/main" val="283894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APPLICATIONS OF BIS</a:t>
            </a:r>
            <a:br>
              <a:rPr lang="en-US" b="1" dirty="0"/>
            </a:br>
            <a:endParaRPr lang="en-US" dirty="0"/>
          </a:p>
        </p:txBody>
      </p:sp>
      <p:sp>
        <p:nvSpPr>
          <p:cNvPr id="3" name="Content Placeholder 2"/>
          <p:cNvSpPr>
            <a:spLocks noGrp="1"/>
          </p:cNvSpPr>
          <p:nvPr>
            <p:ph idx="1"/>
          </p:nvPr>
        </p:nvSpPr>
        <p:spPr/>
        <p:txBody>
          <a:bodyPr/>
          <a:lstStyle/>
          <a:p>
            <a:pPr algn="just"/>
            <a:r>
              <a:rPr lang="en-US" b="1" dirty="0">
                <a:solidFill>
                  <a:schemeClr val="bg1"/>
                </a:solidFill>
                <a:latin typeface="Times New Roman" panose="02020603050405020304" pitchFamily="18" charset="0"/>
                <a:cs typeface="Times New Roman" panose="02020603050405020304" pitchFamily="18" charset="0"/>
              </a:rPr>
              <a:t>Data processing: </a:t>
            </a:r>
            <a:r>
              <a:rPr lang="en-US" dirty="0">
                <a:solidFill>
                  <a:schemeClr val="bg1"/>
                </a:solidFill>
                <a:latin typeface="Times New Roman" panose="02020603050405020304" pitchFamily="18" charset="0"/>
                <a:cs typeface="Times New Roman" panose="02020603050405020304" pitchFamily="18" charset="0"/>
              </a:rPr>
              <a:t>Handling the large volumes of data that arise from an organization's daily activities is described as data processing.</a:t>
            </a:r>
          </a:p>
          <a:p>
            <a:pPr algn="just"/>
            <a:r>
              <a:rPr lang="en-US" b="1" dirty="0">
                <a:solidFill>
                  <a:schemeClr val="bg1"/>
                </a:solidFill>
                <a:latin typeface="Times New Roman" panose="02020603050405020304" pitchFamily="18" charset="0"/>
                <a:cs typeface="Times New Roman" panose="02020603050405020304" pitchFamily="18" charset="0"/>
              </a:rPr>
              <a:t>Transaction processing: </a:t>
            </a:r>
            <a:r>
              <a:rPr lang="en-US" dirty="0">
                <a:solidFill>
                  <a:schemeClr val="bg1"/>
                </a:solidFill>
                <a:latin typeface="Times New Roman" panose="02020603050405020304" pitchFamily="18" charset="0"/>
                <a:cs typeface="Times New Roman" panose="02020603050405020304" pitchFamily="18" charset="0"/>
              </a:rPr>
              <a:t>Processing the sales and purchase transactions that an organization carries out in the course of its normal activities.</a:t>
            </a:r>
          </a:p>
          <a:p>
            <a:pPr algn="just"/>
            <a:r>
              <a:rPr lang="en-US" b="1" dirty="0">
                <a:solidFill>
                  <a:schemeClr val="bg1"/>
                </a:solidFill>
                <a:latin typeface="Times New Roman" panose="02020603050405020304" pitchFamily="18" charset="0"/>
                <a:cs typeface="Times New Roman" panose="02020603050405020304" pitchFamily="18" charset="0"/>
              </a:rPr>
              <a:t>Process control systems:</a:t>
            </a:r>
            <a:r>
              <a:rPr lang="en-US" dirty="0">
                <a:solidFill>
                  <a:schemeClr val="bg1"/>
                </a:solidFill>
                <a:latin typeface="Times New Roman" panose="02020603050405020304" pitchFamily="18" charset="0"/>
                <a:cs typeface="Times New Roman" panose="02020603050405020304" pitchFamily="18" charset="0"/>
              </a:rPr>
              <a:t> Systems which manage manufacturing and other production processes. </a:t>
            </a:r>
          </a:p>
        </p:txBody>
      </p:sp>
    </p:spTree>
    <p:extLst>
      <p:ext uri="{BB962C8B-B14F-4D97-AF65-F5344CB8AC3E}">
        <p14:creationId xmlns:p14="http://schemas.microsoft.com/office/powerpoint/2010/main" val="8427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Usage and applications of computer-based information systems by organizational level (shading denotes usage of BIS)</a:t>
            </a:r>
            <a:br>
              <a:rPr lang="en-US" sz="2400" b="1" dirty="0"/>
            </a:br>
            <a:endParaRPr lang="en-US" sz="2400" b="1" dirty="0"/>
          </a:p>
        </p:txBody>
      </p:sp>
      <p:pic>
        <p:nvPicPr>
          <p:cNvPr id="5" name="Content Placeholder 4">
            <a:extLst>
              <a:ext uri="{FF2B5EF4-FFF2-40B4-BE49-F238E27FC236}">
                <a16:creationId xmlns:a16="http://schemas.microsoft.com/office/drawing/2014/main" id="{DE02D153-43A4-4585-9671-B83F1D193AD1}"/>
              </a:ext>
            </a:extLst>
          </p:cNvPr>
          <p:cNvPicPr>
            <a:picLocks noGrp="1" noChangeAspect="1"/>
          </p:cNvPicPr>
          <p:nvPr>
            <p:ph idx="1"/>
          </p:nvPr>
        </p:nvPicPr>
        <p:blipFill>
          <a:blip r:embed="rId2"/>
          <a:stretch>
            <a:fillRect/>
          </a:stretch>
        </p:blipFill>
        <p:spPr>
          <a:xfrm>
            <a:off x="1678585" y="391886"/>
            <a:ext cx="7703954" cy="4095445"/>
          </a:xfrm>
        </p:spPr>
      </p:pic>
    </p:spTree>
    <p:extLst>
      <p:ext uri="{BB962C8B-B14F-4D97-AF65-F5344CB8AC3E}">
        <p14:creationId xmlns:p14="http://schemas.microsoft.com/office/powerpoint/2010/main" val="35271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CATEGORIES OF BUSINESS INFORMATION SYSTEM</a:t>
            </a:r>
          </a:p>
        </p:txBody>
      </p:sp>
      <p:pic>
        <p:nvPicPr>
          <p:cNvPr id="5" name="Content Placeholder 4">
            <a:extLst>
              <a:ext uri="{FF2B5EF4-FFF2-40B4-BE49-F238E27FC236}">
                <a16:creationId xmlns:a16="http://schemas.microsoft.com/office/drawing/2014/main" id="{5816DF86-7244-4F7E-8868-030FE0682E0E}"/>
              </a:ext>
            </a:extLst>
          </p:cNvPr>
          <p:cNvPicPr>
            <a:picLocks noGrp="1" noChangeAspect="1"/>
          </p:cNvPicPr>
          <p:nvPr>
            <p:ph idx="1"/>
          </p:nvPr>
        </p:nvPicPr>
        <p:blipFill rotWithShape="1">
          <a:blip r:embed="rId2"/>
          <a:srcRect r="4299" b="3451"/>
          <a:stretch/>
        </p:blipFill>
        <p:spPr>
          <a:xfrm>
            <a:off x="808403" y="575409"/>
            <a:ext cx="3110454" cy="2167791"/>
          </a:xfrm>
        </p:spPr>
      </p:pic>
      <p:pic>
        <p:nvPicPr>
          <p:cNvPr id="7" name="Picture 6">
            <a:extLst>
              <a:ext uri="{FF2B5EF4-FFF2-40B4-BE49-F238E27FC236}">
                <a16:creationId xmlns:a16="http://schemas.microsoft.com/office/drawing/2014/main" id="{E7F0FB09-5EC4-4143-A03D-4448850136F0}"/>
              </a:ext>
            </a:extLst>
          </p:cNvPr>
          <p:cNvPicPr>
            <a:picLocks noChangeAspect="1"/>
          </p:cNvPicPr>
          <p:nvPr/>
        </p:nvPicPr>
        <p:blipFill>
          <a:blip r:embed="rId3"/>
          <a:stretch>
            <a:fillRect/>
          </a:stretch>
        </p:blipFill>
        <p:spPr>
          <a:xfrm>
            <a:off x="5132453" y="1188524"/>
            <a:ext cx="3494638" cy="941560"/>
          </a:xfrm>
          <a:prstGeom prst="rect">
            <a:avLst/>
          </a:prstGeom>
        </p:spPr>
      </p:pic>
      <p:pic>
        <p:nvPicPr>
          <p:cNvPr id="9" name="Picture 8">
            <a:extLst>
              <a:ext uri="{FF2B5EF4-FFF2-40B4-BE49-F238E27FC236}">
                <a16:creationId xmlns:a16="http://schemas.microsoft.com/office/drawing/2014/main" id="{C7941128-D38E-4E76-96EC-FFE4222FF487}"/>
              </a:ext>
            </a:extLst>
          </p:cNvPr>
          <p:cNvPicPr>
            <a:picLocks noChangeAspect="1"/>
          </p:cNvPicPr>
          <p:nvPr/>
        </p:nvPicPr>
        <p:blipFill>
          <a:blip r:embed="rId4"/>
          <a:stretch>
            <a:fillRect/>
          </a:stretch>
        </p:blipFill>
        <p:spPr>
          <a:xfrm>
            <a:off x="4529750" y="2848655"/>
            <a:ext cx="3132499" cy="1638677"/>
          </a:xfrm>
          <a:prstGeom prst="rect">
            <a:avLst/>
          </a:prstGeom>
        </p:spPr>
      </p:pic>
      <p:pic>
        <p:nvPicPr>
          <p:cNvPr id="11" name="Picture 10">
            <a:extLst>
              <a:ext uri="{FF2B5EF4-FFF2-40B4-BE49-F238E27FC236}">
                <a16:creationId xmlns:a16="http://schemas.microsoft.com/office/drawing/2014/main" id="{D3250E28-9090-4590-A751-3C706F2AEFDB}"/>
              </a:ext>
            </a:extLst>
          </p:cNvPr>
          <p:cNvPicPr>
            <a:picLocks noChangeAspect="1"/>
          </p:cNvPicPr>
          <p:nvPr/>
        </p:nvPicPr>
        <p:blipFill>
          <a:blip r:embed="rId5"/>
          <a:stretch>
            <a:fillRect/>
          </a:stretch>
        </p:blipFill>
        <p:spPr>
          <a:xfrm>
            <a:off x="7876587" y="3201739"/>
            <a:ext cx="3521798" cy="932507"/>
          </a:xfrm>
          <a:prstGeom prst="rect">
            <a:avLst/>
          </a:prstGeom>
        </p:spPr>
      </p:pic>
    </p:spTree>
    <p:extLst>
      <p:ext uri="{BB962C8B-B14F-4D97-AF65-F5344CB8AC3E}">
        <p14:creationId xmlns:p14="http://schemas.microsoft.com/office/powerpoint/2010/main" val="171193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E-BUSINESS SYTEMS</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The process of using Web technology to help businesses streamline processes, improve productivity and increase efficiencies. Enables companies to easily communicate with partners, vendors and customers, connect back-end data systems and transact commerce in a secure manner. (IBM CEO Lou Gerstner, 1997)</a:t>
            </a:r>
          </a:p>
          <a:p>
            <a:pPr algn="just"/>
            <a:r>
              <a:rPr lang="en-US" dirty="0">
                <a:solidFill>
                  <a:schemeClr val="bg1"/>
                </a:solidFill>
                <a:latin typeface="Times New Roman" panose="02020603050405020304" pitchFamily="18" charset="0"/>
                <a:cs typeface="Times New Roman" panose="02020603050405020304" pitchFamily="18" charset="0"/>
              </a:rPr>
              <a:t>The use of ICT, especially the Internet, to conduct business.</a:t>
            </a:r>
          </a:p>
        </p:txBody>
      </p:sp>
    </p:spTree>
    <p:extLst>
      <p:ext uri="{BB962C8B-B14F-4D97-AF65-F5344CB8AC3E}">
        <p14:creationId xmlns:p14="http://schemas.microsoft.com/office/powerpoint/2010/main" val="276540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E-BUSINESS SYTEMS</a:t>
            </a:r>
            <a:br>
              <a:rPr lang="en-US" b="1" dirty="0"/>
            </a:br>
            <a:endParaRPr lang="en-US" dirty="0"/>
          </a:p>
        </p:txBody>
      </p:sp>
      <p:sp>
        <p:nvSpPr>
          <p:cNvPr id="3" name="Content Placeholder 2"/>
          <p:cNvSpPr>
            <a:spLocks noGrp="1"/>
          </p:cNvSpPr>
          <p:nvPr>
            <p:ph idx="1"/>
          </p:nvPr>
        </p:nvSpPr>
        <p:spPr/>
        <p:txBody>
          <a:bodyPr>
            <a:normAutofit/>
          </a:bodyPr>
          <a:lstStyle/>
          <a:p>
            <a:r>
              <a:rPr lang="en-US" dirty="0"/>
              <a:t>e-Business is part of a broader Internet economy which encompasses all of the activities involved in using the Internet for commerce, which are consist of </a:t>
            </a:r>
          </a:p>
          <a:p>
            <a:pPr>
              <a:buFont typeface="Arial" panose="020B0604020202020204" pitchFamily="34" charset="0"/>
              <a:buChar char="•"/>
            </a:pPr>
            <a:r>
              <a:rPr lang="en-US" dirty="0"/>
              <a:t>Internet infrastructure layer </a:t>
            </a:r>
          </a:p>
          <a:p>
            <a:pPr>
              <a:buFont typeface="Arial" panose="020B0604020202020204" pitchFamily="34" charset="0"/>
              <a:buChar char="•"/>
            </a:pPr>
            <a:r>
              <a:rPr lang="en-US" dirty="0"/>
              <a:t>Internet application infrastructure layer </a:t>
            </a:r>
          </a:p>
          <a:p>
            <a:pPr>
              <a:buFont typeface="Arial" panose="020B0604020202020204" pitchFamily="34" charset="0"/>
              <a:buChar char="•"/>
            </a:pPr>
            <a:r>
              <a:rPr lang="en-US" dirty="0"/>
              <a:t>Internet intermediaries layer </a:t>
            </a:r>
          </a:p>
          <a:p>
            <a:pPr>
              <a:buFont typeface="Arial" panose="020B0604020202020204" pitchFamily="34" charset="0"/>
              <a:buChar char="•"/>
            </a:pPr>
            <a:r>
              <a:rPr lang="en-US" dirty="0"/>
              <a:t>Internet commerce layer </a:t>
            </a:r>
          </a:p>
          <a:p>
            <a:r>
              <a:rPr lang="en-US" dirty="0"/>
              <a:t>The benefits of e-business include reduced costs, improved efficiency and access to larger markets.</a:t>
            </a:r>
          </a:p>
        </p:txBody>
      </p:sp>
    </p:spTree>
    <p:extLst>
      <p:ext uri="{BB962C8B-B14F-4D97-AF65-F5344CB8AC3E}">
        <p14:creationId xmlns:p14="http://schemas.microsoft.com/office/powerpoint/2010/main" val="2536546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E-BUSINESS APPROACH</a:t>
            </a:r>
            <a:br>
              <a:rPr lang="en-US" b="1" dirty="0"/>
            </a:br>
            <a:endParaRPr lang="en-US" dirty="0"/>
          </a:p>
        </p:txBody>
      </p:sp>
      <p:pic>
        <p:nvPicPr>
          <p:cNvPr id="5" name="Content Placeholder 4">
            <a:extLst>
              <a:ext uri="{FF2B5EF4-FFF2-40B4-BE49-F238E27FC236}">
                <a16:creationId xmlns:a16="http://schemas.microsoft.com/office/drawing/2014/main" id="{7E430295-423E-4705-A9AD-745B01212BAB}"/>
              </a:ext>
            </a:extLst>
          </p:cNvPr>
          <p:cNvPicPr>
            <a:picLocks noGrp="1" noChangeAspect="1"/>
          </p:cNvPicPr>
          <p:nvPr>
            <p:ph idx="1"/>
          </p:nvPr>
        </p:nvPicPr>
        <p:blipFill>
          <a:blip r:embed="rId2"/>
          <a:stretch>
            <a:fillRect/>
          </a:stretch>
        </p:blipFill>
        <p:spPr>
          <a:xfrm>
            <a:off x="2980084" y="685800"/>
            <a:ext cx="3942657" cy="3614738"/>
          </a:xfrm>
        </p:spPr>
      </p:pic>
    </p:spTree>
    <p:extLst>
      <p:ext uri="{BB962C8B-B14F-4D97-AF65-F5344CB8AC3E}">
        <p14:creationId xmlns:p14="http://schemas.microsoft.com/office/powerpoint/2010/main" val="1043138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487863"/>
            <a:ext cx="8534400" cy="1506537"/>
          </a:xfrm>
        </p:spPr>
        <p:txBody>
          <a:bodyPr>
            <a:normAutofit fontScale="90000"/>
          </a:bodyPr>
          <a:lstStyle/>
          <a:p>
            <a:br>
              <a:rPr lang="en-US" b="1" dirty="0"/>
            </a:br>
            <a:br>
              <a:rPr lang="en-US" b="1" dirty="0"/>
            </a:br>
            <a:br>
              <a:rPr lang="en-US" b="1" dirty="0"/>
            </a:br>
            <a:endParaRPr lang="en-US" dirty="0"/>
          </a:p>
        </p:txBody>
      </p:sp>
      <p:pic>
        <p:nvPicPr>
          <p:cNvPr id="7" name="Picture 6">
            <a:extLst>
              <a:ext uri="{FF2B5EF4-FFF2-40B4-BE49-F238E27FC236}">
                <a16:creationId xmlns:a16="http://schemas.microsoft.com/office/drawing/2014/main" id="{F1CC1C0D-6D67-4AFF-825E-E135116C92E8}"/>
              </a:ext>
            </a:extLst>
          </p:cNvPr>
          <p:cNvPicPr>
            <a:picLocks noChangeAspect="1"/>
          </p:cNvPicPr>
          <p:nvPr/>
        </p:nvPicPr>
        <p:blipFill>
          <a:blip r:embed="rId2"/>
          <a:stretch>
            <a:fillRect/>
          </a:stretch>
        </p:blipFill>
        <p:spPr>
          <a:xfrm>
            <a:off x="2322287" y="1480457"/>
            <a:ext cx="6966856" cy="3556000"/>
          </a:xfrm>
          <a:prstGeom prst="rect">
            <a:avLst/>
          </a:prstGeom>
        </p:spPr>
      </p:pic>
    </p:spTree>
    <p:extLst>
      <p:ext uri="{BB962C8B-B14F-4D97-AF65-F5344CB8AC3E}">
        <p14:creationId xmlns:p14="http://schemas.microsoft.com/office/powerpoint/2010/main" val="3775952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0EB5-5518-44FF-86F6-800130A19F5F}"/>
              </a:ext>
            </a:extLst>
          </p:cNvPr>
          <p:cNvSpPr>
            <a:spLocks noGrp="1"/>
          </p:cNvSpPr>
          <p:nvPr>
            <p:ph type="title"/>
          </p:nvPr>
        </p:nvSpPr>
        <p:spPr/>
        <p:txBody>
          <a:bodyPr/>
          <a:lstStyle/>
          <a:p>
            <a:r>
              <a:rPr lang="en-US" b="1" dirty="0"/>
              <a:t>Thank you !! Best of luck….</a:t>
            </a:r>
            <a:endParaRPr lang="en-PK" b="1" dirty="0"/>
          </a:p>
        </p:txBody>
      </p:sp>
    </p:spTree>
    <p:extLst>
      <p:ext uri="{BB962C8B-B14F-4D97-AF65-F5344CB8AC3E}">
        <p14:creationId xmlns:p14="http://schemas.microsoft.com/office/powerpoint/2010/main" val="185782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84EC-0BBC-4D1E-9A91-E285CB9164CB}"/>
              </a:ext>
            </a:extLst>
          </p:cNvPr>
          <p:cNvSpPr>
            <a:spLocks noGrp="1"/>
          </p:cNvSpPr>
          <p:nvPr>
            <p:ph type="title"/>
          </p:nvPr>
        </p:nvSpPr>
        <p:spPr/>
        <p:txBody>
          <a:bodyPr/>
          <a:lstStyle/>
          <a:p>
            <a:r>
              <a:rPr lang="en-US" b="1" dirty="0"/>
              <a:t>WHAT IS SYSTEM?</a:t>
            </a:r>
            <a:endParaRPr lang="en-PK" b="1" dirty="0"/>
          </a:p>
        </p:txBody>
      </p:sp>
      <p:sp>
        <p:nvSpPr>
          <p:cNvPr id="3" name="Content Placeholder 2">
            <a:extLst>
              <a:ext uri="{FF2B5EF4-FFF2-40B4-BE49-F238E27FC236}">
                <a16:creationId xmlns:a16="http://schemas.microsoft.com/office/drawing/2014/main" id="{2E676F67-4978-42FD-8E58-9E23848E6AFE}"/>
              </a:ext>
            </a:extLst>
          </p:cNvPr>
          <p:cNvSpPr>
            <a:spLocks noGrp="1"/>
          </p:cNvSpPr>
          <p:nvPr>
            <p:ph idx="1"/>
          </p:nvPr>
        </p:nvSpPr>
        <p:spPr/>
        <p:txBody>
          <a:bodyPr>
            <a:norm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A system can be defined as a collection of interrelated components that work together towards a collective goal. </a:t>
            </a:r>
          </a:p>
          <a:p>
            <a:pPr algn="just"/>
            <a:r>
              <a:rPr lang="en-US" sz="2800" dirty="0">
                <a:solidFill>
                  <a:schemeClr val="bg1"/>
                </a:solidFill>
                <a:latin typeface="Times New Roman" panose="02020603050405020304" pitchFamily="18" charset="0"/>
                <a:cs typeface="Times New Roman" panose="02020603050405020304" pitchFamily="18" charset="0"/>
              </a:rPr>
              <a:t>The function of a system is to receive inputs and transform these into outputs</a:t>
            </a:r>
            <a:endParaRPr lang="en-PK"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31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3135A-2329-4763-B060-5FCAE236B280}"/>
              </a:ext>
            </a:extLst>
          </p:cNvPr>
          <p:cNvPicPr>
            <a:picLocks noChangeAspect="1"/>
          </p:cNvPicPr>
          <p:nvPr/>
        </p:nvPicPr>
        <p:blipFill>
          <a:blip r:embed="rId2"/>
          <a:stretch>
            <a:fillRect/>
          </a:stretch>
        </p:blipFill>
        <p:spPr>
          <a:xfrm>
            <a:off x="1852612" y="1676400"/>
            <a:ext cx="8486775" cy="3505200"/>
          </a:xfrm>
          <a:prstGeom prst="rect">
            <a:avLst/>
          </a:prstGeom>
        </p:spPr>
      </p:pic>
    </p:spTree>
    <p:extLst>
      <p:ext uri="{BB962C8B-B14F-4D97-AF65-F5344CB8AC3E}">
        <p14:creationId xmlns:p14="http://schemas.microsoft.com/office/powerpoint/2010/main" val="72640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Information systems (is)</a:t>
            </a:r>
          </a:p>
        </p:txBody>
      </p:sp>
      <p:sp>
        <p:nvSpPr>
          <p:cNvPr id="3" name="Content Placeholder 2">
            <a:extLst>
              <a:ext uri="{FF2B5EF4-FFF2-40B4-BE49-F238E27FC236}">
                <a16:creationId xmlns:a16="http://schemas.microsoft.com/office/drawing/2014/main" id="{A1E81181-367B-47F9-97CE-4420B4CF2F27}"/>
              </a:ext>
            </a:extLst>
          </p:cNvPr>
          <p:cNvSpPr>
            <a:spLocks noGrp="1"/>
          </p:cNvSpPr>
          <p:nvPr>
            <p:ph idx="1"/>
          </p:nvPr>
        </p:nvSpPr>
        <p:spPr/>
        <p:txBody>
          <a:bodyPr/>
          <a:lstStyle/>
          <a:p>
            <a:pPr algn="just"/>
            <a:r>
              <a:rPr lang="en-US" b="1" i="0" dirty="0">
                <a:solidFill>
                  <a:schemeClr val="bg1"/>
                </a:solidFill>
                <a:effectLst/>
                <a:latin typeface="Times New Roman" panose="02020603050405020304" pitchFamily="18" charset="0"/>
                <a:cs typeface="Times New Roman" panose="02020603050405020304" pitchFamily="18" charset="0"/>
              </a:rPr>
              <a:t>Information system</a:t>
            </a:r>
            <a:r>
              <a:rPr lang="en-US" b="0" i="0" dirty="0">
                <a:solidFill>
                  <a:schemeClr val="bg1"/>
                </a:solidFill>
                <a:effectLst/>
                <a:latin typeface="Times New Roman" panose="02020603050405020304" pitchFamily="18" charset="0"/>
                <a:cs typeface="Times New Roman" panose="02020603050405020304" pitchFamily="18" charset="0"/>
              </a:rPr>
              <a:t>, an </a:t>
            </a:r>
            <a:r>
              <a:rPr lang="en-US" b="0" i="0" u="none" strike="noStrike" dirty="0">
                <a:solidFill>
                  <a:schemeClr val="bg1"/>
                </a:solidFill>
                <a:effectLst/>
                <a:latin typeface="Times New Roman" panose="02020603050405020304" pitchFamily="18" charset="0"/>
                <a:cs typeface="Times New Roman" panose="02020603050405020304" pitchFamily="18" charset="0"/>
              </a:rPr>
              <a:t>integrated</a:t>
            </a:r>
            <a:r>
              <a:rPr lang="en-US" b="0" i="0" dirty="0">
                <a:solidFill>
                  <a:schemeClr val="bg1"/>
                </a:solidFill>
                <a:effectLst/>
                <a:latin typeface="Times New Roman" panose="02020603050405020304" pitchFamily="18" charset="0"/>
                <a:cs typeface="Times New Roman" panose="02020603050405020304" pitchFamily="18" charset="0"/>
              </a:rPr>
              <a:t> set of components for collecting, storing, and processing data and for providing </a:t>
            </a:r>
            <a:r>
              <a:rPr lang="en-US" b="0" i="0" u="none" strike="noStrike" dirty="0">
                <a:solidFill>
                  <a:schemeClr val="bg1"/>
                </a:solidFill>
                <a:effectLst/>
                <a:latin typeface="Times New Roman" panose="02020603050405020304" pitchFamily="18" charset="0"/>
                <a:cs typeface="Times New Roman" panose="02020603050405020304" pitchFamily="18" charset="0"/>
              </a:rPr>
              <a:t>information</a:t>
            </a:r>
            <a:r>
              <a:rPr lang="en-US" b="0" i="0" dirty="0">
                <a:solidFill>
                  <a:schemeClr val="bg1"/>
                </a:solidFill>
                <a:effectLst/>
                <a:latin typeface="Times New Roman" panose="02020603050405020304" pitchFamily="18" charset="0"/>
                <a:cs typeface="Times New Roman" panose="02020603050405020304" pitchFamily="18" charset="0"/>
              </a:rPr>
              <a:t>, knowledge, and digital products.</a:t>
            </a:r>
          </a:p>
          <a:p>
            <a:pPr algn="just"/>
            <a:r>
              <a:rPr lang="en-US" b="0" i="0" dirty="0">
                <a:solidFill>
                  <a:schemeClr val="bg1"/>
                </a:solidFill>
                <a:effectLst/>
                <a:latin typeface="Times New Roman" panose="02020603050405020304" pitchFamily="18" charset="0"/>
                <a:cs typeface="Times New Roman" panose="02020603050405020304" pitchFamily="18" charset="0"/>
              </a:rPr>
              <a:t>An </a:t>
            </a:r>
            <a:r>
              <a:rPr lang="en-US" b="1" i="0" dirty="0">
                <a:solidFill>
                  <a:schemeClr val="bg1"/>
                </a:solidFill>
                <a:effectLst/>
                <a:latin typeface="Times New Roman" panose="02020603050405020304" pitchFamily="18" charset="0"/>
                <a:cs typeface="Times New Roman" panose="02020603050405020304" pitchFamily="18" charset="0"/>
              </a:rPr>
              <a:t>information system</a:t>
            </a:r>
            <a:r>
              <a:rPr lang="en-US" b="0" i="0" dirty="0">
                <a:solidFill>
                  <a:schemeClr val="bg1"/>
                </a:solidFill>
                <a:effectLst/>
                <a:latin typeface="Times New Roman" panose="02020603050405020304" pitchFamily="18" charset="0"/>
                <a:cs typeface="Times New Roman" panose="02020603050405020304" pitchFamily="18" charset="0"/>
              </a:rPr>
              <a:t> is </a:t>
            </a:r>
            <a:r>
              <a:rPr lang="en-US" b="1" i="0" dirty="0">
                <a:solidFill>
                  <a:schemeClr val="bg1"/>
                </a:solidFill>
                <a:effectLst/>
                <a:latin typeface="Times New Roman" panose="02020603050405020304" pitchFamily="18" charset="0"/>
                <a:cs typeface="Times New Roman" panose="02020603050405020304" pitchFamily="18" charset="0"/>
              </a:rPr>
              <a:t>software</a:t>
            </a:r>
            <a:r>
              <a:rPr lang="en-US" b="0" i="0" dirty="0">
                <a:solidFill>
                  <a:schemeClr val="bg1"/>
                </a:solidFill>
                <a:effectLst/>
                <a:latin typeface="Times New Roman" panose="02020603050405020304" pitchFamily="18" charset="0"/>
                <a:cs typeface="Times New Roman" panose="02020603050405020304" pitchFamily="18" charset="0"/>
              </a:rPr>
              <a:t> that helps you organize and analyze data.</a:t>
            </a:r>
            <a:endParaRPr lang="en-PK"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5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purpose of is</a:t>
            </a:r>
          </a:p>
        </p:txBody>
      </p:sp>
      <p:sp>
        <p:nvSpPr>
          <p:cNvPr id="3" name="Content Placeholder 2"/>
          <p:cNvSpPr>
            <a:spLocks noGrp="1"/>
          </p:cNvSpPr>
          <p:nvPr>
            <p:ph idx="1"/>
          </p:nvPr>
        </p:nvSpPr>
        <p:spPr/>
        <p:txBody>
          <a:bodyPr>
            <a:normAutofit fontScale="92500" lnSpcReduction="20000"/>
          </a:bodyPr>
          <a:lstStyle/>
          <a:p>
            <a:pPr algn="just"/>
            <a:r>
              <a:rPr lang="en-US" altLang="en-PK" dirty="0">
                <a:solidFill>
                  <a:schemeClr val="bg1"/>
                </a:solidFill>
                <a:latin typeface="Times New Roman" panose="02020603050405020304" pitchFamily="18" charset="0"/>
                <a:cs typeface="Times New Roman" panose="02020603050405020304" pitchFamily="18" charset="0"/>
              </a:rPr>
              <a:t>Businesses use information systems</a:t>
            </a:r>
          </a:p>
          <a:p>
            <a:pPr lvl="1" algn="just"/>
            <a:r>
              <a:rPr lang="en-US" altLang="en-PK" dirty="0">
                <a:solidFill>
                  <a:schemeClr val="bg1"/>
                </a:solidFill>
                <a:latin typeface="Times New Roman" panose="02020603050405020304" pitchFamily="18" charset="0"/>
                <a:cs typeface="Times New Roman" panose="02020603050405020304" pitchFamily="18" charset="0"/>
              </a:rPr>
              <a:t>To make sound decisions</a:t>
            </a:r>
          </a:p>
          <a:p>
            <a:pPr lvl="1" algn="just"/>
            <a:r>
              <a:rPr lang="en-US" altLang="en-PK" dirty="0">
                <a:solidFill>
                  <a:schemeClr val="bg1"/>
                </a:solidFill>
                <a:latin typeface="Times New Roman" panose="02020603050405020304" pitchFamily="18" charset="0"/>
                <a:cs typeface="Times New Roman" panose="02020603050405020304" pitchFamily="18" charset="0"/>
              </a:rPr>
              <a:t>To solve problems</a:t>
            </a:r>
          </a:p>
          <a:p>
            <a:pPr algn="just"/>
            <a:r>
              <a:rPr lang="en-US" altLang="en-PK" b="1" dirty="0">
                <a:solidFill>
                  <a:schemeClr val="bg1"/>
                </a:solidFill>
                <a:latin typeface="Times New Roman" panose="02020603050405020304" pitchFamily="18" charset="0"/>
                <a:cs typeface="Times New Roman" panose="02020603050405020304" pitchFamily="18" charset="0"/>
              </a:rPr>
              <a:t>Problem</a:t>
            </a:r>
            <a:r>
              <a:rPr lang="en-US" altLang="en-PK" dirty="0">
                <a:solidFill>
                  <a:schemeClr val="bg1"/>
                </a:solidFill>
                <a:latin typeface="Times New Roman" panose="02020603050405020304" pitchFamily="18" charset="0"/>
                <a:cs typeface="Times New Roman" panose="02020603050405020304" pitchFamily="18" charset="0"/>
              </a:rPr>
              <a:t> is any undesirable situation</a:t>
            </a:r>
          </a:p>
          <a:p>
            <a:pPr algn="just"/>
            <a:r>
              <a:rPr lang="en-US" altLang="en-PK" b="1" dirty="0">
                <a:solidFill>
                  <a:schemeClr val="bg1"/>
                </a:solidFill>
                <a:latin typeface="Times New Roman" panose="02020603050405020304" pitchFamily="18" charset="0"/>
                <a:cs typeface="Times New Roman" panose="02020603050405020304" pitchFamily="18" charset="0"/>
              </a:rPr>
              <a:t>Decision</a:t>
            </a:r>
            <a:r>
              <a:rPr lang="en-US" altLang="en-PK" dirty="0">
                <a:solidFill>
                  <a:schemeClr val="bg1"/>
                </a:solidFill>
                <a:latin typeface="Times New Roman" panose="02020603050405020304" pitchFamily="18" charset="0"/>
                <a:cs typeface="Times New Roman" panose="02020603050405020304" pitchFamily="18" charset="0"/>
              </a:rPr>
              <a:t> arises when more than one solution to problem exists</a:t>
            </a:r>
          </a:p>
          <a:p>
            <a:pPr algn="just"/>
            <a:r>
              <a:rPr lang="en-US" altLang="en-PK" dirty="0">
                <a:solidFill>
                  <a:schemeClr val="bg1"/>
                </a:solidFill>
                <a:latin typeface="Times New Roman" panose="02020603050405020304" pitchFamily="18" charset="0"/>
                <a:cs typeface="Times New Roman" panose="02020603050405020304" pitchFamily="18" charset="0"/>
              </a:rPr>
              <a:t>Problem solving and decision making require information</a:t>
            </a:r>
          </a:p>
          <a:p>
            <a:pPr algn="just"/>
            <a:r>
              <a:rPr lang="en-US" altLang="en-PK" dirty="0">
                <a:solidFill>
                  <a:schemeClr val="bg1"/>
                </a:solidFill>
                <a:latin typeface="Times New Roman" panose="02020603050405020304" pitchFamily="18" charset="0"/>
                <a:cs typeface="Times New Roman" panose="02020603050405020304" pitchFamily="18" charset="0"/>
              </a:rPr>
              <a:t>Keys to success in business are</a:t>
            </a:r>
          </a:p>
          <a:p>
            <a:pPr lvl="1" algn="just"/>
            <a:r>
              <a:rPr lang="en-US" altLang="en-PK" dirty="0">
                <a:solidFill>
                  <a:schemeClr val="bg1"/>
                </a:solidFill>
                <a:latin typeface="Times New Roman" panose="02020603050405020304" pitchFamily="18" charset="0"/>
                <a:cs typeface="Times New Roman" panose="02020603050405020304" pitchFamily="18" charset="0"/>
              </a:rPr>
              <a:t>Gathering correct information</a:t>
            </a:r>
          </a:p>
          <a:p>
            <a:pPr lvl="1" algn="just"/>
            <a:r>
              <a:rPr lang="en-US" altLang="en-PK" dirty="0">
                <a:solidFill>
                  <a:schemeClr val="bg1"/>
                </a:solidFill>
                <a:latin typeface="Times New Roman" panose="02020603050405020304" pitchFamily="18" charset="0"/>
                <a:cs typeface="Times New Roman" panose="02020603050405020304" pitchFamily="18" charset="0"/>
              </a:rPr>
              <a:t>Storing information</a:t>
            </a:r>
          </a:p>
          <a:p>
            <a:pPr lvl="1" algn="just"/>
            <a:r>
              <a:rPr lang="en-US" altLang="en-PK" dirty="0">
                <a:solidFill>
                  <a:schemeClr val="bg1"/>
                </a:solidFill>
                <a:latin typeface="Times New Roman" panose="02020603050405020304" pitchFamily="18" charset="0"/>
                <a:cs typeface="Times New Roman" panose="02020603050405020304" pitchFamily="18" charset="0"/>
              </a:rPr>
              <a:t>Using information</a:t>
            </a:r>
          </a:p>
          <a:p>
            <a:pPr algn="just"/>
            <a:endParaRPr lang="en-US" altLang="en-PK"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74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PK" b="1" dirty="0"/>
              <a:t>Data, Information, and Information Systems</a:t>
            </a:r>
            <a:endParaRPr lang="en-US" b="1" dirty="0"/>
          </a:p>
        </p:txBody>
      </p:sp>
      <p:sp>
        <p:nvSpPr>
          <p:cNvPr id="3" name="Content Placeholder 2"/>
          <p:cNvSpPr>
            <a:spLocks noGrp="1"/>
          </p:cNvSpPr>
          <p:nvPr>
            <p:ph idx="1"/>
          </p:nvPr>
        </p:nvSpPr>
        <p:spPr/>
        <p:txBody>
          <a:bodyPr>
            <a:normAutofit/>
          </a:bodyPr>
          <a:lstStyle/>
          <a:p>
            <a:pPr algn="just"/>
            <a:r>
              <a:rPr lang="en-US" altLang="en-PK" sz="2800" dirty="0">
                <a:solidFill>
                  <a:schemeClr val="bg1"/>
                </a:solidFill>
                <a:latin typeface="Times New Roman" panose="02020603050405020304" pitchFamily="18" charset="0"/>
                <a:cs typeface="Times New Roman" panose="02020603050405020304" pitchFamily="18" charset="0"/>
              </a:rPr>
              <a:t>“Data”, “information” and “system” are commonly used terms</a:t>
            </a:r>
          </a:p>
          <a:p>
            <a:pPr algn="just"/>
            <a:r>
              <a:rPr lang="en-US" altLang="en-PK" sz="2800" dirty="0">
                <a:solidFill>
                  <a:schemeClr val="bg1"/>
                </a:solidFill>
                <a:latin typeface="Times New Roman" panose="02020603050405020304" pitchFamily="18" charset="0"/>
                <a:cs typeface="Times New Roman" panose="02020603050405020304" pitchFamily="18" charset="0"/>
              </a:rPr>
              <a:t>Important to understand their similarities and differences</a:t>
            </a:r>
          </a:p>
        </p:txBody>
      </p:sp>
    </p:spTree>
    <p:extLst>
      <p:ext uri="{BB962C8B-B14F-4D97-AF65-F5344CB8AC3E}">
        <p14:creationId xmlns:p14="http://schemas.microsoft.com/office/powerpoint/2010/main" val="219452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PK" b="1" dirty="0"/>
              <a:t>Data vs. Information</a:t>
            </a:r>
            <a:endParaRPr lang="en-US" b="1" dirty="0"/>
          </a:p>
        </p:txBody>
      </p:sp>
      <p:sp>
        <p:nvSpPr>
          <p:cNvPr id="5" name="Content Placeholder 4">
            <a:extLst>
              <a:ext uri="{FF2B5EF4-FFF2-40B4-BE49-F238E27FC236}">
                <a16:creationId xmlns:a16="http://schemas.microsoft.com/office/drawing/2014/main" id="{FC967195-8F59-4FE5-BCCB-85403CF773A1}"/>
              </a:ext>
            </a:extLst>
          </p:cNvPr>
          <p:cNvSpPr>
            <a:spLocks noGrp="1"/>
          </p:cNvSpPr>
          <p:nvPr>
            <p:ph idx="1"/>
          </p:nvPr>
        </p:nvSpPr>
        <p:spPr/>
        <p:txBody>
          <a:bodyPr/>
          <a:lstStyle/>
          <a:p>
            <a:pPr algn="just"/>
            <a:r>
              <a:rPr lang="en-US" altLang="en-PK" sz="2400" b="1" dirty="0">
                <a:solidFill>
                  <a:schemeClr val="bg1"/>
                </a:solidFill>
                <a:latin typeface="Times New Roman" panose="02020603050405020304" pitchFamily="18" charset="0"/>
                <a:cs typeface="Times New Roman" panose="02020603050405020304" pitchFamily="18" charset="0"/>
              </a:rPr>
              <a:t>Data</a:t>
            </a:r>
            <a:r>
              <a:rPr lang="en-US" altLang="en-PK" sz="2400" dirty="0">
                <a:solidFill>
                  <a:schemeClr val="bg1"/>
                </a:solidFill>
                <a:latin typeface="Times New Roman" panose="02020603050405020304" pitchFamily="18" charset="0"/>
                <a:cs typeface="Times New Roman" panose="02020603050405020304" pitchFamily="18" charset="0"/>
              </a:rPr>
              <a:t>: a given or fact</a:t>
            </a:r>
          </a:p>
          <a:p>
            <a:pPr lvl="1" algn="just"/>
            <a:r>
              <a:rPr lang="en-US" altLang="en-PK" sz="2400" dirty="0">
                <a:solidFill>
                  <a:schemeClr val="bg1"/>
                </a:solidFill>
                <a:latin typeface="Times New Roman" panose="02020603050405020304" pitchFamily="18" charset="0"/>
                <a:cs typeface="Times New Roman" panose="02020603050405020304" pitchFamily="18" charset="0"/>
              </a:rPr>
              <a:t>Can be number, statement, or picture</a:t>
            </a:r>
          </a:p>
          <a:p>
            <a:pPr algn="just"/>
            <a:r>
              <a:rPr lang="en-US" altLang="en-PK" sz="2400" b="1" dirty="0">
                <a:solidFill>
                  <a:schemeClr val="bg1"/>
                </a:solidFill>
                <a:latin typeface="Times New Roman" panose="02020603050405020304" pitchFamily="18" charset="0"/>
                <a:cs typeface="Times New Roman" panose="02020603050405020304" pitchFamily="18" charset="0"/>
              </a:rPr>
              <a:t>Information: </a:t>
            </a:r>
            <a:r>
              <a:rPr lang="en-US" altLang="en-PK" sz="2400" dirty="0">
                <a:solidFill>
                  <a:schemeClr val="bg1"/>
                </a:solidFill>
                <a:latin typeface="Times New Roman" panose="02020603050405020304" pitchFamily="18" charset="0"/>
                <a:cs typeface="Times New Roman" panose="02020603050405020304" pitchFamily="18" charset="0"/>
              </a:rPr>
              <a:t>facts or conclusions that have meaning within context</a:t>
            </a:r>
          </a:p>
          <a:p>
            <a:pPr lvl="1" algn="just"/>
            <a:r>
              <a:rPr lang="en-US" altLang="en-PK" sz="2400" dirty="0">
                <a:solidFill>
                  <a:schemeClr val="bg1"/>
                </a:solidFill>
                <a:latin typeface="Times New Roman" panose="02020603050405020304" pitchFamily="18" charset="0"/>
                <a:cs typeface="Times New Roman" panose="02020603050405020304" pitchFamily="18" charset="0"/>
              </a:rPr>
              <a:t>Composed of data that is manipulated</a:t>
            </a:r>
          </a:p>
          <a:p>
            <a:endParaRPr lang="en-PK" dirty="0"/>
          </a:p>
        </p:txBody>
      </p:sp>
    </p:spTree>
    <p:extLst>
      <p:ext uri="{BB962C8B-B14F-4D97-AF65-F5344CB8AC3E}">
        <p14:creationId xmlns:p14="http://schemas.microsoft.com/office/powerpoint/2010/main" val="120560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PK" b="1" dirty="0"/>
              <a:t>Data Manipulation</a:t>
            </a:r>
            <a:br>
              <a:rPr lang="en-US" b="1" dirty="0"/>
            </a:br>
            <a:endParaRPr lang="en-US" b="1" dirty="0"/>
          </a:p>
        </p:txBody>
      </p:sp>
      <p:sp>
        <p:nvSpPr>
          <p:cNvPr id="3" name="Content Placeholder 2"/>
          <p:cNvSpPr>
            <a:spLocks noGrp="1"/>
          </p:cNvSpPr>
          <p:nvPr>
            <p:ph idx="1"/>
          </p:nvPr>
        </p:nvSpPr>
        <p:spPr/>
        <p:txBody>
          <a:bodyPr>
            <a:normAutofit/>
          </a:bodyPr>
          <a:lstStyle/>
          <a:p>
            <a:r>
              <a:rPr lang="en-US" altLang="en-PK" sz="2400" dirty="0">
                <a:solidFill>
                  <a:schemeClr val="bg1"/>
                </a:solidFill>
                <a:latin typeface="Times New Roman" panose="02020603050405020304" pitchFamily="18" charset="0"/>
                <a:cs typeface="Times New Roman" panose="02020603050405020304" pitchFamily="18" charset="0"/>
              </a:rPr>
              <a:t>Data is manipulated to make useful information</a:t>
            </a:r>
          </a:p>
          <a:p>
            <a:r>
              <a:rPr lang="en-US" altLang="en-PK" sz="2400" dirty="0">
                <a:solidFill>
                  <a:schemeClr val="bg1"/>
                </a:solidFill>
                <a:latin typeface="Times New Roman" panose="02020603050405020304" pitchFamily="18" charset="0"/>
                <a:cs typeface="Times New Roman" panose="02020603050405020304" pitchFamily="18" charset="0"/>
              </a:rPr>
              <a:t>Survey is common method of collecting data</a:t>
            </a:r>
          </a:p>
          <a:p>
            <a:r>
              <a:rPr lang="en-US" altLang="en-PK" sz="2400" dirty="0">
                <a:solidFill>
                  <a:schemeClr val="bg1"/>
                </a:solidFill>
                <a:latin typeface="Times New Roman" panose="02020603050405020304" pitchFamily="18" charset="0"/>
                <a:cs typeface="Times New Roman" panose="02020603050405020304" pitchFamily="18" charset="0"/>
              </a:rPr>
              <a:t>Raw data is hard to read</a:t>
            </a:r>
          </a:p>
          <a:p>
            <a:r>
              <a:rPr lang="en-US" altLang="en-PK" sz="2400" dirty="0">
                <a:solidFill>
                  <a:schemeClr val="bg1"/>
                </a:solidFill>
                <a:latin typeface="Times New Roman" panose="02020603050405020304" pitchFamily="18" charset="0"/>
                <a:cs typeface="Times New Roman" panose="02020603050405020304" pitchFamily="18" charset="0"/>
              </a:rPr>
              <a:t>Information is more useful to business than data</a:t>
            </a:r>
          </a:p>
          <a:p>
            <a:endParaRPr lang="en-US" dirty="0"/>
          </a:p>
        </p:txBody>
      </p:sp>
    </p:spTree>
    <p:extLst>
      <p:ext uri="{BB962C8B-B14F-4D97-AF65-F5344CB8AC3E}">
        <p14:creationId xmlns:p14="http://schemas.microsoft.com/office/powerpoint/2010/main" val="138721112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159</TotalTime>
  <Words>696</Words>
  <Application>Microsoft Office PowerPoint</Application>
  <PresentationFormat>Widescreen</PresentationFormat>
  <Paragraphs>76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Times New Roman</vt:lpstr>
      <vt:lpstr>Wingdings 3</vt:lpstr>
      <vt:lpstr>Slice</vt:lpstr>
      <vt:lpstr>Business Information Systems</vt:lpstr>
      <vt:lpstr>PowerPoint Presentation</vt:lpstr>
      <vt:lpstr>WHAT IS SYSTEM?</vt:lpstr>
      <vt:lpstr>PowerPoint Presentation</vt:lpstr>
      <vt:lpstr>Information systems (is)</vt:lpstr>
      <vt:lpstr>The purpose of is</vt:lpstr>
      <vt:lpstr>Data, Information, and Information Systems</vt:lpstr>
      <vt:lpstr>Data vs. Information</vt:lpstr>
      <vt:lpstr>Data Manipulation </vt:lpstr>
      <vt:lpstr>Generating Information</vt:lpstr>
      <vt:lpstr>Generating Information</vt:lpstr>
      <vt:lpstr>Information in Context </vt:lpstr>
      <vt:lpstr>System Characteristics</vt:lpstr>
      <vt:lpstr>COMPONENTS OF A SYSTEM </vt:lpstr>
      <vt:lpstr>ACTIVITY #1</vt:lpstr>
      <vt:lpstr>WHAT IS A BUSINESS INFORMATION SYSTEM?</vt:lpstr>
      <vt:lpstr>WHAT IS A BUSINESS INFORMATION SYSTEM?</vt:lpstr>
      <vt:lpstr>COMPUTER BASED BIS</vt:lpstr>
      <vt:lpstr>ADVANTAGES/DISADVANTAGES</vt:lpstr>
      <vt:lpstr>BUSINESS APPLICATIONS OF BIS </vt:lpstr>
      <vt:lpstr>Usage and applications of computer-based information systems by organizational level (shading denotes usage of BIS) </vt:lpstr>
      <vt:lpstr>CATEGORIES OF BUSINESS INFORMATION SYSTEM</vt:lpstr>
      <vt:lpstr>E-BUSINESS SYTEMS </vt:lpstr>
      <vt:lpstr>E-BUSINESS SYTEMS </vt:lpstr>
      <vt:lpstr>E-BUSINESS APPROACH </vt:lpstr>
      <vt:lpstr>   </vt:lpstr>
      <vt:lpstr>Thank you !! Best of luck….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AND SWOT ANALYSIS</dc:title>
  <dc:creator>Miss Wajiha Naim</dc:creator>
  <cp:lastModifiedBy>Syeda Wajiha Naim</cp:lastModifiedBy>
  <cp:revision>15</cp:revision>
  <dcterms:created xsi:type="dcterms:W3CDTF">2021-04-14T05:22:37Z</dcterms:created>
  <dcterms:modified xsi:type="dcterms:W3CDTF">2021-05-18T08:26:45Z</dcterms:modified>
</cp:coreProperties>
</file>