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89" r:id="rId5"/>
    <p:sldId id="260" r:id="rId6"/>
    <p:sldId id="259" r:id="rId7"/>
    <p:sldId id="262" r:id="rId8"/>
    <p:sldId id="265" r:id="rId9"/>
    <p:sldId id="264" r:id="rId10"/>
    <p:sldId id="263"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5" r:id="rId30"/>
    <p:sldId id="284"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19-Apr-22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Design process</a:t>
            </a:r>
          </a:p>
        </p:txBody>
      </p:sp>
      <p:sp>
        <p:nvSpPr>
          <p:cNvPr id="3" name="Subtitle 2"/>
          <p:cNvSpPr>
            <a:spLocks noGrp="1"/>
          </p:cNvSpPr>
          <p:nvPr>
            <p:ph type="subTitle" idx="1"/>
          </p:nvPr>
        </p:nvSpPr>
        <p:spPr/>
        <p:txBody>
          <a:bodyPr/>
          <a:lstStyle/>
          <a:p>
            <a:r>
              <a:rPr lang="en-US" dirty="0">
                <a:solidFill>
                  <a:schemeClr val="bg1"/>
                </a:solidFill>
              </a:rPr>
              <a:t>SOFTWARE ENGINEERING </a:t>
            </a:r>
          </a:p>
          <a:p>
            <a:r>
              <a:rPr lang="en-US" dirty="0">
                <a:solidFill>
                  <a:schemeClr val="bg1"/>
                </a:solidFill>
              </a:rPr>
              <a:t>SPRING 2021</a:t>
            </a:r>
          </a:p>
        </p:txBody>
      </p:sp>
    </p:spTree>
    <p:extLst>
      <p:ext uri="{BB962C8B-B14F-4D97-AF65-F5344CB8AC3E}">
        <p14:creationId xmlns:p14="http://schemas.microsoft.com/office/powerpoint/2010/main" val="162850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design goals are achieved?</a:t>
            </a:r>
            <a:endParaRPr lang="en-US" dirty="0"/>
          </a:p>
        </p:txBody>
      </p:sp>
      <p:sp>
        <p:nvSpPr>
          <p:cNvPr id="3" name="Content Placeholder 2"/>
          <p:cNvSpPr>
            <a:spLocks noGrp="1"/>
          </p:cNvSpPr>
          <p:nvPr>
            <p:ph idx="1"/>
          </p:nvPr>
        </p:nvSpPr>
        <p:spPr/>
        <p:txBody>
          <a:bodyPr/>
          <a:lstStyle/>
          <a:p>
            <a:pPr algn="just"/>
            <a:r>
              <a:rPr lang="en-US" b="1" dirty="0">
                <a:solidFill>
                  <a:schemeClr val="bg1"/>
                </a:solidFill>
              </a:rPr>
              <a:t>Through Quality Guidelines</a:t>
            </a:r>
          </a:p>
          <a:p>
            <a:pPr algn="just"/>
            <a:r>
              <a:rPr lang="en-US" b="1" dirty="0">
                <a:solidFill>
                  <a:schemeClr val="bg1"/>
                </a:solidFill>
              </a:rPr>
              <a:t>Through Quality Attributes [Hewlett-Packard [Gra87] developed a set of software quality attributes that has been given the acronym FURPS—functionality, usability, reliability, performance, and supportability. The FURPS quality attributes represent a target for all software design]</a:t>
            </a:r>
          </a:p>
        </p:txBody>
      </p:sp>
    </p:spTree>
    <p:extLst>
      <p:ext uri="{BB962C8B-B14F-4D97-AF65-F5344CB8AC3E}">
        <p14:creationId xmlns:p14="http://schemas.microsoft.com/office/powerpoint/2010/main" val="388470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E09CCB3F-DBCE-4964-9E34-8C5DE80EF4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32710" y="620722"/>
            <a:ext cx="3518748" cy="1142462"/>
          </a:xfrm>
        </p:spPr>
        <p:txBody>
          <a:bodyPr anchor="b">
            <a:normAutofit/>
          </a:bodyPr>
          <a:lstStyle/>
          <a:p>
            <a:r>
              <a:rPr lang="en-US" sz="2600" b="1"/>
              <a:t>TASK SET FOR DESIGN</a:t>
            </a:r>
            <a:br>
              <a:rPr lang="en-US" sz="2600" b="1"/>
            </a:br>
            <a:endParaRPr lang="en-US" sz="2600"/>
          </a:p>
        </p:txBody>
      </p:sp>
      <p:sp>
        <p:nvSpPr>
          <p:cNvPr id="14" name="Snip Diagonal Corner Rectangle 24">
            <a:extLst>
              <a:ext uri="{FF2B5EF4-FFF2-40B4-BE49-F238E27FC236}">
                <a16:creationId xmlns:a16="http://schemas.microsoft.com/office/drawing/2014/main" xmlns="" id="{1DFF944F-74BA-483A-82C0-64E3AAF4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xmlns="" id="{942F0E50-9ADF-4FBB-B070-B864C54FAAF3}"/>
              </a:ext>
            </a:extLst>
          </p:cNvPr>
          <p:cNvPicPr>
            <a:picLocks noChangeAspect="1"/>
          </p:cNvPicPr>
          <p:nvPr/>
        </p:nvPicPr>
        <p:blipFill rotWithShape="1">
          <a:blip r:embed="rId2"/>
          <a:srcRect l="9433" r="14645" b="2"/>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16" name="Group 15">
            <a:extLst>
              <a:ext uri="{FF2B5EF4-FFF2-40B4-BE49-F238E27FC236}">
                <a16:creationId xmlns:a16="http://schemas.microsoft.com/office/drawing/2014/main" xmlns="" id="{A9733A91-F958-4629-801A-3F6F1E09AD6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xmlns="" id="{F3812972-C68B-4C59-B3A7-4AF61E935D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xmlns="" id="{CB3F3B7C-7909-4486-AA08-5C6B625C3A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xmlns="" id="{00BD7DA8-741F-4296-9363-05EF915411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xmlns="" id="{62068EFC-20FC-456F-839F-4BCFFCAA819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xmlns="" id="{3251C60F-B911-433E-BF75-3BBEFD0538C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6880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concepts</a:t>
            </a:r>
          </a:p>
        </p:txBody>
      </p:sp>
      <p:sp>
        <p:nvSpPr>
          <p:cNvPr id="3" name="Content Placeholder 2"/>
          <p:cNvSpPr>
            <a:spLocks noGrp="1"/>
          </p:cNvSpPr>
          <p:nvPr>
            <p:ph idx="1"/>
          </p:nvPr>
        </p:nvSpPr>
        <p:spPr/>
        <p:txBody>
          <a:bodyPr>
            <a:normAutofit lnSpcReduction="10000"/>
          </a:bodyPr>
          <a:lstStyle/>
          <a:p>
            <a:pPr algn="just"/>
            <a:r>
              <a:rPr lang="en-US" b="1" dirty="0">
                <a:solidFill>
                  <a:schemeClr val="bg1"/>
                </a:solidFill>
              </a:rPr>
              <a:t>A set of fundamental software design concepts has evolved over the history of software engineering. Although the degree of interest in each concept has varied over the years, each has stood the test of time. Each provides the software designer with a foundation from which more sophisticated design methods can be applied. Each helps you answer the following questions: </a:t>
            </a:r>
          </a:p>
          <a:p>
            <a:pPr lvl="1" algn="just"/>
            <a:r>
              <a:rPr lang="en-US" b="1" dirty="0">
                <a:solidFill>
                  <a:schemeClr val="bg1"/>
                </a:solidFill>
              </a:rPr>
              <a:t>What criteria can be used to partition software into individual components? </a:t>
            </a:r>
          </a:p>
          <a:p>
            <a:pPr lvl="1" algn="just"/>
            <a:r>
              <a:rPr lang="en-US" b="1" dirty="0">
                <a:solidFill>
                  <a:schemeClr val="bg1"/>
                </a:solidFill>
              </a:rPr>
              <a:t>How is function or data structure detail separated from a conceptual representation of the software? </a:t>
            </a:r>
          </a:p>
          <a:p>
            <a:pPr lvl="1" algn="just"/>
            <a:r>
              <a:rPr lang="en-US" b="1" dirty="0">
                <a:solidFill>
                  <a:schemeClr val="bg1"/>
                </a:solidFill>
              </a:rPr>
              <a:t>What uniform criteria define the technical quality of a software design?</a:t>
            </a:r>
          </a:p>
        </p:txBody>
      </p:sp>
    </p:spTree>
    <p:extLst>
      <p:ext uri="{BB962C8B-B14F-4D97-AF65-F5344CB8AC3E}">
        <p14:creationId xmlns:p14="http://schemas.microsoft.com/office/powerpoint/2010/main" val="150415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Design concepts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solidFill>
                  <a:schemeClr val="bg1"/>
                </a:solidFill>
              </a:rPr>
              <a:t>Abstraction</a:t>
            </a:r>
          </a:p>
          <a:p>
            <a:pPr algn="just"/>
            <a:r>
              <a:rPr lang="en-US" b="1" dirty="0">
                <a:solidFill>
                  <a:schemeClr val="bg1"/>
                </a:solidFill>
              </a:rPr>
              <a:t>Architecture</a:t>
            </a:r>
          </a:p>
          <a:p>
            <a:pPr algn="just"/>
            <a:r>
              <a:rPr lang="en-US" b="1" dirty="0">
                <a:solidFill>
                  <a:schemeClr val="bg1"/>
                </a:solidFill>
              </a:rPr>
              <a:t>Patterns</a:t>
            </a:r>
          </a:p>
          <a:p>
            <a:pPr algn="just"/>
            <a:r>
              <a:rPr lang="en-US" b="1" dirty="0">
                <a:solidFill>
                  <a:schemeClr val="bg1"/>
                </a:solidFill>
              </a:rPr>
              <a:t>Separation of Concerns</a:t>
            </a:r>
          </a:p>
          <a:p>
            <a:pPr algn="just"/>
            <a:r>
              <a:rPr lang="en-US" b="1" dirty="0">
                <a:solidFill>
                  <a:schemeClr val="bg1"/>
                </a:solidFill>
              </a:rPr>
              <a:t>Modularity</a:t>
            </a:r>
          </a:p>
          <a:p>
            <a:pPr algn="just"/>
            <a:r>
              <a:rPr lang="en-US" b="1" dirty="0">
                <a:solidFill>
                  <a:schemeClr val="bg1"/>
                </a:solidFill>
              </a:rPr>
              <a:t>Information Hiding</a:t>
            </a:r>
          </a:p>
          <a:p>
            <a:pPr algn="just"/>
            <a:r>
              <a:rPr lang="en-US" b="1" dirty="0">
                <a:solidFill>
                  <a:schemeClr val="bg1"/>
                </a:solidFill>
              </a:rPr>
              <a:t>Functional Independence</a:t>
            </a:r>
          </a:p>
          <a:p>
            <a:pPr algn="just"/>
            <a:r>
              <a:rPr lang="en-US" b="1" dirty="0">
                <a:solidFill>
                  <a:schemeClr val="bg1"/>
                </a:solidFill>
              </a:rPr>
              <a:t>Refinement</a:t>
            </a:r>
          </a:p>
          <a:p>
            <a:pPr algn="just"/>
            <a:r>
              <a:rPr lang="en-US" b="1" dirty="0">
                <a:solidFill>
                  <a:schemeClr val="bg1"/>
                </a:solidFill>
              </a:rPr>
              <a:t>Aspects</a:t>
            </a:r>
          </a:p>
          <a:p>
            <a:pPr algn="just"/>
            <a:r>
              <a:rPr lang="en-US" b="1" dirty="0">
                <a:solidFill>
                  <a:schemeClr val="bg1"/>
                </a:solidFill>
              </a:rPr>
              <a:t>Refactoring</a:t>
            </a:r>
          </a:p>
          <a:p>
            <a:pPr algn="just"/>
            <a:r>
              <a:rPr lang="en-US" b="1" dirty="0">
                <a:solidFill>
                  <a:schemeClr val="bg1"/>
                </a:solidFill>
              </a:rPr>
              <a:t>Object-Oriented Design Concepts</a:t>
            </a:r>
          </a:p>
          <a:p>
            <a:pPr algn="just"/>
            <a:r>
              <a:rPr lang="en-US" b="1" dirty="0">
                <a:solidFill>
                  <a:schemeClr val="bg1"/>
                </a:solidFill>
              </a:rPr>
              <a:t>Design Classes</a:t>
            </a:r>
          </a:p>
        </p:txBody>
      </p:sp>
    </p:spTree>
    <p:extLst>
      <p:ext uri="{BB962C8B-B14F-4D97-AF65-F5344CB8AC3E}">
        <p14:creationId xmlns:p14="http://schemas.microsoft.com/office/powerpoint/2010/main" val="123131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ABSTRACTION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solidFill>
                  <a:schemeClr val="bg1"/>
                </a:solidFill>
              </a:rPr>
              <a:t>Modular approach </a:t>
            </a:r>
            <a:r>
              <a:rPr lang="en-US" b="1" dirty="0">
                <a:solidFill>
                  <a:schemeClr val="bg1"/>
                </a:solidFill>
                <a:sym typeface="Wingdings" panose="05000000000000000000" pitchFamily="2" charset="2"/>
              </a:rPr>
              <a:t> involves many levels of abstraction</a:t>
            </a:r>
          </a:p>
          <a:p>
            <a:pPr algn="just"/>
            <a:r>
              <a:rPr lang="en-US" b="1" dirty="0">
                <a:solidFill>
                  <a:schemeClr val="bg1"/>
                </a:solidFill>
              </a:rPr>
              <a:t>At the highest level of abstraction, a solution is stated in broad terms using the language of the problem environment. At lower levels of abstraction, a more detailed description of the solution is provided.</a:t>
            </a:r>
          </a:p>
          <a:p>
            <a:pPr algn="just"/>
            <a:r>
              <a:rPr lang="en-US" b="1" dirty="0">
                <a:solidFill>
                  <a:schemeClr val="bg1"/>
                </a:solidFill>
              </a:rPr>
              <a:t>As different levels of abstraction are developed, you work to create both procedural and data abstractions. </a:t>
            </a:r>
          </a:p>
          <a:p>
            <a:pPr algn="just"/>
            <a:r>
              <a:rPr lang="en-US" b="1" dirty="0">
                <a:solidFill>
                  <a:schemeClr val="bg1"/>
                </a:solidFill>
              </a:rPr>
              <a:t>A procedural abstraction refers to a sequence of instructions that have a specific and limited function. The name of a procedural abstraction implies these functions, but specific details are suppressed. An example of a procedural abstraction would be the word open for a door. Open implies a long sequence of procedural steps (e.g., walk to the door, reach out and grasp knob, turn knob and pull door, step away from moving door, etc.).</a:t>
            </a:r>
          </a:p>
          <a:p>
            <a:pPr algn="just"/>
            <a:r>
              <a:rPr lang="en-US" b="1" dirty="0">
                <a:solidFill>
                  <a:schemeClr val="bg1"/>
                </a:solidFill>
              </a:rPr>
              <a:t>A data abstraction is a named collection of data that describes a data object. In the context of the procedural abstraction open, we can define a data abstraction called door. Like any data object, the data abstraction for door would encompass a set of attributes that describe the door (e.g., door type, swing direction, opening mechanism, weight, dimensions). It follows that the procedural abstraction open would make use of information contained in the attributes of the data abstraction door.</a:t>
            </a:r>
          </a:p>
          <a:p>
            <a:endParaRPr lang="en-US" dirty="0">
              <a:solidFill>
                <a:schemeClr val="bg1"/>
              </a:solidFill>
            </a:endParaRPr>
          </a:p>
        </p:txBody>
      </p:sp>
    </p:spTree>
    <p:extLst>
      <p:ext uri="{BB962C8B-B14F-4D97-AF65-F5344CB8AC3E}">
        <p14:creationId xmlns:p14="http://schemas.microsoft.com/office/powerpoint/2010/main" val="277529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a:t>
            </a:r>
          </a:p>
        </p:txBody>
      </p:sp>
      <p:sp>
        <p:nvSpPr>
          <p:cNvPr id="4" name="Content Placeholder 3">
            <a:extLst>
              <a:ext uri="{FF2B5EF4-FFF2-40B4-BE49-F238E27FC236}">
                <a16:creationId xmlns:a16="http://schemas.microsoft.com/office/drawing/2014/main" xmlns="" id="{68787EC4-C17A-4E5E-BE4D-6B495151D3A3}"/>
              </a:ext>
            </a:extLst>
          </p:cNvPr>
          <p:cNvSpPr>
            <a:spLocks noGrp="1"/>
          </p:cNvSpPr>
          <p:nvPr>
            <p:ph idx="1"/>
          </p:nvPr>
        </p:nvSpPr>
        <p:spPr/>
        <p:txBody>
          <a:bodyPr/>
          <a:lstStyle/>
          <a:p>
            <a:pPr algn="just"/>
            <a:r>
              <a:rPr lang="en-US" b="1" dirty="0">
                <a:solidFill>
                  <a:schemeClr val="bg1"/>
                </a:solidFill>
              </a:rPr>
              <a:t>Architecture is the structure or organization of program components (modules), the manner in which these components interact, and the structure of data that are used by the components. </a:t>
            </a:r>
          </a:p>
          <a:p>
            <a:pPr algn="just"/>
            <a:r>
              <a:rPr lang="en-US" b="1" dirty="0">
                <a:solidFill>
                  <a:schemeClr val="bg1"/>
                </a:solidFill>
              </a:rPr>
              <a:t>In a broader sense, however, components can be generalized to represent major system elements and their interactions.</a:t>
            </a:r>
            <a:endParaRPr lang="x-none" b="1" dirty="0">
              <a:solidFill>
                <a:schemeClr val="bg1"/>
              </a:solidFill>
            </a:endParaRPr>
          </a:p>
        </p:txBody>
      </p:sp>
    </p:spTree>
    <p:extLst>
      <p:ext uri="{BB962C8B-B14F-4D97-AF65-F5344CB8AC3E}">
        <p14:creationId xmlns:p14="http://schemas.microsoft.com/office/powerpoint/2010/main" val="343980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Patterns</a:t>
            </a:r>
            <a:br>
              <a:rPr lang="en-US" b="1" dirty="0"/>
            </a:br>
            <a:endParaRPr lang="en-US" dirty="0"/>
          </a:p>
        </p:txBody>
      </p:sp>
      <p:sp>
        <p:nvSpPr>
          <p:cNvPr id="3" name="Content Placeholder 2"/>
          <p:cNvSpPr>
            <a:spLocks noGrp="1"/>
          </p:cNvSpPr>
          <p:nvPr>
            <p:ph idx="1"/>
          </p:nvPr>
        </p:nvSpPr>
        <p:spPr/>
        <p:txBody>
          <a:bodyPr/>
          <a:lstStyle/>
          <a:p>
            <a:pPr algn="just"/>
            <a:r>
              <a:rPr lang="en-US" b="1" dirty="0">
                <a:solidFill>
                  <a:schemeClr val="bg1"/>
                </a:solidFill>
              </a:rPr>
              <a:t>A design pattern describes a design structure that solves a particular design problem within a specific context and amid “forces” that may have an impact on the manner in which the pattern is applied and used.</a:t>
            </a:r>
          </a:p>
        </p:txBody>
      </p:sp>
    </p:spTree>
    <p:extLst>
      <p:ext uri="{BB962C8B-B14F-4D97-AF65-F5344CB8AC3E}">
        <p14:creationId xmlns:p14="http://schemas.microsoft.com/office/powerpoint/2010/main" val="8427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Separation of Concerns</a:t>
            </a:r>
            <a:br>
              <a:rPr lang="en-US" b="1" dirty="0"/>
            </a:br>
            <a:endParaRPr lang="en-US" b="1" dirty="0"/>
          </a:p>
        </p:txBody>
      </p:sp>
      <p:sp>
        <p:nvSpPr>
          <p:cNvPr id="3" name="Content Placeholder 2"/>
          <p:cNvSpPr>
            <a:spLocks noGrp="1"/>
          </p:cNvSpPr>
          <p:nvPr>
            <p:ph idx="1"/>
          </p:nvPr>
        </p:nvSpPr>
        <p:spPr/>
        <p:txBody>
          <a:bodyPr/>
          <a:lstStyle/>
          <a:p>
            <a:pPr algn="just"/>
            <a:r>
              <a:rPr lang="en-US" b="1" dirty="0">
                <a:solidFill>
                  <a:schemeClr val="bg1"/>
                </a:solidFill>
              </a:rPr>
              <a:t>Separation of concerns is a design concept that suggests that any complex problem can be more easily handled if it is subdivided into pieces that can each be solved and/or optimized independently. </a:t>
            </a:r>
          </a:p>
          <a:p>
            <a:pPr algn="just"/>
            <a:r>
              <a:rPr lang="en-US" b="1" dirty="0">
                <a:solidFill>
                  <a:schemeClr val="bg1"/>
                </a:solidFill>
              </a:rPr>
              <a:t>A concern is a feature or behavior that is specified as part of the requirements model for the software. By separating concerns into smaller, and therefore more manageable pieces, a problem takes less effort and time to solve.</a:t>
            </a:r>
          </a:p>
        </p:txBody>
      </p:sp>
    </p:spTree>
    <p:extLst>
      <p:ext uri="{BB962C8B-B14F-4D97-AF65-F5344CB8AC3E}">
        <p14:creationId xmlns:p14="http://schemas.microsoft.com/office/powerpoint/2010/main" val="35271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modularity</a:t>
            </a:r>
          </a:p>
        </p:txBody>
      </p:sp>
      <p:sp>
        <p:nvSpPr>
          <p:cNvPr id="3" name="Content Placeholder 2"/>
          <p:cNvSpPr>
            <a:spLocks noGrp="1"/>
          </p:cNvSpPr>
          <p:nvPr>
            <p:ph idx="1"/>
          </p:nvPr>
        </p:nvSpPr>
        <p:spPr/>
        <p:txBody>
          <a:bodyPr/>
          <a:lstStyle/>
          <a:p>
            <a:pPr algn="just"/>
            <a:r>
              <a:rPr lang="en-US" b="1" dirty="0">
                <a:solidFill>
                  <a:schemeClr val="bg1"/>
                </a:solidFill>
              </a:rPr>
              <a:t>Modularity is the most common manifestation of separation of concerns. Software is divided into separately named and addressable components, sometimes called modules, that are integrated to satisfy problem requirements.</a:t>
            </a:r>
          </a:p>
        </p:txBody>
      </p:sp>
    </p:spTree>
    <p:extLst>
      <p:ext uri="{BB962C8B-B14F-4D97-AF65-F5344CB8AC3E}">
        <p14:creationId xmlns:p14="http://schemas.microsoft.com/office/powerpoint/2010/main" val="1711933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Information Hiding</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b="1" dirty="0">
                <a:solidFill>
                  <a:schemeClr val="bg1"/>
                </a:solidFill>
              </a:rPr>
              <a:t>The principle of information hiding [Par72] suggests that modules be “characterized by design decisions that (each) hides from all others.” In other words, modules should be specified and designed so that information (algorithms and data) contained within a module is inaccessible to other modules that have no need for such information.</a:t>
            </a:r>
          </a:p>
          <a:p>
            <a:pPr algn="just"/>
            <a:r>
              <a:rPr lang="en-US" b="1" dirty="0">
                <a:solidFill>
                  <a:schemeClr val="bg1"/>
                </a:solidFill>
              </a:rPr>
              <a:t>Hiding implies that effective modularity can be achieved by defining a set of independent modules that communicate with one another only that information necessary to achieve software function.</a:t>
            </a:r>
          </a:p>
        </p:txBody>
      </p:sp>
    </p:spTree>
    <p:extLst>
      <p:ext uri="{BB962C8B-B14F-4D97-AF65-F5344CB8AC3E}">
        <p14:creationId xmlns:p14="http://schemas.microsoft.com/office/powerpoint/2010/main" val="276540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design?</a:t>
            </a:r>
          </a:p>
        </p:txBody>
      </p:sp>
      <p:sp>
        <p:nvSpPr>
          <p:cNvPr id="3" name="Content Placeholder 2"/>
          <p:cNvSpPr>
            <a:spLocks noGrp="1"/>
          </p:cNvSpPr>
          <p:nvPr>
            <p:ph idx="1"/>
          </p:nvPr>
        </p:nvSpPr>
        <p:spPr/>
        <p:txBody>
          <a:bodyPr>
            <a:normAutofit lnSpcReduction="10000"/>
          </a:bodyPr>
          <a:lstStyle/>
          <a:p>
            <a:pPr algn="just"/>
            <a:r>
              <a:rPr lang="en-US" b="1" dirty="0">
                <a:solidFill>
                  <a:schemeClr val="bg1"/>
                </a:solidFill>
              </a:rPr>
              <a:t>Software design encompasses the set of principles, concepts, and practices that lead to the development of a high-quality system or product. </a:t>
            </a:r>
          </a:p>
          <a:p>
            <a:pPr algn="just"/>
            <a:r>
              <a:rPr lang="en-US" b="1" dirty="0">
                <a:solidFill>
                  <a:schemeClr val="bg1"/>
                </a:solidFill>
              </a:rPr>
              <a:t>Design is what almost every engineer wants to do. It is the place where creativity rules—where stakeholder requirements, business needs, and technical considerations all come together in the formulation of a product or system. Design creates a representation or model of the software, but unlike the requirements model (that focuses on describing required data, function, and behavior), the design model provides detail about software architecture, data structures, interfaces, and components that are necessary to implement the system.</a:t>
            </a:r>
          </a:p>
        </p:txBody>
      </p:sp>
    </p:spTree>
    <p:extLst>
      <p:ext uri="{BB962C8B-B14F-4D97-AF65-F5344CB8AC3E}">
        <p14:creationId xmlns:p14="http://schemas.microsoft.com/office/powerpoint/2010/main" val="2154742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Independence</a:t>
            </a:r>
            <a:br>
              <a:rPr lang="en-US" b="1" dirty="0"/>
            </a:br>
            <a:endParaRPr lang="en-US" b="1" dirty="0"/>
          </a:p>
        </p:txBody>
      </p:sp>
      <p:sp>
        <p:nvSpPr>
          <p:cNvPr id="3" name="Content Placeholder 2"/>
          <p:cNvSpPr>
            <a:spLocks noGrp="1"/>
          </p:cNvSpPr>
          <p:nvPr>
            <p:ph idx="1"/>
          </p:nvPr>
        </p:nvSpPr>
        <p:spPr/>
        <p:txBody>
          <a:bodyPr>
            <a:normAutofit lnSpcReduction="10000"/>
          </a:bodyPr>
          <a:lstStyle/>
          <a:p>
            <a:pPr algn="just"/>
            <a:r>
              <a:rPr lang="en-US" b="1" i="0" dirty="0">
                <a:solidFill>
                  <a:schemeClr val="bg1"/>
                </a:solidFill>
                <a:effectLst/>
              </a:rPr>
              <a:t>Functional independence in software engineering means that when a module focuses on a single task, it should be able to accomplish it with very little interaction with other modules. In software engineering, if a module is functionally independent of other module then it means it has high cohesion and low coupling.</a:t>
            </a:r>
          </a:p>
          <a:p>
            <a:pPr algn="just"/>
            <a:r>
              <a:rPr lang="en-US" b="1" i="0" dirty="0">
                <a:solidFill>
                  <a:schemeClr val="bg1"/>
                </a:solidFill>
                <a:effectLst/>
              </a:rPr>
              <a:t>Coupling shows the relationships between modules. Cohesion shows the relationship within the module. Coupling shows the relative independence between the modules. Cohesion shows the module's relative functional strength. While creating, you should aim for low coupling, i.e., dependency among modules should be less.</a:t>
            </a:r>
            <a:endParaRPr lang="en-US" b="1" dirty="0">
              <a:solidFill>
                <a:schemeClr val="bg1"/>
              </a:solidFill>
            </a:endParaRPr>
          </a:p>
        </p:txBody>
      </p:sp>
    </p:spTree>
    <p:extLst>
      <p:ext uri="{BB962C8B-B14F-4D97-AF65-F5344CB8AC3E}">
        <p14:creationId xmlns:p14="http://schemas.microsoft.com/office/powerpoint/2010/main" val="253654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Refinement</a:t>
            </a:r>
            <a:br>
              <a:rPr lang="en-US" b="1" dirty="0"/>
            </a:b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b="1" dirty="0">
                <a:solidFill>
                  <a:schemeClr val="bg1"/>
                </a:solidFill>
              </a:rPr>
              <a:t>Refinement is actually a process of elaboration. You begin with a statement of function (or description of information) that is defined at a high level of abstraction. That is, the statement describes function or information conceptually but provides no information about the internal workings of the function or the internal structure of the information. You then elaborate on the original statement, providing more and more detail as each successive refinement (elaboration) occurs. </a:t>
            </a:r>
          </a:p>
          <a:p>
            <a:pPr algn="just"/>
            <a:r>
              <a:rPr lang="en-US" b="1" dirty="0">
                <a:solidFill>
                  <a:schemeClr val="bg1"/>
                </a:solidFill>
              </a:rPr>
              <a:t>Abstraction and refinement are complementary concepts. Abstraction enables you to specify procedure and data internally but suppress the need for “outsiders” to have knowledge of low-level details. Refinement helps you to reveal low-level details as design progresses. Both concepts allow you to create a complete design model as the design evolves</a:t>
            </a:r>
          </a:p>
        </p:txBody>
      </p:sp>
    </p:spTree>
    <p:extLst>
      <p:ext uri="{BB962C8B-B14F-4D97-AF65-F5344CB8AC3E}">
        <p14:creationId xmlns:p14="http://schemas.microsoft.com/office/powerpoint/2010/main" val="1043138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r>
            <a:br>
              <a:rPr lang="en-US" b="1" dirty="0"/>
            </a:br>
            <a:r>
              <a:rPr lang="en-US" b="1" dirty="0"/>
              <a:t>Aspects</a:t>
            </a:r>
          </a:p>
        </p:txBody>
      </p:sp>
      <p:sp>
        <p:nvSpPr>
          <p:cNvPr id="5" name="Content Placeholder 4">
            <a:extLst>
              <a:ext uri="{FF2B5EF4-FFF2-40B4-BE49-F238E27FC236}">
                <a16:creationId xmlns:a16="http://schemas.microsoft.com/office/drawing/2014/main" xmlns="" id="{F96600D5-6F80-4234-AD55-C30EAB1E5498}"/>
              </a:ext>
            </a:extLst>
          </p:cNvPr>
          <p:cNvSpPr>
            <a:spLocks noGrp="1"/>
          </p:cNvSpPr>
          <p:nvPr>
            <p:ph idx="1"/>
          </p:nvPr>
        </p:nvSpPr>
        <p:spPr/>
        <p:txBody>
          <a:bodyPr/>
          <a:lstStyle/>
          <a:p>
            <a:pPr algn="just"/>
            <a:r>
              <a:rPr lang="en-US" b="1" dirty="0">
                <a:solidFill>
                  <a:schemeClr val="bg1"/>
                </a:solidFill>
              </a:rPr>
              <a:t>As requirements analysis occurs, a set of “concerns” is uncovered. These concerns “include requirements, use cases, features, data structures, quality-of-service issues, variants, intellectual property boundaries, collaborations, patterns and contracts”.</a:t>
            </a:r>
          </a:p>
          <a:p>
            <a:pPr algn="just"/>
            <a:r>
              <a:rPr lang="en-US" b="1" dirty="0">
                <a:solidFill>
                  <a:schemeClr val="bg1"/>
                </a:solidFill>
              </a:rPr>
              <a:t>An aspect is a representation of a crosscutting concern.</a:t>
            </a:r>
          </a:p>
          <a:p>
            <a:pPr algn="just"/>
            <a:r>
              <a:rPr lang="en-US" b="1" dirty="0">
                <a:solidFill>
                  <a:schemeClr val="bg1"/>
                </a:solidFill>
              </a:rPr>
              <a:t>Consider two requirements, A and B. Requirement A crosscuts requirement B “if a software decomposition [refinement] has been chosen in which B cannot be satisfied without taking A into account”.</a:t>
            </a:r>
            <a:endParaRPr lang="x-none" b="1" dirty="0">
              <a:solidFill>
                <a:schemeClr val="bg1"/>
              </a:solidFill>
            </a:endParaRPr>
          </a:p>
        </p:txBody>
      </p:sp>
    </p:spTree>
    <p:extLst>
      <p:ext uri="{BB962C8B-B14F-4D97-AF65-F5344CB8AC3E}">
        <p14:creationId xmlns:p14="http://schemas.microsoft.com/office/powerpoint/2010/main" val="3775952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Aspects - example</a:t>
            </a:r>
            <a:br>
              <a:rPr lang="en-US" b="1" dirty="0"/>
            </a:br>
            <a:endParaRPr lang="en-US" dirty="0"/>
          </a:p>
        </p:txBody>
      </p:sp>
      <p:sp>
        <p:nvSpPr>
          <p:cNvPr id="5" name="Content Placeholder 4">
            <a:extLst>
              <a:ext uri="{FF2B5EF4-FFF2-40B4-BE49-F238E27FC236}">
                <a16:creationId xmlns:a16="http://schemas.microsoft.com/office/drawing/2014/main" xmlns="" id="{7923A334-99AC-4763-ACC8-40B59F159521}"/>
              </a:ext>
            </a:extLst>
          </p:cNvPr>
          <p:cNvSpPr>
            <a:spLocks noGrp="1"/>
          </p:cNvSpPr>
          <p:nvPr>
            <p:ph idx="1"/>
          </p:nvPr>
        </p:nvSpPr>
        <p:spPr/>
        <p:txBody>
          <a:bodyPr>
            <a:normAutofit fontScale="85000" lnSpcReduction="10000"/>
          </a:bodyPr>
          <a:lstStyle/>
          <a:p>
            <a:pPr algn="just"/>
            <a:r>
              <a:rPr lang="en-US" b="1" dirty="0">
                <a:solidFill>
                  <a:schemeClr val="bg1"/>
                </a:solidFill>
              </a:rPr>
              <a:t>For example, consider two requirements for the SafeHomeAssured.com WebApp. Requirement A is described via the ACS-DCV use case. A design refinement would focus on those modules that would enable a registered user to access video from cameras placed throughout a space. Requirement B is a generic security requirement that states that a registered user must be validated prior to using SafeHomeAssured.com. This requirement is applicable for all functions that are available to registered </a:t>
            </a:r>
            <a:r>
              <a:rPr lang="en-US" b="1" dirty="0" err="1">
                <a:solidFill>
                  <a:schemeClr val="bg1"/>
                </a:solidFill>
              </a:rPr>
              <a:t>SafeHome</a:t>
            </a:r>
            <a:r>
              <a:rPr lang="en-US" b="1" dirty="0">
                <a:solidFill>
                  <a:schemeClr val="bg1"/>
                </a:solidFill>
              </a:rPr>
              <a:t> users. As design refinement occurs, A* is a design representation for requirement A and B* is a design representation for requirement B. Therefore, A* and B* are representations of concerns, and B* crosscuts A*.</a:t>
            </a:r>
          </a:p>
          <a:p>
            <a:pPr algn="just"/>
            <a:r>
              <a:rPr lang="en-US" b="1" dirty="0">
                <a:solidFill>
                  <a:schemeClr val="bg1"/>
                </a:solidFill>
              </a:rPr>
              <a:t>Therefore, the design representation, B*, of the requirement a registered user must be validated prior to using SafeHomeAssured.com, is an aspect of the </a:t>
            </a:r>
            <a:r>
              <a:rPr lang="en-US" b="1" dirty="0" err="1">
                <a:solidFill>
                  <a:schemeClr val="bg1"/>
                </a:solidFill>
              </a:rPr>
              <a:t>SafeHome</a:t>
            </a:r>
            <a:r>
              <a:rPr lang="en-US" b="1" dirty="0">
                <a:solidFill>
                  <a:schemeClr val="bg1"/>
                </a:solidFill>
              </a:rPr>
              <a:t> WebApp. </a:t>
            </a:r>
            <a:endParaRPr lang="x-none" b="1" dirty="0">
              <a:solidFill>
                <a:schemeClr val="bg1"/>
              </a:solidFill>
            </a:endParaRPr>
          </a:p>
        </p:txBody>
      </p:sp>
    </p:spTree>
    <p:extLst>
      <p:ext uri="{BB962C8B-B14F-4D97-AF65-F5344CB8AC3E}">
        <p14:creationId xmlns:p14="http://schemas.microsoft.com/office/powerpoint/2010/main" val="1471152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Refactoring</a:t>
            </a:r>
            <a:br>
              <a:rPr lang="en-US" b="1" dirty="0"/>
            </a:br>
            <a:endParaRPr lang="en-US" b="1" dirty="0"/>
          </a:p>
        </p:txBody>
      </p:sp>
      <p:sp>
        <p:nvSpPr>
          <p:cNvPr id="5" name="Content Placeholder 4">
            <a:extLst>
              <a:ext uri="{FF2B5EF4-FFF2-40B4-BE49-F238E27FC236}">
                <a16:creationId xmlns:a16="http://schemas.microsoft.com/office/drawing/2014/main" xmlns="" id="{10CC575C-D825-4FC8-9592-FB6870787189}"/>
              </a:ext>
            </a:extLst>
          </p:cNvPr>
          <p:cNvSpPr>
            <a:spLocks noGrp="1"/>
          </p:cNvSpPr>
          <p:nvPr>
            <p:ph idx="1"/>
          </p:nvPr>
        </p:nvSpPr>
        <p:spPr/>
        <p:txBody>
          <a:bodyPr/>
          <a:lstStyle/>
          <a:p>
            <a:pPr algn="just"/>
            <a:r>
              <a:rPr lang="en-US" b="1" dirty="0">
                <a:solidFill>
                  <a:schemeClr val="bg1"/>
                </a:solidFill>
              </a:rPr>
              <a:t>An important design activity suggested for many agile methods, refactoring is a reorganization technique that simplifies the design (or code) of a component without changing its function or behavior. </a:t>
            </a:r>
          </a:p>
          <a:p>
            <a:pPr algn="just"/>
            <a:r>
              <a:rPr lang="en-US" b="1" dirty="0">
                <a:solidFill>
                  <a:schemeClr val="bg1"/>
                </a:solidFill>
              </a:rPr>
              <a:t>Fowler [Fow00] defines refactoring in the following manner: “Refactoring is the process of changing a software system in such a way that it does not alter the external behavior of the code [design] yet improves its internal structure.”</a:t>
            </a:r>
            <a:endParaRPr lang="x-none" b="1" dirty="0">
              <a:solidFill>
                <a:schemeClr val="bg1"/>
              </a:solidFill>
            </a:endParaRPr>
          </a:p>
        </p:txBody>
      </p:sp>
    </p:spTree>
    <p:extLst>
      <p:ext uri="{BB962C8B-B14F-4D97-AF65-F5344CB8AC3E}">
        <p14:creationId xmlns:p14="http://schemas.microsoft.com/office/powerpoint/2010/main" val="3341850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br>
              <a:rPr lang="en-US" b="1" dirty="0"/>
            </a:br>
            <a:r>
              <a:rPr lang="en-US" b="1" dirty="0"/>
              <a:t>Object-oriented design concepts</a:t>
            </a:r>
            <a:endParaRPr lang="en-US" dirty="0"/>
          </a:p>
        </p:txBody>
      </p:sp>
      <p:sp>
        <p:nvSpPr>
          <p:cNvPr id="6" name="Content Placeholder 5">
            <a:extLst>
              <a:ext uri="{FF2B5EF4-FFF2-40B4-BE49-F238E27FC236}">
                <a16:creationId xmlns:a16="http://schemas.microsoft.com/office/drawing/2014/main" xmlns="" id="{97FCFA58-9654-4AA0-8BC0-634F62C944DA}"/>
              </a:ext>
            </a:extLst>
          </p:cNvPr>
          <p:cNvSpPr>
            <a:spLocks noGrp="1"/>
          </p:cNvSpPr>
          <p:nvPr>
            <p:ph idx="1"/>
          </p:nvPr>
        </p:nvSpPr>
        <p:spPr/>
        <p:txBody>
          <a:bodyPr/>
          <a:lstStyle/>
          <a:p>
            <a:pPr algn="just"/>
            <a:r>
              <a:rPr lang="en-US" b="1" dirty="0">
                <a:solidFill>
                  <a:schemeClr val="bg1"/>
                </a:solidFill>
              </a:rPr>
              <a:t>classes and objects, inheritance, messages, and polymorphism</a:t>
            </a:r>
            <a:endParaRPr lang="x-none" b="1" dirty="0">
              <a:solidFill>
                <a:schemeClr val="bg1"/>
              </a:solidFill>
            </a:endParaRPr>
          </a:p>
        </p:txBody>
      </p:sp>
    </p:spTree>
    <p:extLst>
      <p:ext uri="{BB962C8B-B14F-4D97-AF65-F5344CB8AC3E}">
        <p14:creationId xmlns:p14="http://schemas.microsoft.com/office/powerpoint/2010/main" val="4287968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Classes</a:t>
            </a:r>
            <a:br>
              <a:rPr lang="en-US" b="1" dirty="0"/>
            </a:br>
            <a:endParaRPr lang="en-US" b="1" dirty="0"/>
          </a:p>
        </p:txBody>
      </p:sp>
      <p:sp>
        <p:nvSpPr>
          <p:cNvPr id="5" name="Content Placeholder 4">
            <a:extLst>
              <a:ext uri="{FF2B5EF4-FFF2-40B4-BE49-F238E27FC236}">
                <a16:creationId xmlns:a16="http://schemas.microsoft.com/office/drawing/2014/main" xmlns="" id="{B9FB6032-B6B0-49A0-B5DC-C0D5CA79A601}"/>
              </a:ext>
            </a:extLst>
          </p:cNvPr>
          <p:cNvSpPr>
            <a:spLocks noGrp="1"/>
          </p:cNvSpPr>
          <p:nvPr>
            <p:ph idx="1"/>
          </p:nvPr>
        </p:nvSpPr>
        <p:spPr/>
        <p:txBody>
          <a:bodyPr/>
          <a:lstStyle/>
          <a:p>
            <a:pPr algn="just"/>
            <a:r>
              <a:rPr lang="en-US" b="1" dirty="0">
                <a:solidFill>
                  <a:schemeClr val="bg1"/>
                </a:solidFill>
              </a:rPr>
              <a:t>The requirements model defines a set of analysis classes. </a:t>
            </a:r>
          </a:p>
          <a:p>
            <a:pPr algn="just"/>
            <a:r>
              <a:rPr lang="en-US" b="1" dirty="0">
                <a:solidFill>
                  <a:schemeClr val="bg1"/>
                </a:solidFill>
              </a:rPr>
              <a:t>Analysis classes describe some element of the problem domain, focusing on aspects of the problem that are user visible. </a:t>
            </a:r>
          </a:p>
          <a:p>
            <a:pPr algn="just"/>
            <a:r>
              <a:rPr lang="en-US" b="1" dirty="0">
                <a:solidFill>
                  <a:schemeClr val="bg1"/>
                </a:solidFill>
              </a:rPr>
              <a:t>The level of abstraction of an analysis class is relatively high. </a:t>
            </a:r>
          </a:p>
          <a:p>
            <a:pPr algn="just"/>
            <a:r>
              <a:rPr lang="en-US" b="1" dirty="0">
                <a:solidFill>
                  <a:schemeClr val="bg1"/>
                </a:solidFill>
              </a:rPr>
              <a:t>As the design model evolves, a set of design classes is defined that refine the analysis classes by providing design detail that will enable the classes to be implemented, and implement a software infrastructure that supports the business solution. </a:t>
            </a:r>
            <a:endParaRPr lang="x-none" b="1" dirty="0">
              <a:solidFill>
                <a:schemeClr val="bg1"/>
              </a:solidFill>
            </a:endParaRPr>
          </a:p>
        </p:txBody>
      </p:sp>
    </p:spTree>
    <p:extLst>
      <p:ext uri="{BB962C8B-B14F-4D97-AF65-F5344CB8AC3E}">
        <p14:creationId xmlns:p14="http://schemas.microsoft.com/office/powerpoint/2010/main" val="2709301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326EE7-607E-442D-BEE7-D15C78561A58}"/>
              </a:ext>
            </a:extLst>
          </p:cNvPr>
          <p:cNvSpPr>
            <a:spLocks noGrp="1"/>
          </p:cNvSpPr>
          <p:nvPr>
            <p:ph type="title"/>
          </p:nvPr>
        </p:nvSpPr>
        <p:spPr/>
        <p:txBody>
          <a:bodyPr/>
          <a:lstStyle/>
          <a:p>
            <a:r>
              <a:rPr lang="en-US" b="1" dirty="0"/>
              <a:t>Types of Design Classes</a:t>
            </a:r>
            <a:endParaRPr lang="x-none" b="1" dirty="0"/>
          </a:p>
        </p:txBody>
      </p:sp>
      <p:sp>
        <p:nvSpPr>
          <p:cNvPr id="3" name="Content Placeholder 2">
            <a:extLst>
              <a:ext uri="{FF2B5EF4-FFF2-40B4-BE49-F238E27FC236}">
                <a16:creationId xmlns:a16="http://schemas.microsoft.com/office/drawing/2014/main" xmlns="" id="{FBE0833B-B72C-40E8-A974-20937CD8B967}"/>
              </a:ext>
            </a:extLst>
          </p:cNvPr>
          <p:cNvSpPr>
            <a:spLocks noGrp="1"/>
          </p:cNvSpPr>
          <p:nvPr>
            <p:ph idx="1"/>
          </p:nvPr>
        </p:nvSpPr>
        <p:spPr/>
        <p:txBody>
          <a:bodyPr>
            <a:normAutofit/>
          </a:bodyPr>
          <a:lstStyle/>
          <a:p>
            <a:pPr algn="just"/>
            <a:r>
              <a:rPr lang="en-US" sz="1600" b="1" dirty="0">
                <a:solidFill>
                  <a:schemeClr val="bg1"/>
                </a:solidFill>
              </a:rPr>
              <a:t>Five different types of design classes, each representing a different layer of the design architecture, can be developed [Amb01]:</a:t>
            </a:r>
          </a:p>
          <a:p>
            <a:pPr lvl="1" algn="just"/>
            <a:r>
              <a:rPr lang="en-US" sz="1600" b="1" dirty="0">
                <a:solidFill>
                  <a:schemeClr val="bg1"/>
                </a:solidFill>
              </a:rPr>
              <a:t>User interface classes define all abstractions that are necessary </a:t>
            </a:r>
            <a:r>
              <a:rPr lang="en-US" sz="1600" b="1">
                <a:solidFill>
                  <a:schemeClr val="bg1"/>
                </a:solidFill>
              </a:rPr>
              <a:t>for human computer </a:t>
            </a:r>
            <a:r>
              <a:rPr lang="en-US" sz="1600" b="1" dirty="0">
                <a:solidFill>
                  <a:schemeClr val="bg1"/>
                </a:solidFill>
              </a:rPr>
              <a:t>interaction (HCI). In many cases, HCI occurs within the context of a metaphor (e.g., a checkbook, an order form, a fax machine), and the design classes for the interface may be visual representations of the elements of the metaphor. </a:t>
            </a:r>
          </a:p>
          <a:p>
            <a:pPr lvl="1" algn="just"/>
            <a:r>
              <a:rPr lang="en-US" sz="1600" b="1" dirty="0">
                <a:solidFill>
                  <a:schemeClr val="bg1"/>
                </a:solidFill>
              </a:rPr>
              <a:t>Business domain classes are often refinements of the analysis classes defined earlier. The classes identify the attributes and services (methods) that are required to implement some element of the business domain. </a:t>
            </a:r>
          </a:p>
          <a:p>
            <a:pPr lvl="1" algn="just"/>
            <a:r>
              <a:rPr lang="en-US" sz="1600" b="1" dirty="0">
                <a:solidFill>
                  <a:schemeClr val="bg1"/>
                </a:solidFill>
              </a:rPr>
              <a:t>Process classes implement lower-level business abstractions required to fully manage the business domain classes. </a:t>
            </a:r>
            <a:endParaRPr lang="x-none" sz="1600" b="1" dirty="0">
              <a:solidFill>
                <a:schemeClr val="bg1"/>
              </a:solidFill>
            </a:endParaRPr>
          </a:p>
          <a:p>
            <a:pPr algn="just"/>
            <a:endParaRPr lang="x-none" sz="1600" b="1" dirty="0">
              <a:solidFill>
                <a:schemeClr val="bg1"/>
              </a:solidFill>
            </a:endParaRPr>
          </a:p>
        </p:txBody>
      </p:sp>
    </p:spTree>
    <p:extLst>
      <p:ext uri="{BB962C8B-B14F-4D97-AF65-F5344CB8AC3E}">
        <p14:creationId xmlns:p14="http://schemas.microsoft.com/office/powerpoint/2010/main" val="3683241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6884A-593F-423D-8085-94DBE20537D0}"/>
              </a:ext>
            </a:extLst>
          </p:cNvPr>
          <p:cNvSpPr>
            <a:spLocks noGrp="1"/>
          </p:cNvSpPr>
          <p:nvPr>
            <p:ph type="title"/>
          </p:nvPr>
        </p:nvSpPr>
        <p:spPr/>
        <p:txBody>
          <a:bodyPr/>
          <a:lstStyle/>
          <a:p>
            <a:r>
              <a:rPr lang="en-US" b="1" dirty="0"/>
              <a:t>Types of Design Classes</a:t>
            </a:r>
            <a:endParaRPr lang="x-none" dirty="0"/>
          </a:p>
        </p:txBody>
      </p:sp>
      <p:sp>
        <p:nvSpPr>
          <p:cNvPr id="3" name="Content Placeholder 2">
            <a:extLst>
              <a:ext uri="{FF2B5EF4-FFF2-40B4-BE49-F238E27FC236}">
                <a16:creationId xmlns:a16="http://schemas.microsoft.com/office/drawing/2014/main" xmlns="" id="{2C79FC07-D2F9-4588-83E5-7D9E1718A7E6}"/>
              </a:ext>
            </a:extLst>
          </p:cNvPr>
          <p:cNvSpPr>
            <a:spLocks noGrp="1"/>
          </p:cNvSpPr>
          <p:nvPr>
            <p:ph idx="1"/>
          </p:nvPr>
        </p:nvSpPr>
        <p:spPr/>
        <p:txBody>
          <a:bodyPr/>
          <a:lstStyle/>
          <a:p>
            <a:pPr lvl="1" algn="just"/>
            <a:r>
              <a:rPr lang="en-US" b="1" dirty="0">
                <a:solidFill>
                  <a:schemeClr val="bg1"/>
                </a:solidFill>
              </a:rPr>
              <a:t>Persistent classes represent data stores (e.g., a database) that will persist beyond the execution of the software.</a:t>
            </a:r>
          </a:p>
          <a:p>
            <a:pPr lvl="1" algn="just"/>
            <a:r>
              <a:rPr lang="en-US" b="1" dirty="0">
                <a:solidFill>
                  <a:schemeClr val="bg1"/>
                </a:solidFill>
              </a:rPr>
              <a:t>System classes implement software management and control functions that enable the system to operate and communicate within its computing environment and with the outside world. </a:t>
            </a:r>
          </a:p>
          <a:p>
            <a:pPr marL="457200" lvl="1" indent="0" algn="just">
              <a:buNone/>
            </a:pPr>
            <a:r>
              <a:rPr lang="en-US" b="1" dirty="0">
                <a:solidFill>
                  <a:schemeClr val="bg1"/>
                </a:solidFill>
              </a:rPr>
              <a:t> </a:t>
            </a:r>
            <a:endParaRPr lang="x-none" b="1" dirty="0">
              <a:solidFill>
                <a:schemeClr val="bg1"/>
              </a:solidFill>
            </a:endParaRPr>
          </a:p>
        </p:txBody>
      </p:sp>
    </p:spTree>
    <p:extLst>
      <p:ext uri="{BB962C8B-B14F-4D97-AF65-F5344CB8AC3E}">
        <p14:creationId xmlns:p14="http://schemas.microsoft.com/office/powerpoint/2010/main" val="71751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4E498-23A5-4FA7-865B-25D54EB99801}"/>
              </a:ext>
            </a:extLst>
          </p:cNvPr>
          <p:cNvSpPr>
            <a:spLocks noGrp="1"/>
          </p:cNvSpPr>
          <p:nvPr>
            <p:ph type="title"/>
          </p:nvPr>
        </p:nvSpPr>
        <p:spPr/>
        <p:txBody>
          <a:bodyPr/>
          <a:lstStyle/>
          <a:p>
            <a:r>
              <a:rPr lang="en-US" b="1" dirty="0"/>
              <a:t>Characteristics of WELL-FORMED Design Classes</a:t>
            </a:r>
            <a:endParaRPr lang="x-none" b="1" dirty="0"/>
          </a:p>
        </p:txBody>
      </p:sp>
      <p:sp>
        <p:nvSpPr>
          <p:cNvPr id="3" name="Content Placeholder 2">
            <a:extLst>
              <a:ext uri="{FF2B5EF4-FFF2-40B4-BE49-F238E27FC236}">
                <a16:creationId xmlns:a16="http://schemas.microsoft.com/office/drawing/2014/main" xmlns="" id="{9D092978-E439-424E-BBD1-ACDB275139DC}"/>
              </a:ext>
            </a:extLst>
          </p:cNvPr>
          <p:cNvSpPr>
            <a:spLocks noGrp="1"/>
          </p:cNvSpPr>
          <p:nvPr>
            <p:ph idx="1"/>
          </p:nvPr>
        </p:nvSpPr>
        <p:spPr/>
        <p:txBody>
          <a:bodyPr/>
          <a:lstStyle/>
          <a:p>
            <a:r>
              <a:rPr lang="en-US" b="1" dirty="0">
                <a:solidFill>
                  <a:schemeClr val="bg1"/>
                </a:solidFill>
              </a:rPr>
              <a:t>Complete and sufficient</a:t>
            </a:r>
          </a:p>
          <a:p>
            <a:r>
              <a:rPr lang="en-US" b="1" dirty="0">
                <a:solidFill>
                  <a:schemeClr val="bg1"/>
                </a:solidFill>
              </a:rPr>
              <a:t>Primitiveness</a:t>
            </a:r>
          </a:p>
          <a:p>
            <a:r>
              <a:rPr lang="en-US" b="1" dirty="0">
                <a:solidFill>
                  <a:schemeClr val="bg1"/>
                </a:solidFill>
              </a:rPr>
              <a:t>High cohesion</a:t>
            </a:r>
          </a:p>
          <a:p>
            <a:r>
              <a:rPr lang="en-US" b="1" dirty="0">
                <a:solidFill>
                  <a:schemeClr val="bg1"/>
                </a:solidFill>
              </a:rPr>
              <a:t>Low coupling</a:t>
            </a:r>
            <a:endParaRPr lang="x-none" b="1" dirty="0">
              <a:solidFill>
                <a:schemeClr val="bg1"/>
              </a:solidFill>
            </a:endParaRPr>
          </a:p>
        </p:txBody>
      </p:sp>
    </p:spTree>
    <p:extLst>
      <p:ext uri="{BB962C8B-B14F-4D97-AF65-F5344CB8AC3E}">
        <p14:creationId xmlns:p14="http://schemas.microsoft.com/office/powerpoint/2010/main" val="222411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it important?</a:t>
            </a:r>
          </a:p>
        </p:txBody>
      </p:sp>
      <p:sp>
        <p:nvSpPr>
          <p:cNvPr id="3" name="Content Placeholder 2"/>
          <p:cNvSpPr>
            <a:spLocks noGrp="1"/>
          </p:cNvSpPr>
          <p:nvPr>
            <p:ph idx="1"/>
          </p:nvPr>
        </p:nvSpPr>
        <p:spPr/>
        <p:txBody>
          <a:bodyPr/>
          <a:lstStyle/>
          <a:p>
            <a:pPr algn="just"/>
            <a:r>
              <a:rPr lang="en-US" b="1" dirty="0">
                <a:solidFill>
                  <a:schemeClr val="bg1"/>
                </a:solidFill>
              </a:rPr>
              <a:t>Design allows you to model the system or product that is to be built. This model can be assessed for quality and improved before code is generated, tests are conducted, and end users become involved in large numbers. Design is the place where software quality is established.</a:t>
            </a:r>
          </a:p>
        </p:txBody>
      </p:sp>
    </p:spTree>
    <p:extLst>
      <p:ext uri="{BB962C8B-B14F-4D97-AF65-F5344CB8AC3E}">
        <p14:creationId xmlns:p14="http://schemas.microsoft.com/office/powerpoint/2010/main" val="2194527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6EF3A-9BF2-425C-A4E0-DEBC5AB485B5}"/>
              </a:ext>
            </a:extLst>
          </p:cNvPr>
          <p:cNvSpPr>
            <a:spLocks noGrp="1"/>
          </p:cNvSpPr>
          <p:nvPr>
            <p:ph type="title"/>
          </p:nvPr>
        </p:nvSpPr>
        <p:spPr/>
        <p:txBody>
          <a:bodyPr/>
          <a:lstStyle/>
          <a:p>
            <a:r>
              <a:rPr lang="en-US" b="1" dirty="0"/>
              <a:t>Design model – two different dimensions</a:t>
            </a:r>
            <a:endParaRPr lang="x-none" b="1" dirty="0"/>
          </a:p>
        </p:txBody>
      </p:sp>
      <p:sp>
        <p:nvSpPr>
          <p:cNvPr id="3" name="Content Placeholder 2">
            <a:extLst>
              <a:ext uri="{FF2B5EF4-FFF2-40B4-BE49-F238E27FC236}">
                <a16:creationId xmlns:a16="http://schemas.microsoft.com/office/drawing/2014/main" xmlns="" id="{7FC28313-F8AF-4D6E-B188-3163F3812539}"/>
              </a:ext>
            </a:extLst>
          </p:cNvPr>
          <p:cNvSpPr>
            <a:spLocks noGrp="1"/>
          </p:cNvSpPr>
          <p:nvPr>
            <p:ph idx="1"/>
          </p:nvPr>
        </p:nvSpPr>
        <p:spPr/>
        <p:txBody>
          <a:bodyPr/>
          <a:lstStyle/>
          <a:p>
            <a:pPr algn="just"/>
            <a:r>
              <a:rPr lang="en-US" b="1" dirty="0">
                <a:solidFill>
                  <a:schemeClr val="bg1"/>
                </a:solidFill>
              </a:rPr>
              <a:t>The process dimension indicates the evolution of the design model as design tasks are executed as part of the software process. </a:t>
            </a:r>
          </a:p>
          <a:p>
            <a:pPr algn="just"/>
            <a:r>
              <a:rPr lang="en-US" b="1" dirty="0">
                <a:solidFill>
                  <a:schemeClr val="bg1"/>
                </a:solidFill>
              </a:rPr>
              <a:t>The abstraction dimension represents the level of detail as each element of the analysis model is transformed into a design equivalent and then refined iteratively. </a:t>
            </a:r>
            <a:endParaRPr lang="x-none" b="1" dirty="0">
              <a:solidFill>
                <a:schemeClr val="bg1"/>
              </a:solidFill>
            </a:endParaRPr>
          </a:p>
        </p:txBody>
      </p:sp>
    </p:spTree>
    <p:extLst>
      <p:ext uri="{BB962C8B-B14F-4D97-AF65-F5344CB8AC3E}">
        <p14:creationId xmlns:p14="http://schemas.microsoft.com/office/powerpoint/2010/main" val="732871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5C9AF-EFD9-4C19-986C-E712CBCC0D87}"/>
              </a:ext>
            </a:extLst>
          </p:cNvPr>
          <p:cNvSpPr>
            <a:spLocks noGrp="1"/>
          </p:cNvSpPr>
          <p:nvPr>
            <p:ph type="title"/>
          </p:nvPr>
        </p:nvSpPr>
        <p:spPr/>
        <p:txBody>
          <a:bodyPr/>
          <a:lstStyle/>
          <a:p>
            <a:r>
              <a:rPr lang="en-US" b="1" dirty="0"/>
              <a:t>Elements of design model</a:t>
            </a:r>
            <a:endParaRPr lang="x-none" b="1" dirty="0"/>
          </a:p>
        </p:txBody>
      </p:sp>
      <p:sp>
        <p:nvSpPr>
          <p:cNvPr id="3" name="Content Placeholder 2">
            <a:extLst>
              <a:ext uri="{FF2B5EF4-FFF2-40B4-BE49-F238E27FC236}">
                <a16:creationId xmlns:a16="http://schemas.microsoft.com/office/drawing/2014/main" xmlns="" id="{C91F3B01-DE0B-44F6-B7D0-87275977DBEF}"/>
              </a:ext>
            </a:extLst>
          </p:cNvPr>
          <p:cNvSpPr>
            <a:spLocks noGrp="1"/>
          </p:cNvSpPr>
          <p:nvPr>
            <p:ph idx="1"/>
          </p:nvPr>
        </p:nvSpPr>
        <p:spPr/>
        <p:txBody>
          <a:bodyPr/>
          <a:lstStyle/>
          <a:p>
            <a:r>
              <a:rPr lang="en-US" b="1" dirty="0">
                <a:solidFill>
                  <a:schemeClr val="bg1"/>
                </a:solidFill>
              </a:rPr>
              <a:t>Data Design Elements </a:t>
            </a:r>
          </a:p>
          <a:p>
            <a:r>
              <a:rPr lang="en-US" b="1" dirty="0">
                <a:solidFill>
                  <a:schemeClr val="bg1"/>
                </a:solidFill>
              </a:rPr>
              <a:t>Architectural Design Elements </a:t>
            </a:r>
          </a:p>
          <a:p>
            <a:r>
              <a:rPr lang="en-US" b="1" dirty="0">
                <a:solidFill>
                  <a:schemeClr val="bg1"/>
                </a:solidFill>
              </a:rPr>
              <a:t>Interface Design Elements </a:t>
            </a:r>
          </a:p>
          <a:p>
            <a:r>
              <a:rPr lang="en-US" b="1" dirty="0">
                <a:solidFill>
                  <a:schemeClr val="bg1"/>
                </a:solidFill>
              </a:rPr>
              <a:t>Component-Level Design Elements </a:t>
            </a:r>
          </a:p>
          <a:p>
            <a:r>
              <a:rPr lang="en-US" b="1" dirty="0">
                <a:solidFill>
                  <a:schemeClr val="bg1"/>
                </a:solidFill>
              </a:rPr>
              <a:t>Deployment-Level Design Elements </a:t>
            </a:r>
            <a:endParaRPr lang="x-none" b="1" dirty="0">
              <a:solidFill>
                <a:schemeClr val="bg1"/>
              </a:solidFill>
            </a:endParaRPr>
          </a:p>
        </p:txBody>
      </p:sp>
    </p:spTree>
    <p:extLst>
      <p:ext uri="{BB962C8B-B14F-4D97-AF65-F5344CB8AC3E}">
        <p14:creationId xmlns:p14="http://schemas.microsoft.com/office/powerpoint/2010/main" val="421809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architecture</a:t>
            </a:r>
            <a:endParaRPr lang="en-US" b="1" dirty="0"/>
          </a:p>
        </p:txBody>
      </p:sp>
      <p:sp>
        <p:nvSpPr>
          <p:cNvPr id="3" name="Content Placeholder 2"/>
          <p:cNvSpPr>
            <a:spLocks noGrp="1"/>
          </p:cNvSpPr>
          <p:nvPr>
            <p:ph idx="1"/>
          </p:nvPr>
        </p:nvSpPr>
        <p:spPr/>
        <p:txBody>
          <a:bodyPr/>
          <a:lstStyle/>
          <a:p>
            <a:pPr algn="just"/>
            <a:r>
              <a:rPr lang="en-US" b="1" dirty="0">
                <a:solidFill>
                  <a:schemeClr val="bg1"/>
                </a:solidFill>
              </a:rPr>
              <a:t>Software architecture refers to the fundamental structures of a software system and the discipline of creating such structures and systems. Each structure comprises software elements, relations among them, and properties of both elements and relations</a:t>
            </a:r>
            <a:r>
              <a:rPr lang="en-US" b="1" dirty="0" smtClean="0">
                <a:solidFill>
                  <a:schemeClr val="bg1"/>
                </a:solidFill>
              </a:rPr>
              <a:t>.</a:t>
            </a:r>
          </a:p>
          <a:p>
            <a:pPr algn="just"/>
            <a:r>
              <a:rPr lang="en-US" b="1" dirty="0">
                <a:solidFill>
                  <a:schemeClr val="bg1"/>
                </a:solidFill>
              </a:rPr>
              <a:t>Software architecture is, simply, the organization of a system. This organization includes all components, how they interact with each other, the environment in which they operate, and the principles used to design the software. In many cases, it can also include the evolution of the software into the future.</a:t>
            </a:r>
            <a:endParaRPr lang="en-US" b="1" dirty="0">
              <a:solidFill>
                <a:schemeClr val="bg1"/>
              </a:solidFill>
            </a:endParaRPr>
          </a:p>
        </p:txBody>
      </p:sp>
    </p:spTree>
    <p:extLst>
      <p:ext uri="{BB962C8B-B14F-4D97-AF65-F5344CB8AC3E}">
        <p14:creationId xmlns:p14="http://schemas.microsoft.com/office/powerpoint/2010/main" val="6586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a:t>
            </a:r>
          </a:p>
        </p:txBody>
      </p:sp>
      <p:sp>
        <p:nvSpPr>
          <p:cNvPr id="5" name="Content Placeholder 4">
            <a:extLst>
              <a:ext uri="{FF2B5EF4-FFF2-40B4-BE49-F238E27FC236}">
                <a16:creationId xmlns:a16="http://schemas.microsoft.com/office/drawing/2014/main" xmlns="" id="{B0E50E5F-33D7-421F-BEE3-A2D9BF2B69DB}"/>
              </a:ext>
            </a:extLst>
          </p:cNvPr>
          <p:cNvSpPr>
            <a:spLocks noGrp="1"/>
          </p:cNvSpPr>
          <p:nvPr>
            <p:ph idx="1"/>
          </p:nvPr>
        </p:nvSpPr>
        <p:spPr/>
        <p:txBody>
          <a:bodyPr/>
          <a:lstStyle/>
          <a:p>
            <a:pPr algn="just"/>
            <a:r>
              <a:rPr lang="en-US" b="1" dirty="0">
                <a:solidFill>
                  <a:schemeClr val="bg1"/>
                </a:solidFill>
              </a:rPr>
              <a:t>Design depicts the software in a number of different ways. First, the architecture of the system or product must be represented. Then, the interfaces that connect the software to end users, to other systems and devices, and to its own constituent components are modeled. Finally, the software components that are used to construct the system are designed. Each of these views represents a different design action, but all must conform to a set of basic design concepts that guide software design work.</a:t>
            </a:r>
            <a:endParaRPr lang="x-none" b="1" dirty="0">
              <a:solidFill>
                <a:schemeClr val="bg1"/>
              </a:solidFill>
            </a:endParaRPr>
          </a:p>
        </p:txBody>
      </p:sp>
    </p:spTree>
    <p:extLst>
      <p:ext uri="{BB962C8B-B14F-4D97-AF65-F5344CB8AC3E}">
        <p14:creationId xmlns:p14="http://schemas.microsoft.com/office/powerpoint/2010/main" val="120560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 product</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b="1" dirty="0">
                <a:solidFill>
                  <a:schemeClr val="bg1"/>
                </a:solidFill>
              </a:rPr>
              <a:t>A design model that encompasses architectural, interface, component level, and deployment representations is the primary work product that is produced during software design.</a:t>
            </a:r>
          </a:p>
        </p:txBody>
      </p:sp>
    </p:spTree>
    <p:extLst>
      <p:ext uri="{BB962C8B-B14F-4D97-AF65-F5344CB8AC3E}">
        <p14:creationId xmlns:p14="http://schemas.microsoft.com/office/powerpoint/2010/main" val="138721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xmlns="" id="{0512F9CB-A1A0-4043-A103-F6A4B94B695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ADBE6588-EE16-4389-857C-86A156D49E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17FD48D2-B0A7-413D-B947-AA55AC1296D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2BE668D0-D906-4EEE-B32F-8C028624B8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xmlns="" id="{D1DE67A3-B8F6-4CFD-A8E0-D15200F231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xmlns="" id="{991E317B-75E3-4171-A07A-B263C1D6DC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32710" y="628617"/>
            <a:ext cx="3971902" cy="3028983"/>
          </a:xfrm>
        </p:spPr>
        <p:txBody>
          <a:bodyPr vert="horz" lIns="91440" tIns="45720" rIns="91440" bIns="45720" rtlCol="0" anchor="b">
            <a:normAutofit fontScale="90000"/>
          </a:bodyPr>
          <a:lstStyle/>
          <a:p>
            <a:r>
              <a:rPr lang="en-US" sz="4100" b="1" dirty="0">
                <a:solidFill>
                  <a:srgbClr val="FFFFFF"/>
                </a:solidFill>
              </a:rPr>
              <a:t>Translating requirements model into design model</a:t>
            </a:r>
            <a:endParaRPr lang="en-US" sz="4100" dirty="0">
              <a:solidFill>
                <a:srgbClr val="FFFFFF"/>
              </a:solidFill>
            </a:endParaRPr>
          </a:p>
        </p:txBody>
      </p:sp>
      <p:sp useBgFill="1">
        <p:nvSpPr>
          <p:cNvPr id="22" name="Snip Diagonal Corner Rectangle 6">
            <a:extLst>
              <a:ext uri="{FF2B5EF4-FFF2-40B4-BE49-F238E27FC236}">
                <a16:creationId xmlns:a16="http://schemas.microsoft.com/office/drawing/2014/main" xmlns="" id="{4A9B19C2-B29A-4924-9E7E-6FBF17F585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xmlns="" id="{607DE47C-8F1D-47B3-8224-ADDF03AF872D}"/>
              </a:ext>
            </a:extLst>
          </p:cNvPr>
          <p:cNvPicPr>
            <a:picLocks noGrp="1" noChangeAspect="1"/>
          </p:cNvPicPr>
          <p:nvPr>
            <p:ph idx="1"/>
          </p:nvPr>
        </p:nvPicPr>
        <p:blipFill>
          <a:blip r:embed="rId2"/>
          <a:stretch>
            <a:fillRect/>
          </a:stretch>
        </p:blipFill>
        <p:spPr>
          <a:xfrm>
            <a:off x="1101217" y="1397367"/>
            <a:ext cx="5450437" cy="3733548"/>
          </a:xfrm>
          <a:prstGeom prst="rect">
            <a:avLst/>
          </a:prstGeom>
        </p:spPr>
      </p:pic>
      <p:grpSp>
        <p:nvGrpSpPr>
          <p:cNvPr id="24" name="Group 23">
            <a:extLst>
              <a:ext uri="{FF2B5EF4-FFF2-40B4-BE49-F238E27FC236}">
                <a16:creationId xmlns:a16="http://schemas.microsoft.com/office/drawing/2014/main" xmlns="" id="{34C85634-D5F5-4047-8F35-F4B1F50AB1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xmlns="" id="{1224BF71-948F-411D-AA79-8B231571519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xmlns="" id="{434B4526-E715-4199-A597-CD757CB4A0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xmlns="" id="{35E295A6-48D5-4F9E-A32C-5D87EAA5E7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E10BF5B3-9260-4D36-BB24-07BC414B9D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xmlns="" id="{AAE0C886-FA2E-4E7C-BC00-8397AAEC865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3969146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design process</a:t>
            </a:r>
          </a:p>
        </p:txBody>
      </p:sp>
      <p:sp>
        <p:nvSpPr>
          <p:cNvPr id="3" name="Content Placeholder 2"/>
          <p:cNvSpPr>
            <a:spLocks noGrp="1"/>
          </p:cNvSpPr>
          <p:nvPr>
            <p:ph idx="1"/>
          </p:nvPr>
        </p:nvSpPr>
        <p:spPr/>
        <p:txBody>
          <a:bodyPr>
            <a:normAutofit/>
          </a:bodyPr>
          <a:lstStyle/>
          <a:p>
            <a:pPr algn="just"/>
            <a:r>
              <a:rPr lang="en-US" b="1" dirty="0">
                <a:solidFill>
                  <a:schemeClr val="bg1"/>
                </a:solidFill>
              </a:rPr>
              <a:t>Software design is an iterative process through which requirements are translated into a “blueprint” for constructing the software. Initially, the blueprint depicts a holistic view of software. That is, the design is represented at a high level of abstraction— a level that can be directly traced to the specific system objective and more detailed data, functional, and behavioral requirements. As design iterations occur, subsequent refinement leads to design representations at much lower levels of abstraction. These can still be traced to requirements, but the connection is more subtle</a:t>
            </a:r>
          </a:p>
        </p:txBody>
      </p:sp>
    </p:spTree>
    <p:extLst>
      <p:ext uri="{BB962C8B-B14F-4D97-AF65-F5344CB8AC3E}">
        <p14:creationId xmlns:p14="http://schemas.microsoft.com/office/powerpoint/2010/main" val="180303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Quality Guidelines and Attributes</a:t>
            </a:r>
          </a:p>
        </p:txBody>
      </p:sp>
      <p:sp>
        <p:nvSpPr>
          <p:cNvPr id="3" name="Content Placeholder 2"/>
          <p:cNvSpPr>
            <a:spLocks noGrp="1"/>
          </p:cNvSpPr>
          <p:nvPr>
            <p:ph idx="1"/>
          </p:nvPr>
        </p:nvSpPr>
        <p:spPr/>
        <p:txBody>
          <a:bodyPr>
            <a:normAutofit fontScale="92500" lnSpcReduction="20000"/>
          </a:bodyPr>
          <a:lstStyle/>
          <a:p>
            <a:pPr algn="just"/>
            <a:r>
              <a:rPr lang="en-US" b="1" dirty="0">
                <a:solidFill>
                  <a:schemeClr val="bg1"/>
                </a:solidFill>
              </a:rPr>
              <a:t>Throughout the design process, the quality of the evolving design is assessed with a series of technical.</a:t>
            </a:r>
          </a:p>
          <a:p>
            <a:pPr algn="just"/>
            <a:r>
              <a:rPr lang="en-US" b="1" dirty="0" err="1">
                <a:solidFill>
                  <a:schemeClr val="bg1"/>
                </a:solidFill>
              </a:rPr>
              <a:t>McGlaughlin</a:t>
            </a:r>
            <a:r>
              <a:rPr lang="en-US" b="1" dirty="0">
                <a:solidFill>
                  <a:schemeClr val="bg1"/>
                </a:solidFill>
              </a:rPr>
              <a:t> [McG91] suggests three characteristics that serve as a guide for the evaluation of a good design: </a:t>
            </a:r>
          </a:p>
          <a:p>
            <a:pPr lvl="1" algn="just"/>
            <a:r>
              <a:rPr lang="en-US" b="1" dirty="0">
                <a:solidFill>
                  <a:schemeClr val="bg1"/>
                </a:solidFill>
              </a:rPr>
              <a:t>The design must implement all of the explicit requirements contained in the requirements model, and it must accommodate all of the implicit requirements desired by stakeholders. </a:t>
            </a:r>
          </a:p>
          <a:p>
            <a:pPr lvl="1" algn="just"/>
            <a:r>
              <a:rPr lang="en-US" b="1" dirty="0">
                <a:solidFill>
                  <a:schemeClr val="bg1"/>
                </a:solidFill>
              </a:rPr>
              <a:t>The design must be a readable, understandable guide for those who generate code and for those who test and subsequently support the software. </a:t>
            </a:r>
          </a:p>
          <a:p>
            <a:pPr lvl="1" algn="just"/>
            <a:r>
              <a:rPr lang="en-US" b="1" dirty="0">
                <a:solidFill>
                  <a:schemeClr val="bg1"/>
                </a:solidFill>
              </a:rPr>
              <a:t>The design should provide a complete picture of the software, addressing the data, functional, and behavioral domains from an implementation perspective.</a:t>
            </a:r>
          </a:p>
        </p:txBody>
      </p:sp>
    </p:spTree>
    <p:extLst>
      <p:ext uri="{BB962C8B-B14F-4D97-AF65-F5344CB8AC3E}">
        <p14:creationId xmlns:p14="http://schemas.microsoft.com/office/powerpoint/2010/main" val="309480041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257</TotalTime>
  <Words>2199</Words>
  <Application>Microsoft Office PowerPoint</Application>
  <PresentationFormat>Widescreen</PresentationFormat>
  <Paragraphs>111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Century Gothic</vt:lpstr>
      <vt:lpstr>Wingdings</vt:lpstr>
      <vt:lpstr>Wingdings 3</vt:lpstr>
      <vt:lpstr>Slice</vt:lpstr>
      <vt:lpstr>Design process</vt:lpstr>
      <vt:lpstr>What is design?</vt:lpstr>
      <vt:lpstr>Why is it important?</vt:lpstr>
      <vt:lpstr>Software architecture</vt:lpstr>
      <vt:lpstr>Steps</vt:lpstr>
      <vt:lpstr>Work product </vt:lpstr>
      <vt:lpstr>Translating requirements model into design model</vt:lpstr>
      <vt:lpstr>The design process</vt:lpstr>
      <vt:lpstr>Software Quality Guidelines and Attributes</vt:lpstr>
      <vt:lpstr>How design goals are achieved?</vt:lpstr>
      <vt:lpstr>TASK SET FOR DESIGN </vt:lpstr>
      <vt:lpstr>Design concepts</vt:lpstr>
      <vt:lpstr>Design concepts</vt:lpstr>
      <vt:lpstr>ABSTRACTION</vt:lpstr>
      <vt:lpstr>Architecture</vt:lpstr>
      <vt:lpstr>Patterns </vt:lpstr>
      <vt:lpstr>Separation of Concerns </vt:lpstr>
      <vt:lpstr>modularity</vt:lpstr>
      <vt:lpstr>Information Hiding </vt:lpstr>
      <vt:lpstr>Functional Independence </vt:lpstr>
      <vt:lpstr>Refinement </vt:lpstr>
      <vt:lpstr> Aspects</vt:lpstr>
      <vt:lpstr>Aspects - example </vt:lpstr>
      <vt:lpstr>Refactoring </vt:lpstr>
      <vt:lpstr>  Object-oriented design concepts</vt:lpstr>
      <vt:lpstr>Design Classes </vt:lpstr>
      <vt:lpstr>Types of Design Classes</vt:lpstr>
      <vt:lpstr>Types of Design Classes</vt:lpstr>
      <vt:lpstr>Characteristics of WELL-FORMED Design Classes</vt:lpstr>
      <vt:lpstr>Design model – two different dimensions</vt:lpstr>
      <vt:lpstr>Elements of design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AND SWOT ANALYSIS</dc:title>
  <dc:creator>Miss Wajiha Naim</dc:creator>
  <cp:lastModifiedBy>Miss Wajiha Naim</cp:lastModifiedBy>
  <cp:revision>29</cp:revision>
  <dcterms:created xsi:type="dcterms:W3CDTF">2021-04-14T05:22:37Z</dcterms:created>
  <dcterms:modified xsi:type="dcterms:W3CDTF">2022-04-19T04:12:07Z</dcterms:modified>
</cp:coreProperties>
</file>