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Masters/slideMaster1.xml" ContentType="application/vnd.openxmlformats-officedocument.presentationml.slideMaster+xml"/>
  <Override PartName="/ppt/slideLayouts/slideLayout16.xml" ContentType="application/vnd.openxmlformats-officedocument.presentationml.slideLayout+xml"/>
  <Override PartName="/ppt/notesSlides/notesSlide2.xml" ContentType="application/vnd.openxmlformats-officedocument.presentationml.notesSlide+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3.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5"/>
  </p:notesMasterIdLst>
  <p:sldIdLst>
    <p:sldId id="256" r:id="rId2"/>
    <p:sldId id="284" r:id="rId3"/>
    <p:sldId id="257" r:id="rId4"/>
    <p:sldId id="258" r:id="rId5"/>
    <p:sldId id="261" r:id="rId6"/>
    <p:sldId id="260" r:id="rId7"/>
    <p:sldId id="259" r:id="rId8"/>
    <p:sldId id="262" r:id="rId9"/>
    <p:sldId id="265" r:id="rId10"/>
    <p:sldId id="264" r:id="rId11"/>
    <p:sldId id="263" r:id="rId12"/>
    <p:sldId id="310" r:id="rId13"/>
    <p:sldId id="266" r:id="rId14"/>
    <p:sldId id="286" r:id="rId15"/>
    <p:sldId id="267" r:id="rId16"/>
    <p:sldId id="269" r:id="rId17"/>
    <p:sldId id="270" r:id="rId18"/>
    <p:sldId id="271" r:id="rId19"/>
    <p:sldId id="272" r:id="rId20"/>
    <p:sldId id="273" r:id="rId21"/>
    <p:sldId id="274" r:id="rId22"/>
    <p:sldId id="275" r:id="rId23"/>
    <p:sldId id="276" r:id="rId24"/>
    <p:sldId id="288" r:id="rId25"/>
    <p:sldId id="289" r:id="rId26"/>
    <p:sldId id="290" r:id="rId27"/>
    <p:sldId id="291" r:id="rId28"/>
    <p:sldId id="292" r:id="rId29"/>
    <p:sldId id="293" r:id="rId30"/>
    <p:sldId id="294" r:id="rId31"/>
    <p:sldId id="295" r:id="rId32"/>
    <p:sldId id="298" r:id="rId33"/>
    <p:sldId id="299" r:id="rId34"/>
    <p:sldId id="300" r:id="rId35"/>
    <p:sldId id="301" r:id="rId36"/>
    <p:sldId id="302" r:id="rId37"/>
    <p:sldId id="303" r:id="rId38"/>
    <p:sldId id="304" r:id="rId39"/>
    <p:sldId id="306" r:id="rId40"/>
    <p:sldId id="305" r:id="rId41"/>
    <p:sldId id="307" r:id="rId42"/>
    <p:sldId id="308" r:id="rId43"/>
    <p:sldId id="309" r:id="rId44"/>
    <p:sldId id="311" r:id="rId45"/>
    <p:sldId id="314" r:id="rId46"/>
    <p:sldId id="312" r:id="rId47"/>
    <p:sldId id="313" r:id="rId48"/>
    <p:sldId id="315" r:id="rId49"/>
    <p:sldId id="316" r:id="rId50"/>
    <p:sldId id="317" r:id="rId51"/>
    <p:sldId id="318" r:id="rId52"/>
    <p:sldId id="319" r:id="rId53"/>
    <p:sldId id="287"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snapToGrid="0">
      <p:cViewPr varScale="1">
        <p:scale>
          <a:sx n="68" d="100"/>
          <a:sy n="68"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customXml" Target="../customXml/item2.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C3F650-0F69-4E29-8F16-55A73A23643A}" type="datetimeFigureOut">
              <a:rPr lang="en-PK" smtClean="0"/>
              <a:t>02/06/2021</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6F3BC0-1A25-41BD-A80C-C10B84ADF9C3}" type="slidenum">
              <a:rPr lang="en-PK" smtClean="0"/>
              <a:t>‹#›</a:t>
            </a:fld>
            <a:endParaRPr lang="en-PK"/>
          </a:p>
        </p:txBody>
      </p:sp>
    </p:spTree>
    <p:extLst>
      <p:ext uri="{BB962C8B-B14F-4D97-AF65-F5344CB8AC3E}">
        <p14:creationId xmlns:p14="http://schemas.microsoft.com/office/powerpoint/2010/main" val="782649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https://creately.com/blog/diagrams/sequence-diagram-tutorial/</a:t>
            </a:r>
            <a:endParaRPr lang="en-PK"/>
          </a:p>
        </p:txBody>
      </p:sp>
      <p:sp>
        <p:nvSpPr>
          <p:cNvPr id="4" name="Slide Number Placeholder 3"/>
          <p:cNvSpPr>
            <a:spLocks noGrp="1"/>
          </p:cNvSpPr>
          <p:nvPr>
            <p:ph type="sldNum" sz="quarter" idx="5"/>
          </p:nvPr>
        </p:nvSpPr>
        <p:spPr/>
        <p:txBody>
          <a:bodyPr/>
          <a:lstStyle/>
          <a:p>
            <a:fld id="{536F3BC0-1A25-41BD-A80C-C10B84ADF9C3}" type="slidenum">
              <a:rPr lang="en-PK" smtClean="0"/>
              <a:t>52</a:t>
            </a:fld>
            <a:endParaRPr lang="en-PK"/>
          </a:p>
        </p:txBody>
      </p:sp>
    </p:spTree>
    <p:extLst>
      <p:ext uri="{BB962C8B-B14F-4D97-AF65-F5344CB8AC3E}">
        <p14:creationId xmlns:p14="http://schemas.microsoft.com/office/powerpoint/2010/main" val="3816676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536F3BC0-1A25-41BD-A80C-C10B84ADF9C3}" type="slidenum">
              <a:rPr lang="en-PK" smtClean="0"/>
              <a:t>53</a:t>
            </a:fld>
            <a:endParaRPr lang="en-PK"/>
          </a:p>
        </p:txBody>
      </p:sp>
    </p:spTree>
    <p:extLst>
      <p:ext uri="{BB962C8B-B14F-4D97-AF65-F5344CB8AC3E}">
        <p14:creationId xmlns:p14="http://schemas.microsoft.com/office/powerpoint/2010/main" val="3857570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6/2/2021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visual-paradigm.com/guide/uml-unified-modeling-language/what-is-uml/#profile-diagram" TargetMode="External"/><Relationship Id="rId3" Type="http://schemas.openxmlformats.org/officeDocument/2006/relationships/hyperlink" Target="https://www.visual-paradigm.com/guide/uml-unified-modeling-language/what-is-uml/#component-diagram" TargetMode="External"/><Relationship Id="rId7" Type="http://schemas.openxmlformats.org/officeDocument/2006/relationships/hyperlink" Target="https://www.visual-paradigm.com/guide/uml-unified-modeling-language/what-is-uml/#composite-structure-diagram" TargetMode="External"/><Relationship Id="rId2" Type="http://schemas.openxmlformats.org/officeDocument/2006/relationships/hyperlink" Target="https://www.visual-paradigm.com/guide/uml-unified-modeling-language/what-is-uml/#class-diagram" TargetMode="External"/><Relationship Id="rId1" Type="http://schemas.openxmlformats.org/officeDocument/2006/relationships/slideLayout" Target="../slideLayouts/slideLayout2.xml"/><Relationship Id="rId6" Type="http://schemas.openxmlformats.org/officeDocument/2006/relationships/hyperlink" Target="https://www.visual-paradigm.com/guide/uml-unified-modeling-language/what-is-uml/#package-diagram" TargetMode="External"/><Relationship Id="rId5" Type="http://schemas.openxmlformats.org/officeDocument/2006/relationships/hyperlink" Target="https://www.visual-paradigm.com/guide/uml-unified-modeling-language/what-is-uml/#object-diagram" TargetMode="External"/><Relationship Id="rId4" Type="http://schemas.openxmlformats.org/officeDocument/2006/relationships/hyperlink" Target="https://www.visual-paradigm.com/guide/uml-unified-modeling-language/what-is-uml/#deployment-diagram"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visual-paradigm.com/guide/uml-unified-modeling-language/what-is-uml/#timing-diagram" TargetMode="External"/><Relationship Id="rId3" Type="http://schemas.openxmlformats.org/officeDocument/2006/relationships/hyperlink" Target="https://www.visual-paradigm.com/guide/uml-unified-modeling-language/what-is-uml/#activity-diagram" TargetMode="External"/><Relationship Id="rId7" Type="http://schemas.openxmlformats.org/officeDocument/2006/relationships/hyperlink" Target="https://www.visual-paradigm.com/guide/uml-unified-modeling-language/what-is-uml/#interaction-overview-diagram" TargetMode="External"/><Relationship Id="rId2" Type="http://schemas.openxmlformats.org/officeDocument/2006/relationships/hyperlink" Target="https://www.visual-paradigm.com/guide/uml-unified-modeling-language/what-is-uml/#use-case-diagram" TargetMode="External"/><Relationship Id="rId1" Type="http://schemas.openxmlformats.org/officeDocument/2006/relationships/slideLayout" Target="../slideLayouts/slideLayout2.xml"/><Relationship Id="rId6" Type="http://schemas.openxmlformats.org/officeDocument/2006/relationships/hyperlink" Target="https://www.visual-paradigm.com/guide/uml-unified-modeling-language/what-is-uml/#communication-diagram" TargetMode="External"/><Relationship Id="rId5" Type="http://schemas.openxmlformats.org/officeDocument/2006/relationships/hyperlink" Target="https://www.visual-paradigm.com/guide/uml-unified-modeling-language/what-is-uml/#sequence-diagram" TargetMode="External"/><Relationship Id="rId4" Type="http://schemas.openxmlformats.org/officeDocument/2006/relationships/hyperlink" Target="https://www.visual-paradigm.com/guide/uml-unified-modeling-language/what-is-uml/#state-machine-diagra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James_Rumbaugh" TargetMode="External"/><Relationship Id="rId2" Type="http://schemas.openxmlformats.org/officeDocument/2006/relationships/hyperlink" Target="https://en.wikipedia.org/wiki/Object-modeling_technique" TargetMode="External"/><Relationship Id="rId1" Type="http://schemas.openxmlformats.org/officeDocument/2006/relationships/slideLayout" Target="../slideLayouts/slideLayout2.xml"/><Relationship Id="rId6" Type="http://schemas.openxmlformats.org/officeDocument/2006/relationships/hyperlink" Target="https://en.wikipedia.org/wiki/Ivar_Jacobson" TargetMode="External"/><Relationship Id="rId5" Type="http://schemas.openxmlformats.org/officeDocument/2006/relationships/hyperlink" Target="https://en.wikipedia.org/wiki/Ada_(programming_language)" TargetMode="External"/><Relationship Id="rId4" Type="http://schemas.openxmlformats.org/officeDocument/2006/relationships/hyperlink" Target="https://en.wikipedia.org/wiki/Grady_Booch"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511F85B-5967-428B-BE8B-819A79813D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rogramming data on computer monitor">
            <a:extLst>
              <a:ext uri="{FF2B5EF4-FFF2-40B4-BE49-F238E27FC236}">
                <a16:creationId xmlns:a16="http://schemas.microsoft.com/office/drawing/2014/main" id="{530143C8-3CED-4809-ABE6-512D54777452}"/>
              </a:ext>
            </a:extLst>
          </p:cNvPr>
          <p:cNvPicPr>
            <a:picLocks noChangeAspect="1"/>
          </p:cNvPicPr>
          <p:nvPr/>
        </p:nvPicPr>
        <p:blipFill rotWithShape="1">
          <a:blip r:embed="rId2">
            <a:grayscl/>
          </a:blip>
          <a:srcRect t="8607" b="7123"/>
          <a:stretch/>
        </p:blipFill>
        <p:spPr>
          <a:xfrm>
            <a:off x="20" y="10"/>
            <a:ext cx="12191980" cy="6857990"/>
          </a:xfrm>
          <a:prstGeom prst="rect">
            <a:avLst/>
          </a:prstGeom>
        </p:spPr>
      </p:pic>
      <p:sp>
        <p:nvSpPr>
          <p:cNvPr id="23" name="Snip Diagonal Corner Rectangle 6">
            <a:extLst>
              <a:ext uri="{FF2B5EF4-FFF2-40B4-BE49-F238E27FC236}">
                <a16:creationId xmlns:a16="http://schemas.microsoft.com/office/drawing/2014/main" id="{28DA8D05-CF65-4382-8BF4-2A08754DB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1075" cy="6857998"/>
          </a:xfrm>
          <a:prstGeom prst="snip2DiagRect">
            <a:avLst>
              <a:gd name="adj1" fmla="val 0"/>
              <a:gd name="adj2" fmla="val 42414"/>
            </a:avLst>
          </a:prstGeom>
          <a:gradFill>
            <a:gsLst>
              <a:gs pos="2000">
                <a:schemeClr val="dk2">
                  <a:tint val="97000"/>
                  <a:hueMod val="92000"/>
                  <a:satMod val="169000"/>
                  <a:lumMod val="164000"/>
                  <a:alpha val="79000"/>
                </a:schemeClr>
              </a:gs>
              <a:gs pos="100000">
                <a:schemeClr val="dk2">
                  <a:shade val="96000"/>
                  <a:satMod val="120000"/>
                  <a:lumMod val="90000"/>
                  <a:alpha val="88000"/>
                </a:schemeClr>
              </a:gs>
            </a:gsLst>
          </a:gradFill>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571274" y="2509284"/>
            <a:ext cx="6767736" cy="2486049"/>
          </a:xfrm>
        </p:spPr>
        <p:txBody>
          <a:bodyPr>
            <a:normAutofit/>
          </a:bodyPr>
          <a:lstStyle/>
          <a:p>
            <a:r>
              <a:rPr lang="en-US" b="1" dirty="0"/>
              <a:t>Unified modeling language (</a:t>
            </a:r>
            <a:r>
              <a:rPr lang="en-US" b="1" dirty="0" err="1"/>
              <a:t>uml</a:t>
            </a:r>
            <a:r>
              <a:rPr lang="en-US" b="1" dirty="0"/>
              <a:t>)</a:t>
            </a:r>
          </a:p>
        </p:txBody>
      </p:sp>
      <p:sp>
        <p:nvSpPr>
          <p:cNvPr id="3" name="Subtitle 2"/>
          <p:cNvSpPr>
            <a:spLocks noGrp="1"/>
          </p:cNvSpPr>
          <p:nvPr>
            <p:ph type="subTitle" idx="1"/>
          </p:nvPr>
        </p:nvSpPr>
        <p:spPr>
          <a:xfrm>
            <a:off x="614249" y="5071532"/>
            <a:ext cx="5133408" cy="914401"/>
          </a:xfrm>
        </p:spPr>
        <p:txBody>
          <a:bodyPr>
            <a:normAutofit/>
          </a:bodyPr>
          <a:lstStyle/>
          <a:p>
            <a:r>
              <a:rPr lang="en-US">
                <a:solidFill>
                  <a:schemeClr val="tx1"/>
                </a:solidFill>
              </a:rPr>
              <a:t>SOFTWARE ENGINEERING </a:t>
            </a:r>
          </a:p>
          <a:p>
            <a:r>
              <a:rPr lang="en-US">
                <a:solidFill>
                  <a:schemeClr val="tx1"/>
                </a:solidFill>
              </a:rPr>
              <a:t>SPRING 2021</a:t>
            </a:r>
          </a:p>
        </p:txBody>
      </p:sp>
      <p:grpSp>
        <p:nvGrpSpPr>
          <p:cNvPr id="25" name="Group 24">
            <a:extLst>
              <a:ext uri="{FF2B5EF4-FFF2-40B4-BE49-F238E27FC236}">
                <a16:creationId xmlns:a16="http://schemas.microsoft.com/office/drawing/2014/main" id="{E0C6252F-9468-4CFE-8A28-0DFE703FB7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1344" y="9144"/>
            <a:ext cx="6080656" cy="6163733"/>
            <a:chOff x="6108170" y="8467"/>
            <a:chExt cx="6080656" cy="6163733"/>
          </a:xfrm>
        </p:grpSpPr>
        <p:cxnSp>
          <p:nvCxnSpPr>
            <p:cNvPr id="26" name="Straight Connector 25">
              <a:extLst>
                <a:ext uri="{FF2B5EF4-FFF2-40B4-BE49-F238E27FC236}">
                  <a16:creationId xmlns:a16="http://schemas.microsoft.com/office/drawing/2014/main" id="{F873F8F7-6FEE-4BB3-94A3-78B5C2FF1D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FF5B2264-1E71-4A5B-ABFC-2832FD78EC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6E0A76D-9460-46B8-BD58-9E9BF9CEB3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47E3790F-67C5-42CD-B933-75C6F3250A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EF3C2C4-F6BB-4D14-8577-3649162D0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2850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PK" b="1" dirty="0"/>
              <a:t>13 UML DIAGRAMS - structure</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pPr algn="just"/>
            <a:r>
              <a:rPr lang="en-US" sz="2000" b="0" i="0" dirty="0">
                <a:solidFill>
                  <a:schemeClr val="bg1"/>
                </a:solidFill>
                <a:effectLst/>
                <a:latin typeface="Times New Roman" panose="02020603050405020304" pitchFamily="18" charset="0"/>
                <a:cs typeface="Times New Roman" panose="02020603050405020304" pitchFamily="18" charset="0"/>
              </a:rPr>
              <a:t>Structure diagrams show the static structure of the system and its parts on different abstraction and implementation levels and how they are related to each other. The elements in a structure diagram represent the meaningful concepts of a system, and may include abstract, real world and implementation concepts, there are seven types of structure diagram as follows:</a:t>
            </a:r>
          </a:p>
          <a:p>
            <a:pPr algn="just">
              <a:buFont typeface="Arial" panose="020B0604020202020204" pitchFamily="34" charset="0"/>
              <a:buChar char="•"/>
            </a:pPr>
            <a:r>
              <a:rPr lang="en-US" sz="2000" b="1" i="0" strike="noStrike" dirty="0">
                <a:solidFill>
                  <a:schemeClr val="bg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Class Diagram</a:t>
            </a:r>
            <a:endParaRPr lang="en-US" sz="2000" b="0" i="0" dirty="0">
              <a:solidFill>
                <a:schemeClr val="bg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i="0" strike="noStrike" dirty="0">
                <a:solidFill>
                  <a:schemeClr val="bg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Component Diagram</a:t>
            </a:r>
            <a:endParaRPr lang="en-US" sz="2000" b="0" i="0" dirty="0">
              <a:solidFill>
                <a:schemeClr val="bg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i="0" strike="noStrike" dirty="0">
                <a:solidFill>
                  <a:schemeClr val="bg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Deployment Diagram</a:t>
            </a:r>
            <a:endParaRPr lang="en-US" sz="2000" b="0" i="0" dirty="0">
              <a:solidFill>
                <a:schemeClr val="bg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i="0" strike="noStrike" dirty="0">
                <a:solidFill>
                  <a:schemeClr val="bg1"/>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Object Diagram</a:t>
            </a:r>
            <a:endParaRPr lang="en-US" sz="2000" b="0" i="0" dirty="0">
              <a:solidFill>
                <a:schemeClr val="bg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i="0" strike="noStrike" dirty="0">
                <a:solidFill>
                  <a:schemeClr val="bg1"/>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Package Diagram</a:t>
            </a:r>
            <a:endParaRPr lang="en-US" sz="2000" b="0" i="0" dirty="0">
              <a:solidFill>
                <a:schemeClr val="bg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i="0" strike="noStrike" dirty="0">
                <a:solidFill>
                  <a:schemeClr val="bg1"/>
                </a:solidFill>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Composite Structure Diagram</a:t>
            </a:r>
            <a:endParaRPr lang="en-US" sz="2000" b="0" i="0" dirty="0">
              <a:solidFill>
                <a:schemeClr val="bg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i="0" strike="noStrike" dirty="0">
                <a:solidFill>
                  <a:schemeClr val="bg1"/>
                </a:solidFill>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Profile Diagram</a:t>
            </a:r>
            <a:endParaRPr lang="en-US" sz="2000" b="0" i="0" dirty="0">
              <a:solidFill>
                <a:schemeClr val="bg1"/>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94800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PK" b="1" dirty="0"/>
              <a:t>13 UML DIAGRAMS - behavior</a:t>
            </a:r>
            <a:endParaRPr lang="en-US" dirty="0"/>
          </a:p>
        </p:txBody>
      </p:sp>
      <p:sp>
        <p:nvSpPr>
          <p:cNvPr id="4" name="Content Placeholder 3">
            <a:extLst>
              <a:ext uri="{FF2B5EF4-FFF2-40B4-BE49-F238E27FC236}">
                <a16:creationId xmlns:a16="http://schemas.microsoft.com/office/drawing/2014/main" id="{FA6CCD18-DC0A-4239-85C4-4300F0B9382B}"/>
              </a:ext>
            </a:extLst>
          </p:cNvPr>
          <p:cNvSpPr>
            <a:spLocks noGrp="1"/>
          </p:cNvSpPr>
          <p:nvPr>
            <p:ph idx="1"/>
          </p:nvPr>
        </p:nvSpPr>
        <p:spPr/>
        <p:txBody>
          <a:bodyPr>
            <a:normAutofit fontScale="92500" lnSpcReduction="20000"/>
          </a:bodyPr>
          <a:lstStyle/>
          <a:p>
            <a:pPr algn="just"/>
            <a:r>
              <a:rPr lang="en-US" b="0" i="0" dirty="0">
                <a:solidFill>
                  <a:schemeClr val="bg1"/>
                </a:solidFill>
                <a:effectLst/>
                <a:latin typeface="Times New Roman" panose="02020603050405020304" pitchFamily="18" charset="0"/>
                <a:cs typeface="Times New Roman" panose="02020603050405020304" pitchFamily="18" charset="0"/>
              </a:rPr>
              <a:t>Behavior diagrams show the </a:t>
            </a:r>
            <a:r>
              <a:rPr lang="en-US" b="1" i="0" dirty="0">
                <a:solidFill>
                  <a:schemeClr val="bg1"/>
                </a:solidFill>
                <a:effectLst/>
                <a:latin typeface="Times New Roman" panose="02020603050405020304" pitchFamily="18" charset="0"/>
                <a:cs typeface="Times New Roman" panose="02020603050405020304" pitchFamily="18" charset="0"/>
              </a:rPr>
              <a:t>dynamic behavior</a:t>
            </a:r>
            <a:r>
              <a:rPr lang="en-US" b="0" i="0" dirty="0">
                <a:solidFill>
                  <a:schemeClr val="bg1"/>
                </a:solidFill>
                <a:effectLst/>
                <a:latin typeface="Times New Roman" panose="02020603050405020304" pitchFamily="18" charset="0"/>
                <a:cs typeface="Times New Roman" panose="02020603050405020304" pitchFamily="18" charset="0"/>
              </a:rPr>
              <a:t> of the objects in a system, which can be described as a series of changes to the system over </a:t>
            </a:r>
            <a:r>
              <a:rPr lang="en-US" b="1" i="0" dirty="0">
                <a:solidFill>
                  <a:schemeClr val="bg1"/>
                </a:solidFill>
                <a:effectLst/>
                <a:latin typeface="Times New Roman" panose="02020603050405020304" pitchFamily="18" charset="0"/>
                <a:cs typeface="Times New Roman" panose="02020603050405020304" pitchFamily="18" charset="0"/>
              </a:rPr>
              <a:t>time</a:t>
            </a:r>
            <a:r>
              <a:rPr lang="en-US" b="0" i="0" dirty="0">
                <a:solidFill>
                  <a:schemeClr val="bg1"/>
                </a:solidFill>
                <a:effectLst/>
                <a:latin typeface="Times New Roman" panose="02020603050405020304" pitchFamily="18" charset="0"/>
                <a:cs typeface="Times New Roman" panose="02020603050405020304" pitchFamily="18" charset="0"/>
              </a:rPr>
              <a:t>, there are seven types of behavior diagrams as follows:</a:t>
            </a:r>
          </a:p>
          <a:p>
            <a:pPr algn="just">
              <a:buFont typeface="Arial" panose="020B0604020202020204" pitchFamily="34" charset="0"/>
              <a:buChar char="•"/>
            </a:pPr>
            <a:r>
              <a:rPr lang="en-US" b="1" i="0" u="none" strike="noStrike" dirty="0">
                <a:solidFill>
                  <a:schemeClr val="bg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Use Case Diagram</a:t>
            </a:r>
            <a:endParaRPr lang="en-US" b="0" i="0" dirty="0">
              <a:solidFill>
                <a:schemeClr val="bg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i="0" u="none" strike="noStrike" dirty="0">
                <a:solidFill>
                  <a:schemeClr val="bg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Activity Diagram</a:t>
            </a:r>
            <a:endParaRPr lang="en-US" b="0" i="0" dirty="0">
              <a:solidFill>
                <a:schemeClr val="bg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i="0" u="none" strike="noStrike" dirty="0">
                <a:solidFill>
                  <a:schemeClr val="bg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State Machine Diagram</a:t>
            </a:r>
            <a:endParaRPr lang="en-US" b="0" i="0" dirty="0">
              <a:solidFill>
                <a:schemeClr val="bg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i="0" u="none" strike="noStrike" dirty="0">
                <a:solidFill>
                  <a:schemeClr val="bg1"/>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Sequence Diagram</a:t>
            </a:r>
            <a:endParaRPr lang="en-US" b="0" i="0" dirty="0">
              <a:solidFill>
                <a:schemeClr val="bg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i="0" u="none" strike="noStrike" dirty="0">
                <a:solidFill>
                  <a:schemeClr val="bg1"/>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Communication Diagram</a:t>
            </a:r>
            <a:endParaRPr lang="en-US" b="0" i="0" dirty="0">
              <a:solidFill>
                <a:schemeClr val="bg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i="0" u="none" strike="noStrike" dirty="0">
                <a:solidFill>
                  <a:schemeClr val="bg1"/>
                </a:solidFill>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Interaction Overview Diagram</a:t>
            </a:r>
            <a:endParaRPr lang="en-US" b="0" i="0" dirty="0">
              <a:solidFill>
                <a:schemeClr val="bg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i="0" u="none" strike="noStrike" dirty="0">
                <a:solidFill>
                  <a:schemeClr val="bg1"/>
                </a:solidFill>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Timing Diagram</a:t>
            </a:r>
            <a:endParaRPr lang="en-US" b="0" i="0" dirty="0">
              <a:solidFill>
                <a:schemeClr val="bg1"/>
              </a:solidFill>
              <a:effectLst/>
              <a:latin typeface="Times New Roman" panose="02020603050405020304" pitchFamily="18" charset="0"/>
              <a:cs typeface="Times New Roman" panose="02020603050405020304" pitchFamily="18" charset="0"/>
            </a:endParaRPr>
          </a:p>
          <a:p>
            <a:endParaRPr lang="en-PK" dirty="0"/>
          </a:p>
        </p:txBody>
      </p:sp>
    </p:spTree>
    <p:extLst>
      <p:ext uri="{BB962C8B-B14F-4D97-AF65-F5344CB8AC3E}">
        <p14:creationId xmlns:p14="http://schemas.microsoft.com/office/powerpoint/2010/main" val="3884700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A3E24-8550-470F-A842-FF968A0234C9}"/>
              </a:ext>
            </a:extLst>
          </p:cNvPr>
          <p:cNvSpPr>
            <a:spLocks noGrp="1"/>
          </p:cNvSpPr>
          <p:nvPr>
            <p:ph type="title"/>
          </p:nvPr>
        </p:nvSpPr>
        <p:spPr/>
        <p:txBody>
          <a:bodyPr/>
          <a:lstStyle/>
          <a:p>
            <a:r>
              <a:rPr lang="en-US" b="1" dirty="0"/>
              <a:t>UML VIEWS</a:t>
            </a:r>
            <a:endParaRPr lang="en-PK" b="1" dirty="0"/>
          </a:p>
        </p:txBody>
      </p:sp>
      <p:sp>
        <p:nvSpPr>
          <p:cNvPr id="3" name="Content Placeholder 2">
            <a:extLst>
              <a:ext uri="{FF2B5EF4-FFF2-40B4-BE49-F238E27FC236}">
                <a16:creationId xmlns:a16="http://schemas.microsoft.com/office/drawing/2014/main" id="{1DF1C37A-A088-4D0B-A83D-AB461612C8BA}"/>
              </a:ext>
            </a:extLst>
          </p:cNvPr>
          <p:cNvSpPr>
            <a:spLocks noGrp="1"/>
          </p:cNvSpPr>
          <p:nvPr>
            <p:ph idx="1"/>
          </p:nvPr>
        </p:nvSpPr>
        <p:spPr>
          <a:xfrm>
            <a:off x="869742" y="791818"/>
            <a:ext cx="8534400" cy="3615267"/>
          </a:xfrm>
        </p:spPr>
        <p:txBody>
          <a:bodyPr/>
          <a:lstStyle/>
          <a:p>
            <a:endParaRPr lang="en-PK" dirty="0"/>
          </a:p>
        </p:txBody>
      </p:sp>
      <p:pic>
        <p:nvPicPr>
          <p:cNvPr id="1026" name="Picture 1">
            <a:extLst>
              <a:ext uri="{FF2B5EF4-FFF2-40B4-BE49-F238E27FC236}">
                <a16:creationId xmlns:a16="http://schemas.microsoft.com/office/drawing/2014/main" id="{1418AD48-9761-4259-A823-D84414E7F1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742" y="789332"/>
            <a:ext cx="3638550" cy="2752725"/>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2">
            <a:extLst>
              <a:ext uri="{FF2B5EF4-FFF2-40B4-BE49-F238E27FC236}">
                <a16:creationId xmlns:a16="http://schemas.microsoft.com/office/drawing/2014/main" id="{7E3C0B7C-5613-4C9C-9957-4CB529E72F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1412" y="661113"/>
            <a:ext cx="3638550" cy="38766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4677A66-E04B-4AA2-9130-EF4F2815204B}"/>
              </a:ext>
            </a:extLst>
          </p:cNvPr>
          <p:cNvSpPr>
            <a:spLocks noChangeArrowheads="1"/>
          </p:cNvSpPr>
          <p:nvPr/>
        </p:nvSpPr>
        <p:spPr bwMode="auto">
          <a:xfrm>
            <a:off x="185530" y="10601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K"/>
          </a:p>
        </p:txBody>
      </p:sp>
      <p:sp>
        <p:nvSpPr>
          <p:cNvPr id="5" name="Rectangle 4">
            <a:extLst>
              <a:ext uri="{FF2B5EF4-FFF2-40B4-BE49-F238E27FC236}">
                <a16:creationId xmlns:a16="http://schemas.microsoft.com/office/drawing/2014/main" id="{6AB6591D-3151-4FBF-A700-849904E351D3}"/>
              </a:ext>
            </a:extLst>
          </p:cNvPr>
          <p:cNvSpPr>
            <a:spLocks noChangeArrowheads="1"/>
          </p:cNvSpPr>
          <p:nvPr/>
        </p:nvSpPr>
        <p:spPr bwMode="auto">
          <a:xfrm>
            <a:off x="185530" y="3315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K"/>
          </a:p>
        </p:txBody>
      </p:sp>
      <p:sp>
        <p:nvSpPr>
          <p:cNvPr id="6" name="Rectangle 5">
            <a:extLst>
              <a:ext uri="{FF2B5EF4-FFF2-40B4-BE49-F238E27FC236}">
                <a16:creationId xmlns:a16="http://schemas.microsoft.com/office/drawing/2014/main" id="{A15DA6D4-B4E3-4839-AEA8-06A39C09E319}"/>
              </a:ext>
            </a:extLst>
          </p:cNvPr>
          <p:cNvSpPr>
            <a:spLocks noChangeArrowheads="1"/>
          </p:cNvSpPr>
          <p:nvPr/>
        </p:nvSpPr>
        <p:spPr bwMode="auto">
          <a:xfrm>
            <a:off x="185530" y="71926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K"/>
          </a:p>
        </p:txBody>
      </p:sp>
    </p:spTree>
    <p:extLst>
      <p:ext uri="{BB962C8B-B14F-4D97-AF65-F5344CB8AC3E}">
        <p14:creationId xmlns:p14="http://schemas.microsoft.com/office/powerpoint/2010/main" val="3996758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Use-case diagrams</a:t>
            </a:r>
            <a:br>
              <a:rPr lang="en-US" b="1" dirty="0"/>
            </a:br>
            <a:endParaRPr lang="en-US" dirty="0"/>
          </a:p>
        </p:txBody>
      </p:sp>
      <p:sp>
        <p:nvSpPr>
          <p:cNvPr id="3" name="Content Placeholder 2"/>
          <p:cNvSpPr>
            <a:spLocks noGrp="1"/>
          </p:cNvSpPr>
          <p:nvPr>
            <p:ph idx="1"/>
          </p:nvPr>
        </p:nvSpPr>
        <p:spPr/>
        <p:txBody>
          <a:bodyPr>
            <a:normAutofit/>
          </a:bodyPr>
          <a:lstStyle/>
          <a:p>
            <a:pPr algn="just"/>
            <a:r>
              <a:rPr lang="en-US" sz="2800" dirty="0">
                <a:solidFill>
                  <a:schemeClr val="bg1"/>
                </a:solidFill>
                <a:latin typeface="Times New Roman" panose="02020603050405020304" pitchFamily="18" charset="0"/>
                <a:cs typeface="Times New Roman" panose="02020603050405020304" pitchFamily="18" charset="0"/>
              </a:rPr>
              <a:t>Use-case diagrams capture the functionality of a system. The use-cases in these diagrams show some high-level functionalities in a system.</a:t>
            </a:r>
            <a:endParaRPr lang="en-US" sz="2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8809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6177-FFEC-4EE0-9FBA-CE98D4492E97}"/>
              </a:ext>
            </a:extLst>
          </p:cNvPr>
          <p:cNvSpPr>
            <a:spLocks noGrp="1"/>
          </p:cNvSpPr>
          <p:nvPr>
            <p:ph type="title"/>
          </p:nvPr>
        </p:nvSpPr>
        <p:spPr/>
        <p:txBody>
          <a:bodyPr/>
          <a:lstStyle/>
          <a:p>
            <a:r>
              <a:rPr lang="en-US" b="1" dirty="0"/>
              <a:t>Notations/elements in a use-case diagram</a:t>
            </a:r>
            <a:endParaRPr lang="en-PK" b="1" dirty="0"/>
          </a:p>
        </p:txBody>
      </p:sp>
      <p:sp>
        <p:nvSpPr>
          <p:cNvPr id="3" name="Content Placeholder 2">
            <a:extLst>
              <a:ext uri="{FF2B5EF4-FFF2-40B4-BE49-F238E27FC236}">
                <a16:creationId xmlns:a16="http://schemas.microsoft.com/office/drawing/2014/main" id="{A810D45C-D10F-41C0-B743-ADEB2128673F}"/>
              </a:ext>
            </a:extLst>
          </p:cNvPr>
          <p:cNvSpPr>
            <a:spLocks noGrp="1"/>
          </p:cNvSpPr>
          <p:nvPr>
            <p:ph idx="1"/>
          </p:nvPr>
        </p:nvSpPr>
        <p:spPr/>
        <p:txBody>
          <a:bodyPr>
            <a:norm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ACTORS</a:t>
            </a:r>
          </a:p>
          <a:p>
            <a:pPr algn="just"/>
            <a:r>
              <a:rPr lang="en-US" sz="2400" dirty="0">
                <a:solidFill>
                  <a:schemeClr val="bg1"/>
                </a:solidFill>
                <a:latin typeface="Times New Roman" panose="02020603050405020304" pitchFamily="18" charset="0"/>
                <a:cs typeface="Times New Roman" panose="02020603050405020304" pitchFamily="18" charset="0"/>
              </a:rPr>
              <a:t>USE-CASES</a:t>
            </a:r>
          </a:p>
          <a:p>
            <a:pPr algn="just"/>
            <a:r>
              <a:rPr lang="en-US" sz="2400" dirty="0">
                <a:solidFill>
                  <a:schemeClr val="bg1"/>
                </a:solidFill>
                <a:latin typeface="Times New Roman" panose="02020603050405020304" pitchFamily="18" charset="0"/>
                <a:cs typeface="Times New Roman" panose="02020603050405020304" pitchFamily="18" charset="0"/>
              </a:rPr>
              <a:t>RELATIONSHIPS</a:t>
            </a:r>
            <a:endParaRPr lang="en-PK"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4153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443789"/>
            <a:ext cx="8534400" cy="1507067"/>
          </a:xfrm>
        </p:spPr>
        <p:txBody>
          <a:bodyPr/>
          <a:lstStyle/>
          <a:p>
            <a:r>
              <a:rPr lang="en-US" b="1" dirty="0"/>
              <a:t>ELEMENTS OF USE-CASE/NOTATIONS</a:t>
            </a:r>
          </a:p>
        </p:txBody>
      </p:sp>
      <p:pic>
        <p:nvPicPr>
          <p:cNvPr id="6" name="Content Placeholder 5">
            <a:extLst>
              <a:ext uri="{FF2B5EF4-FFF2-40B4-BE49-F238E27FC236}">
                <a16:creationId xmlns:a16="http://schemas.microsoft.com/office/drawing/2014/main" id="{DA517A4D-D9BC-4491-91B7-CE9DB69703D3}"/>
              </a:ext>
            </a:extLst>
          </p:cNvPr>
          <p:cNvPicPr>
            <a:picLocks noGrp="1" noChangeAspect="1"/>
          </p:cNvPicPr>
          <p:nvPr>
            <p:ph idx="1"/>
          </p:nvPr>
        </p:nvPicPr>
        <p:blipFill>
          <a:blip r:embed="rId2"/>
          <a:stretch>
            <a:fillRect/>
          </a:stretch>
        </p:blipFill>
        <p:spPr>
          <a:xfrm>
            <a:off x="1520016" y="1189329"/>
            <a:ext cx="1993565" cy="1999661"/>
          </a:xfrm>
          <a:prstGeom prst="rect">
            <a:avLst/>
          </a:prstGeom>
        </p:spPr>
      </p:pic>
      <p:pic>
        <p:nvPicPr>
          <p:cNvPr id="7" name="Picture 6">
            <a:extLst>
              <a:ext uri="{FF2B5EF4-FFF2-40B4-BE49-F238E27FC236}">
                <a16:creationId xmlns:a16="http://schemas.microsoft.com/office/drawing/2014/main" id="{B35C918F-B9A6-4D90-B0E5-9B4F308F40D7}"/>
              </a:ext>
            </a:extLst>
          </p:cNvPr>
          <p:cNvPicPr>
            <a:picLocks noChangeAspect="1"/>
          </p:cNvPicPr>
          <p:nvPr/>
        </p:nvPicPr>
        <p:blipFill>
          <a:blip r:embed="rId3"/>
          <a:stretch>
            <a:fillRect/>
          </a:stretch>
        </p:blipFill>
        <p:spPr>
          <a:xfrm>
            <a:off x="6773336" y="1310525"/>
            <a:ext cx="1054699" cy="1969179"/>
          </a:xfrm>
          <a:prstGeom prst="rect">
            <a:avLst/>
          </a:prstGeom>
        </p:spPr>
      </p:pic>
    </p:spTree>
    <p:extLst>
      <p:ext uri="{BB962C8B-B14F-4D97-AF65-F5344CB8AC3E}">
        <p14:creationId xmlns:p14="http://schemas.microsoft.com/office/powerpoint/2010/main" val="1504156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RELATIONSHIPS</a:t>
            </a:r>
            <a:endParaRPr lang="en-US" dirty="0"/>
          </a:p>
        </p:txBody>
      </p:sp>
      <p:sp>
        <p:nvSpPr>
          <p:cNvPr id="3" name="Content Placeholder 2"/>
          <p:cNvSpPr>
            <a:spLocks noGrp="1"/>
          </p:cNvSpPr>
          <p:nvPr>
            <p:ph idx="1"/>
          </p:nvPr>
        </p:nvSpPr>
        <p:spPr/>
        <p:txBody>
          <a:bodyPr>
            <a:norm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Association between actor and use case</a:t>
            </a:r>
            <a:endParaRPr lang="en-PK"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Generalization of an actor</a:t>
            </a:r>
            <a:endParaRPr lang="en-PK"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Extend between two use cases</a:t>
            </a:r>
            <a:endParaRPr lang="en-PK"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Include between two use cases</a:t>
            </a:r>
            <a:endParaRPr lang="en-PK"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Generalization of a use case</a:t>
            </a:r>
            <a:endParaRPr lang="en-PK"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31315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ASSOCIATION</a:t>
            </a:r>
            <a:endParaRPr lang="en-US" dirty="0"/>
          </a:p>
        </p:txBody>
      </p:sp>
      <p:pic>
        <p:nvPicPr>
          <p:cNvPr id="5" name="Content Placeholder 4">
            <a:extLst>
              <a:ext uri="{FF2B5EF4-FFF2-40B4-BE49-F238E27FC236}">
                <a16:creationId xmlns:a16="http://schemas.microsoft.com/office/drawing/2014/main" id="{009B822D-F9BF-4EAD-9B81-2364A3614F1D}"/>
              </a:ext>
            </a:extLst>
          </p:cNvPr>
          <p:cNvPicPr>
            <a:picLocks noGrp="1" noChangeAspect="1"/>
          </p:cNvPicPr>
          <p:nvPr>
            <p:ph idx="1"/>
          </p:nvPr>
        </p:nvPicPr>
        <p:blipFill>
          <a:blip r:embed="rId2"/>
          <a:stretch>
            <a:fillRect/>
          </a:stretch>
        </p:blipFill>
        <p:spPr>
          <a:xfrm>
            <a:off x="3070634" y="1660993"/>
            <a:ext cx="3761558" cy="1664352"/>
          </a:xfrm>
          <a:prstGeom prst="rect">
            <a:avLst/>
          </a:prstGeom>
        </p:spPr>
      </p:pic>
    </p:spTree>
    <p:extLst>
      <p:ext uri="{BB962C8B-B14F-4D97-AF65-F5344CB8AC3E}">
        <p14:creationId xmlns:p14="http://schemas.microsoft.com/office/powerpoint/2010/main" val="2775292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GENERALIZATION (ACTOR)</a:t>
            </a:r>
          </a:p>
        </p:txBody>
      </p:sp>
      <p:pic>
        <p:nvPicPr>
          <p:cNvPr id="5" name="Content Placeholder 4">
            <a:extLst>
              <a:ext uri="{FF2B5EF4-FFF2-40B4-BE49-F238E27FC236}">
                <a16:creationId xmlns:a16="http://schemas.microsoft.com/office/drawing/2014/main" id="{85680172-D5F4-42B3-ACF3-977920EC22C8}"/>
              </a:ext>
            </a:extLst>
          </p:cNvPr>
          <p:cNvPicPr>
            <a:picLocks noGrp="1" noChangeAspect="1"/>
          </p:cNvPicPr>
          <p:nvPr>
            <p:ph idx="1"/>
          </p:nvPr>
        </p:nvPicPr>
        <p:blipFill>
          <a:blip r:embed="rId2"/>
          <a:stretch>
            <a:fillRect/>
          </a:stretch>
        </p:blipFill>
        <p:spPr>
          <a:xfrm>
            <a:off x="3046248" y="764803"/>
            <a:ext cx="3810330" cy="3456732"/>
          </a:xfrm>
          <a:prstGeom prst="rect">
            <a:avLst/>
          </a:prstGeom>
        </p:spPr>
      </p:pic>
    </p:spTree>
    <p:extLst>
      <p:ext uri="{BB962C8B-B14F-4D97-AF65-F5344CB8AC3E}">
        <p14:creationId xmlns:p14="http://schemas.microsoft.com/office/powerpoint/2010/main" val="3439803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EXTEND</a:t>
            </a:r>
            <a:endParaRPr lang="en-US" dirty="0"/>
          </a:p>
        </p:txBody>
      </p:sp>
      <p:sp>
        <p:nvSpPr>
          <p:cNvPr id="3" name="Content Placeholder 2"/>
          <p:cNvSpPr>
            <a:spLocks noGrp="1"/>
          </p:cNvSpPr>
          <p:nvPr>
            <p:ph idx="1"/>
          </p:nvPr>
        </p:nvSpPr>
        <p:spPr/>
        <p:txBody>
          <a:bodyPr>
            <a:normAutofit lnSpcReduction="10000"/>
          </a:bodyPr>
          <a:lstStyle/>
          <a:p>
            <a:pPr algn="just">
              <a:spcAft>
                <a:spcPts val="1500"/>
              </a:spcAft>
            </a:pPr>
            <a:r>
              <a:rPr lang="en-PK" sz="1800" dirty="0">
                <a:solidFill>
                  <a:srgbClr val="000000"/>
                </a:solidFill>
                <a:effectLst/>
                <a:latin typeface="Times New Roman" panose="02020603050405020304" pitchFamily="18" charset="0"/>
                <a:ea typeface="Times New Roman" panose="02020603050405020304" pitchFamily="18" charset="0"/>
              </a:rPr>
              <a:t>Many people confuse the extend relationship in use cases. As the name implies it extends the base use case and adds more functionality to the system. Here are a few things to consider when using the &lt;&lt;</a:t>
            </a:r>
            <a:r>
              <a:rPr lang="en-PK" sz="1800" b="1" dirty="0">
                <a:solidFill>
                  <a:srgbClr val="000000"/>
                </a:solidFill>
                <a:effectLst/>
                <a:latin typeface="Times New Roman" panose="02020603050405020304" pitchFamily="18" charset="0"/>
                <a:ea typeface="Times New Roman" panose="02020603050405020304" pitchFamily="18" charset="0"/>
              </a:rPr>
              <a:t>extend</a:t>
            </a:r>
            <a:r>
              <a:rPr lang="en-PK" sz="1800" dirty="0">
                <a:solidFill>
                  <a:srgbClr val="000000"/>
                </a:solidFill>
                <a:effectLst/>
                <a:latin typeface="Times New Roman" panose="02020603050405020304" pitchFamily="18" charset="0"/>
                <a:ea typeface="Times New Roman" panose="02020603050405020304" pitchFamily="18" charset="0"/>
              </a:rPr>
              <a:t>&gt;&gt; relationship.</a:t>
            </a:r>
            <a:endParaRPr lang="en-PK" sz="1800" dirty="0">
              <a:effectLst/>
              <a:latin typeface="Times New Roman" panose="02020603050405020304" pitchFamily="18" charset="0"/>
              <a:ea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extending use case is dependent on the extended (base) use case</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 the below diagram the “Calculate Bonus” use case doesn’t make much sense without the “Deposit Funds” use case.</a:t>
            </a:r>
            <a:endParaRPr lang="en-PK"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extending use case is usually optional</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can be triggered conditionally. In the diagram, you can see that the extending use case is triggered only for deposits over 10,000 or when the age is over 55.</a:t>
            </a:r>
            <a:endParaRPr lang="en-PK"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extended (base) use case must be meaningful on its own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This means it should be independent and must not rely on the behavior of the extending use case.</a:t>
            </a:r>
            <a:endParaRPr lang="en-PK"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271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F84EC-0BBC-4D1E-9A91-E285CB9164CB}"/>
              </a:ext>
            </a:extLst>
          </p:cNvPr>
          <p:cNvSpPr>
            <a:spLocks noGrp="1"/>
          </p:cNvSpPr>
          <p:nvPr>
            <p:ph type="title"/>
          </p:nvPr>
        </p:nvSpPr>
        <p:spPr/>
        <p:txBody>
          <a:bodyPr/>
          <a:lstStyle/>
          <a:p>
            <a:r>
              <a:rPr lang="en-US" b="1" dirty="0" err="1"/>
              <a:t>uml</a:t>
            </a:r>
            <a:endParaRPr lang="en-PK" b="1" dirty="0"/>
          </a:p>
        </p:txBody>
      </p:sp>
      <p:sp>
        <p:nvSpPr>
          <p:cNvPr id="3" name="Content Placeholder 2">
            <a:extLst>
              <a:ext uri="{FF2B5EF4-FFF2-40B4-BE49-F238E27FC236}">
                <a16:creationId xmlns:a16="http://schemas.microsoft.com/office/drawing/2014/main" id="{2E676F67-4978-42FD-8E58-9E23848E6AFE}"/>
              </a:ext>
            </a:extLst>
          </p:cNvPr>
          <p:cNvSpPr>
            <a:spLocks noGrp="1"/>
          </p:cNvSpPr>
          <p:nvPr>
            <p:ph idx="1"/>
          </p:nvPr>
        </p:nvSpPr>
        <p:spPr/>
        <p:txBody>
          <a:bodyPr>
            <a:normAutofit fontScale="85000" lnSpcReduction="10000"/>
          </a:bodyPr>
          <a:lstStyle/>
          <a:p>
            <a:pPr algn="just"/>
            <a:r>
              <a:rPr lang="en-US" sz="2400" b="0" i="0" dirty="0">
                <a:solidFill>
                  <a:schemeClr val="bg1"/>
                </a:solidFill>
                <a:effectLst/>
                <a:latin typeface="Times New Roman" panose="02020603050405020304" pitchFamily="18" charset="0"/>
                <a:cs typeface="Times New Roman" panose="02020603050405020304" pitchFamily="18" charset="0"/>
              </a:rPr>
              <a:t>Unified Modeling Language, is a standardized modeling language consisting of an integrated set of diagrams, developed to help system and software developers for specifying, visualizing, constructing, and documenting the artifacts of software systems, as well as for business modeling and other non-software systems. The UML represents a collection of best engineering practices that have proven successful in the modeling of large and complex systems. The UML is a very important part of developing object oriented software and the software development process. </a:t>
            </a:r>
          </a:p>
          <a:p>
            <a:pPr algn="just"/>
            <a:r>
              <a:rPr lang="en-US" sz="2400" b="0" i="0" dirty="0">
                <a:solidFill>
                  <a:schemeClr val="bg1"/>
                </a:solidFill>
                <a:effectLst/>
                <a:latin typeface="Times New Roman" panose="02020603050405020304" pitchFamily="18" charset="0"/>
                <a:cs typeface="Times New Roman" panose="02020603050405020304" pitchFamily="18" charset="0"/>
              </a:rPr>
              <a:t>The UML uses mostly graphical notations to express the design of software projects. Using the UML helps project teams communicate, explore potential designs, and validate the architectural design of the software. </a:t>
            </a:r>
            <a:endParaRPr lang="en-PK"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3314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t>EXTEND - EXAMPLE</a:t>
            </a:r>
          </a:p>
        </p:txBody>
      </p:sp>
      <p:pic>
        <p:nvPicPr>
          <p:cNvPr id="6" name="Content Placeholder 5">
            <a:extLst>
              <a:ext uri="{FF2B5EF4-FFF2-40B4-BE49-F238E27FC236}">
                <a16:creationId xmlns:a16="http://schemas.microsoft.com/office/drawing/2014/main" id="{CC71AE02-0B79-44FC-A475-78151543A6C7}"/>
              </a:ext>
            </a:extLst>
          </p:cNvPr>
          <p:cNvPicPr>
            <a:picLocks noGrp="1" noChangeAspect="1"/>
          </p:cNvPicPr>
          <p:nvPr>
            <p:ph idx="1"/>
          </p:nvPr>
        </p:nvPicPr>
        <p:blipFill>
          <a:blip r:embed="rId2"/>
          <a:stretch>
            <a:fillRect/>
          </a:stretch>
        </p:blipFill>
        <p:spPr>
          <a:xfrm>
            <a:off x="2354292" y="764803"/>
            <a:ext cx="5194242" cy="3456732"/>
          </a:xfrm>
          <a:prstGeom prst="rect">
            <a:avLst/>
          </a:prstGeom>
        </p:spPr>
      </p:pic>
    </p:spTree>
    <p:extLst>
      <p:ext uri="{BB962C8B-B14F-4D97-AF65-F5344CB8AC3E}">
        <p14:creationId xmlns:p14="http://schemas.microsoft.com/office/powerpoint/2010/main" val="352711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INCLUDE</a:t>
            </a:r>
          </a:p>
        </p:txBody>
      </p:sp>
      <p:sp>
        <p:nvSpPr>
          <p:cNvPr id="10" name="Content Placeholder 9">
            <a:extLst>
              <a:ext uri="{FF2B5EF4-FFF2-40B4-BE49-F238E27FC236}">
                <a16:creationId xmlns:a16="http://schemas.microsoft.com/office/drawing/2014/main" id="{05196E46-0C9B-4F16-9FB4-A4A4CF610DC0}"/>
              </a:ext>
            </a:extLst>
          </p:cNvPr>
          <p:cNvSpPr>
            <a:spLocks noGrp="1"/>
          </p:cNvSpPr>
          <p:nvPr>
            <p:ph idx="1"/>
          </p:nvPr>
        </p:nvSpPr>
        <p:spPr/>
        <p:txBody>
          <a:bodyPr/>
          <a:lstStyle/>
          <a:p>
            <a:pPr algn="just">
              <a:spcAft>
                <a:spcPts val="1500"/>
              </a:spcAft>
            </a:pPr>
            <a:r>
              <a:rPr lang="en-PK" sz="1800" dirty="0">
                <a:solidFill>
                  <a:srgbClr val="000000"/>
                </a:solidFill>
                <a:effectLst/>
                <a:latin typeface="Times New Roman" panose="02020603050405020304" pitchFamily="18" charset="0"/>
                <a:ea typeface="Times New Roman" panose="02020603050405020304" pitchFamily="18" charset="0"/>
              </a:rPr>
              <a:t>Include relationship show that the </a:t>
            </a:r>
            <a:r>
              <a:rPr lang="en-PK" sz="1800" dirty="0" err="1">
                <a:solidFill>
                  <a:srgbClr val="000000"/>
                </a:solidFill>
                <a:effectLst/>
                <a:latin typeface="Times New Roman" panose="02020603050405020304" pitchFamily="18" charset="0"/>
                <a:ea typeface="Times New Roman" panose="02020603050405020304" pitchFamily="18" charset="0"/>
              </a:rPr>
              <a:t>behavior</a:t>
            </a:r>
            <a:r>
              <a:rPr lang="en-PK" sz="1800" dirty="0">
                <a:solidFill>
                  <a:srgbClr val="000000"/>
                </a:solidFill>
                <a:effectLst/>
                <a:latin typeface="Times New Roman" panose="02020603050405020304" pitchFamily="18" charset="0"/>
                <a:ea typeface="Times New Roman" panose="02020603050405020304" pitchFamily="18" charset="0"/>
              </a:rPr>
              <a:t> of the included use case is part of the including (base) use case. The main reason for this is to reuse common actions across multiple use cases. In some situations, this is done to simplify complex </a:t>
            </a:r>
            <a:r>
              <a:rPr lang="en-PK" sz="1800" dirty="0" err="1">
                <a:solidFill>
                  <a:srgbClr val="000000"/>
                </a:solidFill>
                <a:effectLst/>
                <a:latin typeface="Times New Roman" panose="02020603050405020304" pitchFamily="18" charset="0"/>
                <a:ea typeface="Times New Roman" panose="02020603050405020304" pitchFamily="18" charset="0"/>
              </a:rPr>
              <a:t>behaviors</a:t>
            </a:r>
            <a:r>
              <a:rPr lang="en-PK" sz="1800" dirty="0">
                <a:solidFill>
                  <a:srgbClr val="000000"/>
                </a:solidFill>
                <a:effectLst/>
                <a:latin typeface="Times New Roman" panose="02020603050405020304" pitchFamily="18" charset="0"/>
                <a:ea typeface="Times New Roman" panose="02020603050405020304" pitchFamily="18" charset="0"/>
              </a:rPr>
              <a:t>. Few things to consider when using the &lt;&lt;include&gt;&gt; relationship.</a:t>
            </a:r>
            <a:endParaRPr lang="en-PK" sz="1800" dirty="0">
              <a:effectLst/>
              <a:latin typeface="Times New Roman" panose="02020603050405020304" pitchFamily="18" charset="0"/>
              <a:ea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base use case is incomplete without the included use case.</a:t>
            </a:r>
            <a:endParaRPr lang="en-PK"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included use case is mandatory and not optional.</a:t>
            </a:r>
            <a:endParaRPr lang="en-PK"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PK" dirty="0"/>
          </a:p>
        </p:txBody>
      </p:sp>
    </p:spTree>
    <p:extLst>
      <p:ext uri="{BB962C8B-B14F-4D97-AF65-F5344CB8AC3E}">
        <p14:creationId xmlns:p14="http://schemas.microsoft.com/office/powerpoint/2010/main" val="1711933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INCLUDE </a:t>
            </a:r>
            <a:r>
              <a:rPr lang="en-US" b="1" dirty="0"/>
              <a:t>- EXAMPLE</a:t>
            </a:r>
            <a:br>
              <a:rPr lang="en-US" b="1" dirty="0"/>
            </a:br>
            <a:endParaRPr lang="en-US" dirty="0"/>
          </a:p>
        </p:txBody>
      </p:sp>
      <p:pic>
        <p:nvPicPr>
          <p:cNvPr id="4" name="Content Placeholder 3">
            <a:extLst>
              <a:ext uri="{FF2B5EF4-FFF2-40B4-BE49-F238E27FC236}">
                <a16:creationId xmlns:a16="http://schemas.microsoft.com/office/drawing/2014/main" id="{32951995-0D66-42E5-AFB0-7FA04471F43E}"/>
              </a:ext>
            </a:extLst>
          </p:cNvPr>
          <p:cNvPicPr>
            <a:picLocks noGrp="1" noChangeAspect="1"/>
          </p:cNvPicPr>
          <p:nvPr>
            <p:ph idx="1"/>
          </p:nvPr>
        </p:nvPicPr>
        <p:blipFill>
          <a:blip r:embed="rId2"/>
          <a:stretch>
            <a:fillRect/>
          </a:stretch>
        </p:blipFill>
        <p:spPr>
          <a:xfrm>
            <a:off x="3031365" y="685800"/>
            <a:ext cx="3840095" cy="3614738"/>
          </a:xfrm>
          <a:prstGeom prst="rect">
            <a:avLst/>
          </a:prstGeom>
        </p:spPr>
      </p:pic>
    </p:spTree>
    <p:extLst>
      <p:ext uri="{BB962C8B-B14F-4D97-AF65-F5344CB8AC3E}">
        <p14:creationId xmlns:p14="http://schemas.microsoft.com/office/powerpoint/2010/main" val="2765409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GENERALIZATION – USE-CASE</a:t>
            </a:r>
            <a:endParaRPr lang="en-US" dirty="0"/>
          </a:p>
        </p:txBody>
      </p:sp>
      <p:sp>
        <p:nvSpPr>
          <p:cNvPr id="3" name="Content Placeholder 2"/>
          <p:cNvSpPr>
            <a:spLocks noGrp="1"/>
          </p:cNvSpPr>
          <p:nvPr>
            <p:ph idx="1"/>
          </p:nvPr>
        </p:nvSpPr>
        <p:spPr/>
        <p:txBody>
          <a:bodyPr>
            <a:normAutofit/>
          </a:bodyPr>
          <a:lstStyle/>
          <a:p>
            <a:pPr algn="just">
              <a:spcAft>
                <a:spcPts val="1500"/>
              </a:spcAft>
            </a:pPr>
            <a:r>
              <a:rPr lang="en-PK" sz="1800" dirty="0">
                <a:solidFill>
                  <a:srgbClr val="000000"/>
                </a:solidFill>
                <a:effectLst/>
                <a:latin typeface="Times New Roman" panose="02020603050405020304" pitchFamily="18" charset="0"/>
                <a:ea typeface="Times New Roman" panose="02020603050405020304" pitchFamily="18" charset="0"/>
              </a:rPr>
              <a:t>This is similar to the generalization of an actor. The </a:t>
            </a:r>
            <a:r>
              <a:rPr lang="en-PK" sz="1800" dirty="0" err="1">
                <a:solidFill>
                  <a:srgbClr val="000000"/>
                </a:solidFill>
                <a:effectLst/>
                <a:latin typeface="Times New Roman" panose="02020603050405020304" pitchFamily="18" charset="0"/>
                <a:ea typeface="Times New Roman" panose="02020603050405020304" pitchFamily="18" charset="0"/>
              </a:rPr>
              <a:t>behavior</a:t>
            </a:r>
            <a:r>
              <a:rPr lang="en-PK" sz="1800" dirty="0">
                <a:solidFill>
                  <a:srgbClr val="000000"/>
                </a:solidFill>
                <a:effectLst/>
                <a:latin typeface="Times New Roman" panose="02020603050405020304" pitchFamily="18" charset="0"/>
                <a:ea typeface="Times New Roman" panose="02020603050405020304" pitchFamily="18" charset="0"/>
              </a:rPr>
              <a:t> of the ancestor is inherited by the descendant. This is used when there is common </a:t>
            </a:r>
            <a:r>
              <a:rPr lang="en-PK" sz="1800" dirty="0" err="1">
                <a:solidFill>
                  <a:srgbClr val="000000"/>
                </a:solidFill>
                <a:effectLst/>
                <a:latin typeface="Times New Roman" panose="02020603050405020304" pitchFamily="18" charset="0"/>
                <a:ea typeface="Times New Roman" panose="02020603050405020304" pitchFamily="18" charset="0"/>
              </a:rPr>
              <a:t>behavior</a:t>
            </a:r>
            <a:r>
              <a:rPr lang="en-PK" sz="1800" dirty="0">
                <a:solidFill>
                  <a:srgbClr val="000000"/>
                </a:solidFill>
                <a:effectLst/>
                <a:latin typeface="Times New Roman" panose="02020603050405020304" pitchFamily="18" charset="0"/>
                <a:ea typeface="Times New Roman" panose="02020603050405020304" pitchFamily="18" charset="0"/>
              </a:rPr>
              <a:t> between two use cases and also specialized </a:t>
            </a:r>
            <a:r>
              <a:rPr lang="en-PK" sz="1800" dirty="0" err="1">
                <a:solidFill>
                  <a:srgbClr val="000000"/>
                </a:solidFill>
                <a:effectLst/>
                <a:latin typeface="Times New Roman" panose="02020603050405020304" pitchFamily="18" charset="0"/>
                <a:ea typeface="Times New Roman" panose="02020603050405020304" pitchFamily="18" charset="0"/>
              </a:rPr>
              <a:t>behavior</a:t>
            </a:r>
            <a:r>
              <a:rPr lang="en-PK" sz="1800" dirty="0">
                <a:solidFill>
                  <a:srgbClr val="000000"/>
                </a:solidFill>
                <a:effectLst/>
                <a:latin typeface="Times New Roman" panose="02020603050405020304" pitchFamily="18" charset="0"/>
                <a:ea typeface="Times New Roman" panose="02020603050405020304" pitchFamily="18" charset="0"/>
              </a:rPr>
              <a:t> specific to each use case.</a:t>
            </a:r>
            <a:endParaRPr lang="en-PK" sz="1800" dirty="0">
              <a:effectLst/>
              <a:latin typeface="Times New Roman" panose="02020603050405020304" pitchFamily="18" charset="0"/>
              <a:ea typeface="Times New Roman" panose="02020603050405020304" pitchFamily="18" charset="0"/>
            </a:endParaRPr>
          </a:p>
          <a:p>
            <a:pPr algn="just">
              <a:spcAft>
                <a:spcPts val="1500"/>
              </a:spcAft>
            </a:pPr>
            <a:r>
              <a:rPr lang="en-PK" sz="1800" dirty="0">
                <a:solidFill>
                  <a:srgbClr val="000000"/>
                </a:solidFill>
                <a:effectLst/>
                <a:latin typeface="Times New Roman" panose="02020603050405020304" pitchFamily="18" charset="0"/>
                <a:ea typeface="Times New Roman" panose="02020603050405020304" pitchFamily="18" charset="0"/>
              </a:rPr>
              <a:t>For example, in the previous banking example, there might be a use case called “Pay Bills”. This can be generalized to “Pay by Credit Card”, “Pay by Bank Balance” etc.</a:t>
            </a:r>
            <a:endParaRPr lang="en-PK" sz="1800" dirty="0">
              <a:effectLst/>
              <a:latin typeface="Times New Roman" panose="02020603050405020304" pitchFamily="18" charset="0"/>
              <a:ea typeface="Times New Roman" panose="02020603050405020304" pitchFamily="18" charset="0"/>
            </a:endParaRPr>
          </a:p>
          <a:p>
            <a:pPr algn="just"/>
            <a:r>
              <a:rPr lang="en-PK" sz="1800" dirty="0">
                <a:solidFill>
                  <a:srgbClr val="000000"/>
                </a:solidFill>
                <a:effectLst/>
                <a:latin typeface="Times New Roman" panose="02020603050405020304" pitchFamily="18" charset="0"/>
                <a:ea typeface="Times New Roman" panose="02020603050405020304" pitchFamily="18" charset="0"/>
              </a:rPr>
              <a:t> </a:t>
            </a:r>
            <a:endParaRPr lang="en-PK"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36546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DDE5-83A7-4BB3-A163-F083F77342E8}"/>
              </a:ext>
            </a:extLst>
          </p:cNvPr>
          <p:cNvSpPr>
            <a:spLocks noGrp="1"/>
          </p:cNvSpPr>
          <p:nvPr>
            <p:ph type="title"/>
          </p:nvPr>
        </p:nvSpPr>
        <p:spPr/>
        <p:txBody>
          <a:bodyPr/>
          <a:lstStyle/>
          <a:p>
            <a:r>
              <a:rPr lang="en-US" b="1" dirty="0"/>
              <a:t>Class diagrams</a:t>
            </a:r>
            <a:endParaRPr lang="en-PK" b="1" dirty="0"/>
          </a:p>
        </p:txBody>
      </p:sp>
      <p:sp>
        <p:nvSpPr>
          <p:cNvPr id="3" name="Content Placeholder 2">
            <a:extLst>
              <a:ext uri="{FF2B5EF4-FFF2-40B4-BE49-F238E27FC236}">
                <a16:creationId xmlns:a16="http://schemas.microsoft.com/office/drawing/2014/main" id="{EDFFB20A-9284-4D87-9511-02A8568D0079}"/>
              </a:ext>
            </a:extLst>
          </p:cNvPr>
          <p:cNvSpPr>
            <a:spLocks noGrp="1"/>
          </p:cNvSpPr>
          <p:nvPr>
            <p:ph idx="1"/>
          </p:nvPr>
        </p:nvSpPr>
        <p:spPr/>
        <p:txBody>
          <a:bodyPr/>
          <a:lstStyle/>
          <a:p>
            <a:pPr algn="just"/>
            <a:r>
              <a:rPr lang="en-US" b="0" i="0" dirty="0">
                <a:solidFill>
                  <a:schemeClr val="bg1"/>
                </a:solidFill>
                <a:effectLst/>
                <a:latin typeface="Source Sans Pro" panose="020B0503030403020204" pitchFamily="34" charset="0"/>
              </a:rPr>
              <a:t>A </a:t>
            </a:r>
            <a:r>
              <a:rPr lang="en-US" b="1" i="0" dirty="0">
                <a:solidFill>
                  <a:schemeClr val="bg1"/>
                </a:solidFill>
                <a:effectLst/>
                <a:latin typeface="Source Sans Pro" panose="020B0503030403020204" pitchFamily="34" charset="0"/>
              </a:rPr>
              <a:t>Class in UML</a:t>
            </a:r>
            <a:r>
              <a:rPr lang="en-US" b="0" i="0" dirty="0">
                <a:solidFill>
                  <a:schemeClr val="bg1"/>
                </a:solidFill>
                <a:effectLst/>
                <a:latin typeface="Source Sans Pro" panose="020B0503030403020204" pitchFamily="34" charset="0"/>
              </a:rPr>
              <a:t> diagram is a blueprint used to create an object or set of objects. The Class defines what an object can do. It is a template to create various objects and implement their behavior in the system. A Class in UML is represented by a rectangle that includes rows with class names, attributes, and operations.</a:t>
            </a:r>
          </a:p>
          <a:p>
            <a:pPr algn="just"/>
            <a:r>
              <a:rPr lang="en-US" b="0" i="0" dirty="0">
                <a:solidFill>
                  <a:schemeClr val="bg1"/>
                </a:solidFill>
                <a:effectLst/>
                <a:latin typeface="Source Sans Pro" panose="020B0503030403020204" pitchFamily="34" charset="0"/>
              </a:rPr>
              <a:t>A </a:t>
            </a:r>
            <a:r>
              <a:rPr lang="en-US" b="1" i="0" dirty="0">
                <a:solidFill>
                  <a:schemeClr val="bg1"/>
                </a:solidFill>
                <a:effectLst/>
                <a:latin typeface="Source Sans Pro" panose="020B0503030403020204" pitchFamily="34" charset="0"/>
              </a:rPr>
              <a:t>Class Diagram</a:t>
            </a:r>
            <a:r>
              <a:rPr lang="en-US" b="0" i="0" dirty="0">
                <a:solidFill>
                  <a:schemeClr val="bg1"/>
                </a:solidFill>
                <a:effectLst/>
                <a:latin typeface="Source Sans Pro" panose="020B0503030403020204" pitchFamily="34" charset="0"/>
              </a:rPr>
              <a:t> in Software engineering is a static structure that gives an overview of a software system by displaying classes, attributes, operations, and their relationships between each other. This Diagram includes the class name, attributes, and operation in separate designated compartments. Class Diagram helps construct the code for the software application development.</a:t>
            </a:r>
            <a:endParaRPr lang="en-PK" dirty="0">
              <a:solidFill>
                <a:schemeClr val="bg1"/>
              </a:solidFill>
            </a:endParaRPr>
          </a:p>
        </p:txBody>
      </p:sp>
    </p:spTree>
    <p:extLst>
      <p:ext uri="{BB962C8B-B14F-4D97-AF65-F5344CB8AC3E}">
        <p14:creationId xmlns:p14="http://schemas.microsoft.com/office/powerpoint/2010/main" val="3999199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54D4-3FC2-46FB-8D0C-4A9917ADD2EA}"/>
              </a:ext>
            </a:extLst>
          </p:cNvPr>
          <p:cNvSpPr>
            <a:spLocks noGrp="1"/>
          </p:cNvSpPr>
          <p:nvPr>
            <p:ph type="title"/>
          </p:nvPr>
        </p:nvSpPr>
        <p:spPr/>
        <p:txBody>
          <a:bodyPr/>
          <a:lstStyle/>
          <a:p>
            <a:r>
              <a:rPr lang="en-US" b="1" dirty="0"/>
              <a:t>Class diagrams</a:t>
            </a:r>
            <a:endParaRPr lang="en-PK" dirty="0"/>
          </a:p>
        </p:txBody>
      </p:sp>
      <p:sp>
        <p:nvSpPr>
          <p:cNvPr id="3" name="Content Placeholder 2">
            <a:extLst>
              <a:ext uri="{FF2B5EF4-FFF2-40B4-BE49-F238E27FC236}">
                <a16:creationId xmlns:a16="http://schemas.microsoft.com/office/drawing/2014/main" id="{58D4C62C-13A2-4099-8159-2880B13FF619}"/>
              </a:ext>
            </a:extLst>
          </p:cNvPr>
          <p:cNvSpPr>
            <a:spLocks noGrp="1"/>
          </p:cNvSpPr>
          <p:nvPr>
            <p:ph idx="1"/>
          </p:nvPr>
        </p:nvSpPr>
        <p:spPr/>
        <p:txBody>
          <a:bodyPr/>
          <a:lstStyle/>
          <a:p>
            <a:pPr algn="just"/>
            <a:r>
              <a:rPr lang="en-US" b="0" i="0" dirty="0">
                <a:solidFill>
                  <a:schemeClr val="bg1"/>
                </a:solidFill>
                <a:effectLst/>
                <a:latin typeface="Source Sans Pro" panose="020B0503030403020204" pitchFamily="34" charset="0"/>
              </a:rPr>
              <a:t>Class Diagram defines the types of objects in the system and the different types of relationships that exist among them. It gives a high-level view of an application. This modeling method can run with almost all Object-Oriented Methods. A class can refer to another class. A class can have its objects or may inherit from other classes.</a:t>
            </a:r>
            <a:endParaRPr lang="en-PK" dirty="0">
              <a:solidFill>
                <a:schemeClr val="bg1"/>
              </a:solidFill>
            </a:endParaRPr>
          </a:p>
        </p:txBody>
      </p:sp>
    </p:spTree>
    <p:extLst>
      <p:ext uri="{BB962C8B-B14F-4D97-AF65-F5344CB8AC3E}">
        <p14:creationId xmlns:p14="http://schemas.microsoft.com/office/powerpoint/2010/main" val="3828468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928AA-9E98-477D-9A0C-74695129FF42}"/>
              </a:ext>
            </a:extLst>
          </p:cNvPr>
          <p:cNvSpPr>
            <a:spLocks noGrp="1"/>
          </p:cNvSpPr>
          <p:nvPr>
            <p:ph type="title"/>
          </p:nvPr>
        </p:nvSpPr>
        <p:spPr/>
        <p:txBody>
          <a:bodyPr/>
          <a:lstStyle/>
          <a:p>
            <a:r>
              <a:rPr lang="en-US" b="1" dirty="0"/>
              <a:t>Essential elements of a class diagram</a:t>
            </a:r>
            <a:endParaRPr lang="en-PK" b="1" dirty="0"/>
          </a:p>
        </p:txBody>
      </p:sp>
      <p:sp>
        <p:nvSpPr>
          <p:cNvPr id="3" name="Content Placeholder 2">
            <a:extLst>
              <a:ext uri="{FF2B5EF4-FFF2-40B4-BE49-F238E27FC236}">
                <a16:creationId xmlns:a16="http://schemas.microsoft.com/office/drawing/2014/main" id="{B2010082-62E6-4B5B-976D-B5F260516098}"/>
              </a:ext>
            </a:extLst>
          </p:cNvPr>
          <p:cNvSpPr>
            <a:spLocks noGrp="1"/>
          </p:cNvSpPr>
          <p:nvPr>
            <p:ph idx="1"/>
          </p:nvPr>
        </p:nvSpPr>
        <p:spPr/>
        <p:txBody>
          <a:bodyPr/>
          <a:lstStyle/>
          <a:p>
            <a:pPr algn="l">
              <a:buFont typeface="+mj-lt"/>
              <a:buAutoNum type="arabicPeriod"/>
            </a:pPr>
            <a:r>
              <a:rPr lang="en-US" b="0" i="0" dirty="0">
                <a:solidFill>
                  <a:schemeClr val="bg1"/>
                </a:solidFill>
                <a:effectLst/>
                <a:latin typeface="Source Sans Pro" panose="020B0503030403020204" pitchFamily="34" charset="0"/>
              </a:rPr>
              <a:t>Class Name</a:t>
            </a:r>
          </a:p>
          <a:p>
            <a:pPr algn="l">
              <a:buFont typeface="+mj-lt"/>
              <a:buAutoNum type="arabicPeriod"/>
            </a:pPr>
            <a:r>
              <a:rPr lang="en-US" b="0" i="0" dirty="0">
                <a:solidFill>
                  <a:schemeClr val="bg1"/>
                </a:solidFill>
                <a:effectLst/>
                <a:latin typeface="Source Sans Pro" panose="020B0503030403020204" pitchFamily="34" charset="0"/>
              </a:rPr>
              <a:t>Attributes</a:t>
            </a:r>
          </a:p>
          <a:p>
            <a:pPr algn="l">
              <a:buFont typeface="+mj-lt"/>
              <a:buAutoNum type="arabicPeriod"/>
            </a:pPr>
            <a:r>
              <a:rPr lang="en-US" b="0" i="0" dirty="0">
                <a:solidFill>
                  <a:schemeClr val="bg1"/>
                </a:solidFill>
                <a:effectLst/>
                <a:latin typeface="Source Sans Pro" panose="020B0503030403020204" pitchFamily="34" charset="0"/>
              </a:rPr>
              <a:t>Operations</a:t>
            </a:r>
          </a:p>
          <a:p>
            <a:endParaRPr lang="en-PK" dirty="0"/>
          </a:p>
        </p:txBody>
      </p:sp>
    </p:spTree>
    <p:extLst>
      <p:ext uri="{BB962C8B-B14F-4D97-AF65-F5344CB8AC3E}">
        <p14:creationId xmlns:p14="http://schemas.microsoft.com/office/powerpoint/2010/main" val="319840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11AA0-5AE7-423C-AFD4-AD23C5A259BC}"/>
              </a:ext>
            </a:extLst>
          </p:cNvPr>
          <p:cNvSpPr>
            <a:spLocks noGrp="1"/>
          </p:cNvSpPr>
          <p:nvPr>
            <p:ph type="title"/>
          </p:nvPr>
        </p:nvSpPr>
        <p:spPr/>
        <p:txBody>
          <a:bodyPr/>
          <a:lstStyle/>
          <a:p>
            <a:r>
              <a:rPr lang="en-US" b="1" dirty="0"/>
              <a:t>Elements of class diagram</a:t>
            </a:r>
            <a:endParaRPr lang="en-PK" b="1" dirty="0"/>
          </a:p>
        </p:txBody>
      </p:sp>
      <p:pic>
        <p:nvPicPr>
          <p:cNvPr id="4" name="Content Placeholder 3">
            <a:extLst>
              <a:ext uri="{FF2B5EF4-FFF2-40B4-BE49-F238E27FC236}">
                <a16:creationId xmlns:a16="http://schemas.microsoft.com/office/drawing/2014/main" id="{42E28693-0A06-4DB1-8B3B-95BA15BE7AF2}"/>
              </a:ext>
            </a:extLst>
          </p:cNvPr>
          <p:cNvPicPr>
            <a:picLocks noGrp="1" noChangeAspect="1"/>
          </p:cNvPicPr>
          <p:nvPr>
            <p:ph idx="1"/>
          </p:nvPr>
        </p:nvPicPr>
        <p:blipFill rotWithShape="1">
          <a:blip r:embed="rId2"/>
          <a:srcRect l="6345" t="2147"/>
          <a:stretch/>
        </p:blipFill>
        <p:spPr>
          <a:xfrm>
            <a:off x="4194628" y="1494971"/>
            <a:ext cx="1623559" cy="2041185"/>
          </a:xfrm>
          <a:prstGeom prst="rect">
            <a:avLst/>
          </a:prstGeom>
        </p:spPr>
      </p:pic>
    </p:spTree>
    <p:extLst>
      <p:ext uri="{BB962C8B-B14F-4D97-AF65-F5344CB8AC3E}">
        <p14:creationId xmlns:p14="http://schemas.microsoft.com/office/powerpoint/2010/main" val="1037864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307B2-3707-4153-980F-2C66DE65D77A}"/>
              </a:ext>
            </a:extLst>
          </p:cNvPr>
          <p:cNvSpPr>
            <a:spLocks noGrp="1"/>
          </p:cNvSpPr>
          <p:nvPr>
            <p:ph type="title"/>
          </p:nvPr>
        </p:nvSpPr>
        <p:spPr/>
        <p:txBody>
          <a:bodyPr/>
          <a:lstStyle/>
          <a:p>
            <a:r>
              <a:rPr lang="en-US" b="1" dirty="0"/>
              <a:t>NAME OF A CLASS</a:t>
            </a:r>
            <a:endParaRPr lang="en-PK" b="1" dirty="0"/>
          </a:p>
        </p:txBody>
      </p:sp>
      <p:sp>
        <p:nvSpPr>
          <p:cNvPr id="3" name="Content Placeholder 2">
            <a:extLst>
              <a:ext uri="{FF2B5EF4-FFF2-40B4-BE49-F238E27FC236}">
                <a16:creationId xmlns:a16="http://schemas.microsoft.com/office/drawing/2014/main" id="{AD435799-7D2E-40B1-B536-9A483581CEA8}"/>
              </a:ext>
            </a:extLst>
          </p:cNvPr>
          <p:cNvSpPr>
            <a:spLocks noGrp="1"/>
          </p:cNvSpPr>
          <p:nvPr>
            <p:ph idx="1"/>
          </p:nvPr>
        </p:nvSpPr>
        <p:spPr/>
        <p:txBody>
          <a:bodyPr/>
          <a:lstStyle/>
          <a:p>
            <a:pPr algn="just"/>
            <a:r>
              <a:rPr lang="en-US" b="0" i="0" dirty="0">
                <a:solidFill>
                  <a:schemeClr val="bg1"/>
                </a:solidFill>
                <a:effectLst/>
                <a:latin typeface="Source Sans Pro" panose="020B0503030403020204" pitchFamily="34" charset="0"/>
              </a:rPr>
              <a:t>The name of the class is only needed in the graphical representation of the class. It appears in the topmost compartment. A class is the blueprint of an object which can share the same relationships, attributes, operations, &amp; semantics. The class is rendered as a rectangle, including its name, attributes, and operations in sperate compartments.</a:t>
            </a:r>
            <a:endParaRPr lang="en-PK" dirty="0">
              <a:solidFill>
                <a:schemeClr val="bg1"/>
              </a:solidFill>
            </a:endParaRPr>
          </a:p>
        </p:txBody>
      </p:sp>
    </p:spTree>
    <p:extLst>
      <p:ext uri="{BB962C8B-B14F-4D97-AF65-F5344CB8AC3E}">
        <p14:creationId xmlns:p14="http://schemas.microsoft.com/office/powerpoint/2010/main" val="3953007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A015B-07BC-4FBB-AC37-5952EB351960}"/>
              </a:ext>
            </a:extLst>
          </p:cNvPr>
          <p:cNvSpPr>
            <a:spLocks noGrp="1"/>
          </p:cNvSpPr>
          <p:nvPr>
            <p:ph type="title"/>
          </p:nvPr>
        </p:nvSpPr>
        <p:spPr/>
        <p:txBody>
          <a:bodyPr/>
          <a:lstStyle/>
          <a:p>
            <a:r>
              <a:rPr lang="en-US" b="1" dirty="0"/>
              <a:t>RULES TO NAME A CLASS</a:t>
            </a:r>
            <a:endParaRPr lang="en-PK" b="1" dirty="0"/>
          </a:p>
        </p:txBody>
      </p:sp>
      <p:sp>
        <p:nvSpPr>
          <p:cNvPr id="3" name="Content Placeholder 2">
            <a:extLst>
              <a:ext uri="{FF2B5EF4-FFF2-40B4-BE49-F238E27FC236}">
                <a16:creationId xmlns:a16="http://schemas.microsoft.com/office/drawing/2014/main" id="{C8D24A3D-81AC-499F-A193-9A71DFB26559}"/>
              </a:ext>
            </a:extLst>
          </p:cNvPr>
          <p:cNvSpPr>
            <a:spLocks noGrp="1"/>
          </p:cNvSpPr>
          <p:nvPr>
            <p:ph idx="1"/>
          </p:nvPr>
        </p:nvSpPr>
        <p:spPr/>
        <p:txBody>
          <a:bodyPr/>
          <a:lstStyle/>
          <a:p>
            <a:pPr algn="l">
              <a:buFont typeface="+mj-lt"/>
              <a:buAutoNum type="arabicPeriod"/>
            </a:pPr>
            <a:r>
              <a:rPr lang="en-US" b="0" i="0" dirty="0">
                <a:solidFill>
                  <a:schemeClr val="bg1"/>
                </a:solidFill>
                <a:effectLst/>
                <a:latin typeface="Source Sans Pro" panose="020B0503030403020204" pitchFamily="34" charset="0"/>
              </a:rPr>
              <a:t>A class name should always start with a capital letter.</a:t>
            </a:r>
          </a:p>
          <a:p>
            <a:pPr algn="l">
              <a:buFont typeface="+mj-lt"/>
              <a:buAutoNum type="arabicPeriod"/>
            </a:pPr>
            <a:r>
              <a:rPr lang="en-US" b="0" i="0" dirty="0">
                <a:solidFill>
                  <a:schemeClr val="bg1"/>
                </a:solidFill>
                <a:effectLst/>
                <a:latin typeface="Source Sans Pro" panose="020B0503030403020204" pitchFamily="34" charset="0"/>
              </a:rPr>
              <a:t>A class name should always be in the center of the first compartment.</a:t>
            </a:r>
          </a:p>
          <a:p>
            <a:pPr algn="l">
              <a:buFont typeface="+mj-lt"/>
              <a:buAutoNum type="arabicPeriod"/>
            </a:pPr>
            <a:r>
              <a:rPr lang="en-US" b="0" i="0" dirty="0">
                <a:solidFill>
                  <a:schemeClr val="bg1"/>
                </a:solidFill>
                <a:effectLst/>
                <a:latin typeface="Source Sans Pro" panose="020B0503030403020204" pitchFamily="34" charset="0"/>
              </a:rPr>
              <a:t>A class name should always be written in </a:t>
            </a:r>
            <a:r>
              <a:rPr lang="en-US" b="1" i="0" dirty="0">
                <a:solidFill>
                  <a:schemeClr val="bg1"/>
                </a:solidFill>
                <a:effectLst/>
                <a:latin typeface="Source Sans Pro" panose="020B0503030403020204" pitchFamily="34" charset="0"/>
              </a:rPr>
              <a:t>bold </a:t>
            </a:r>
            <a:r>
              <a:rPr lang="en-US" b="0" i="0" dirty="0">
                <a:solidFill>
                  <a:schemeClr val="bg1"/>
                </a:solidFill>
                <a:effectLst/>
                <a:latin typeface="Source Sans Pro" panose="020B0503030403020204" pitchFamily="34" charset="0"/>
              </a:rPr>
              <a:t>format.</a:t>
            </a:r>
          </a:p>
          <a:p>
            <a:pPr algn="l">
              <a:buFont typeface="+mj-lt"/>
              <a:buAutoNum type="arabicPeriod"/>
            </a:pPr>
            <a:r>
              <a:rPr lang="en-US" b="0" i="0" dirty="0">
                <a:solidFill>
                  <a:schemeClr val="bg1"/>
                </a:solidFill>
                <a:effectLst/>
                <a:latin typeface="Source Sans Pro" panose="020B0503030403020204" pitchFamily="34" charset="0"/>
              </a:rPr>
              <a:t>UML abstract class name should be written in italics format.</a:t>
            </a:r>
          </a:p>
          <a:p>
            <a:endParaRPr lang="en-PK" dirty="0"/>
          </a:p>
        </p:txBody>
      </p:sp>
    </p:spTree>
    <p:extLst>
      <p:ext uri="{BB962C8B-B14F-4D97-AF65-F5344CB8AC3E}">
        <p14:creationId xmlns:p14="http://schemas.microsoft.com/office/powerpoint/2010/main" val="2056646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The origin of </a:t>
            </a:r>
            <a:r>
              <a:rPr lang="en-US" b="1" dirty="0" err="1"/>
              <a:t>uml</a:t>
            </a:r>
            <a:endParaRPr lang="en-US" b="1" dirty="0"/>
          </a:p>
        </p:txBody>
      </p:sp>
      <p:sp>
        <p:nvSpPr>
          <p:cNvPr id="3" name="Content Placeholder 2">
            <a:extLst>
              <a:ext uri="{FF2B5EF4-FFF2-40B4-BE49-F238E27FC236}">
                <a16:creationId xmlns:a16="http://schemas.microsoft.com/office/drawing/2014/main" id="{A1E81181-367B-47F9-97CE-4420B4CF2F27}"/>
              </a:ext>
            </a:extLst>
          </p:cNvPr>
          <p:cNvSpPr>
            <a:spLocks noGrp="1"/>
          </p:cNvSpPr>
          <p:nvPr>
            <p:ph idx="1"/>
          </p:nvPr>
        </p:nvSpPr>
        <p:spPr/>
        <p:txBody>
          <a:bodyPr/>
          <a:lstStyle/>
          <a:p>
            <a:pPr algn="just"/>
            <a:r>
              <a:rPr lang="en-US" b="0" i="0" dirty="0">
                <a:solidFill>
                  <a:schemeClr val="bg1"/>
                </a:solidFill>
                <a:effectLst/>
                <a:latin typeface="Times New Roman" panose="02020603050405020304" pitchFamily="18" charset="0"/>
                <a:cs typeface="Times New Roman" panose="02020603050405020304" pitchFamily="18" charset="0"/>
              </a:rPr>
              <a:t>The goal of UML is to provide a standard notation that can be used by all object-oriented methods and to select and integrate the best elements of precursor notations. UML has been designed for a broad range of applications. Hence, it provides constructs for a broad range of systems and activities (e.g., distributed systems, analysis, system design and deployment).</a:t>
            </a:r>
            <a:endParaRPr lang="en-PK"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55640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835BC-9222-4FA4-88EF-052877AC761B}"/>
              </a:ext>
            </a:extLst>
          </p:cNvPr>
          <p:cNvSpPr>
            <a:spLocks noGrp="1"/>
          </p:cNvSpPr>
          <p:nvPr>
            <p:ph type="title"/>
          </p:nvPr>
        </p:nvSpPr>
        <p:spPr/>
        <p:txBody>
          <a:bodyPr/>
          <a:lstStyle/>
          <a:p>
            <a:r>
              <a:rPr lang="en-US" b="1" dirty="0"/>
              <a:t>ATTRIBUTES</a:t>
            </a:r>
            <a:endParaRPr lang="en-PK" b="1" dirty="0"/>
          </a:p>
        </p:txBody>
      </p:sp>
      <p:sp>
        <p:nvSpPr>
          <p:cNvPr id="3" name="Content Placeholder 2">
            <a:extLst>
              <a:ext uri="{FF2B5EF4-FFF2-40B4-BE49-F238E27FC236}">
                <a16:creationId xmlns:a16="http://schemas.microsoft.com/office/drawing/2014/main" id="{47888064-62BE-4FE7-9BEA-FE2A951BE5E9}"/>
              </a:ext>
            </a:extLst>
          </p:cNvPr>
          <p:cNvSpPr>
            <a:spLocks noGrp="1"/>
          </p:cNvSpPr>
          <p:nvPr>
            <p:ph idx="1"/>
          </p:nvPr>
        </p:nvSpPr>
        <p:spPr/>
        <p:txBody>
          <a:bodyPr/>
          <a:lstStyle/>
          <a:p>
            <a:pPr algn="just"/>
            <a:r>
              <a:rPr lang="en-US" b="0" i="0" dirty="0">
                <a:solidFill>
                  <a:schemeClr val="bg1"/>
                </a:solidFill>
                <a:effectLst/>
                <a:latin typeface="Source Sans Pro" panose="020B0503030403020204" pitchFamily="34" charset="0"/>
              </a:rPr>
              <a:t>An attribute is named property of a class which describes the object being modeled. In the class diagram, this component is placed just below the name-compartment.</a:t>
            </a:r>
          </a:p>
          <a:p>
            <a:pPr algn="just"/>
            <a:r>
              <a:rPr lang="en-US" b="0" i="0" dirty="0">
                <a:solidFill>
                  <a:schemeClr val="bg1"/>
                </a:solidFill>
                <a:effectLst/>
                <a:latin typeface="Source Sans Pro" panose="020B0503030403020204" pitchFamily="34" charset="0"/>
              </a:rPr>
              <a:t>A derived attribute is computed from other attributes. For example, an age of the student can be easily computed from his/her birth date.</a:t>
            </a:r>
            <a:endParaRPr lang="en-PK" dirty="0">
              <a:solidFill>
                <a:schemeClr val="bg1"/>
              </a:solidFill>
            </a:endParaRPr>
          </a:p>
        </p:txBody>
      </p:sp>
      <p:pic>
        <p:nvPicPr>
          <p:cNvPr id="4" name="Picture 3">
            <a:extLst>
              <a:ext uri="{FF2B5EF4-FFF2-40B4-BE49-F238E27FC236}">
                <a16:creationId xmlns:a16="http://schemas.microsoft.com/office/drawing/2014/main" id="{D135E444-6EC7-4415-A387-3221B8417285}"/>
              </a:ext>
            </a:extLst>
          </p:cNvPr>
          <p:cNvPicPr>
            <a:picLocks noChangeAspect="1"/>
          </p:cNvPicPr>
          <p:nvPr/>
        </p:nvPicPr>
        <p:blipFill rotWithShape="1">
          <a:blip r:embed="rId2"/>
          <a:srcRect l="10527" t="7912" r="8692" b="7912"/>
          <a:stretch/>
        </p:blipFill>
        <p:spPr>
          <a:xfrm>
            <a:off x="9544721" y="685800"/>
            <a:ext cx="1277257" cy="2116664"/>
          </a:xfrm>
          <a:prstGeom prst="rect">
            <a:avLst/>
          </a:prstGeom>
        </p:spPr>
      </p:pic>
      <p:pic>
        <p:nvPicPr>
          <p:cNvPr id="5" name="Picture 4">
            <a:extLst>
              <a:ext uri="{FF2B5EF4-FFF2-40B4-BE49-F238E27FC236}">
                <a16:creationId xmlns:a16="http://schemas.microsoft.com/office/drawing/2014/main" id="{03F14484-C441-4BA8-B16C-FA2816FB5B3B}"/>
              </a:ext>
            </a:extLst>
          </p:cNvPr>
          <p:cNvPicPr>
            <a:picLocks noChangeAspect="1"/>
          </p:cNvPicPr>
          <p:nvPr/>
        </p:nvPicPr>
        <p:blipFill rotWithShape="1">
          <a:blip r:embed="rId3"/>
          <a:srcRect l="11446" t="7912" r="9610" b="7912"/>
          <a:stretch/>
        </p:blipFill>
        <p:spPr>
          <a:xfrm>
            <a:off x="9544721" y="2997205"/>
            <a:ext cx="1248230" cy="2116664"/>
          </a:xfrm>
          <a:prstGeom prst="rect">
            <a:avLst/>
          </a:prstGeom>
        </p:spPr>
      </p:pic>
    </p:spTree>
    <p:extLst>
      <p:ext uri="{BB962C8B-B14F-4D97-AF65-F5344CB8AC3E}">
        <p14:creationId xmlns:p14="http://schemas.microsoft.com/office/powerpoint/2010/main" val="1333136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D897C-308F-4ECF-B710-5685F9722E9C}"/>
              </a:ext>
            </a:extLst>
          </p:cNvPr>
          <p:cNvSpPr>
            <a:spLocks noGrp="1"/>
          </p:cNvSpPr>
          <p:nvPr>
            <p:ph type="title"/>
          </p:nvPr>
        </p:nvSpPr>
        <p:spPr/>
        <p:txBody>
          <a:bodyPr/>
          <a:lstStyle/>
          <a:p>
            <a:r>
              <a:rPr lang="en-US" b="1" dirty="0"/>
              <a:t>RELATIONSHIPS</a:t>
            </a:r>
            <a:endParaRPr lang="en-PK" b="1" dirty="0"/>
          </a:p>
        </p:txBody>
      </p:sp>
      <p:sp>
        <p:nvSpPr>
          <p:cNvPr id="3" name="Content Placeholder 2">
            <a:extLst>
              <a:ext uri="{FF2B5EF4-FFF2-40B4-BE49-F238E27FC236}">
                <a16:creationId xmlns:a16="http://schemas.microsoft.com/office/drawing/2014/main" id="{754E10A1-C0CD-45B2-B2B1-D35F205B8AD4}"/>
              </a:ext>
            </a:extLst>
          </p:cNvPr>
          <p:cNvSpPr>
            <a:spLocks noGrp="1"/>
          </p:cNvSpPr>
          <p:nvPr>
            <p:ph idx="1"/>
          </p:nvPr>
        </p:nvSpPr>
        <p:spPr/>
        <p:txBody>
          <a:bodyPr/>
          <a:lstStyle/>
          <a:p>
            <a:pPr algn="l">
              <a:buFont typeface="+mj-lt"/>
              <a:buAutoNum type="arabicPeriod"/>
            </a:pPr>
            <a:r>
              <a:rPr lang="en-US" b="0" i="0" dirty="0">
                <a:solidFill>
                  <a:schemeClr val="bg1"/>
                </a:solidFill>
                <a:effectLst/>
                <a:latin typeface="Source Sans Pro" panose="020B0503030403020204" pitchFamily="34" charset="0"/>
              </a:rPr>
              <a:t>Dependencies</a:t>
            </a:r>
          </a:p>
          <a:p>
            <a:pPr algn="l">
              <a:buFont typeface="+mj-lt"/>
              <a:buAutoNum type="arabicPeriod"/>
            </a:pPr>
            <a:r>
              <a:rPr lang="en-US" b="0" i="0" dirty="0">
                <a:solidFill>
                  <a:schemeClr val="bg1"/>
                </a:solidFill>
                <a:effectLst/>
                <a:latin typeface="Source Sans Pro" panose="020B0503030403020204" pitchFamily="34" charset="0"/>
              </a:rPr>
              <a:t>Generalizations</a:t>
            </a:r>
          </a:p>
          <a:p>
            <a:pPr algn="l">
              <a:buFont typeface="+mj-lt"/>
              <a:buAutoNum type="arabicPeriod"/>
            </a:pPr>
            <a:r>
              <a:rPr lang="en-US" b="0" i="0" dirty="0">
                <a:solidFill>
                  <a:schemeClr val="bg1"/>
                </a:solidFill>
                <a:effectLst/>
                <a:latin typeface="Source Sans Pro" panose="020B0503030403020204" pitchFamily="34" charset="0"/>
              </a:rPr>
              <a:t>Associations</a:t>
            </a:r>
          </a:p>
          <a:p>
            <a:endParaRPr lang="en-PK" dirty="0"/>
          </a:p>
        </p:txBody>
      </p:sp>
    </p:spTree>
    <p:extLst>
      <p:ext uri="{BB962C8B-B14F-4D97-AF65-F5344CB8AC3E}">
        <p14:creationId xmlns:p14="http://schemas.microsoft.com/office/powerpoint/2010/main" val="3252195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8641D-C469-490F-A6ED-B479BC11B131}"/>
              </a:ext>
            </a:extLst>
          </p:cNvPr>
          <p:cNvSpPr>
            <a:spLocks noGrp="1"/>
          </p:cNvSpPr>
          <p:nvPr>
            <p:ph type="title"/>
          </p:nvPr>
        </p:nvSpPr>
        <p:spPr/>
        <p:txBody>
          <a:bodyPr/>
          <a:lstStyle/>
          <a:p>
            <a:r>
              <a:rPr lang="en-US" b="1" dirty="0"/>
              <a:t>dependency</a:t>
            </a:r>
            <a:endParaRPr lang="en-PK" b="1" dirty="0"/>
          </a:p>
        </p:txBody>
      </p:sp>
      <p:sp>
        <p:nvSpPr>
          <p:cNvPr id="3" name="Content Placeholder 2">
            <a:extLst>
              <a:ext uri="{FF2B5EF4-FFF2-40B4-BE49-F238E27FC236}">
                <a16:creationId xmlns:a16="http://schemas.microsoft.com/office/drawing/2014/main" id="{8C93C964-6AB2-45A5-8A01-772C8C8E0849}"/>
              </a:ext>
            </a:extLst>
          </p:cNvPr>
          <p:cNvSpPr>
            <a:spLocks noGrp="1"/>
          </p:cNvSpPr>
          <p:nvPr>
            <p:ph idx="1"/>
          </p:nvPr>
        </p:nvSpPr>
        <p:spPr/>
        <p:txBody>
          <a:bodyPr/>
          <a:lstStyle/>
          <a:p>
            <a:pPr algn="l"/>
            <a:r>
              <a:rPr lang="en-US" b="0" i="0" dirty="0">
                <a:solidFill>
                  <a:schemeClr val="bg1"/>
                </a:solidFill>
                <a:effectLst/>
                <a:latin typeface="Source Sans Pro" panose="020B0503030403020204" pitchFamily="34" charset="0"/>
              </a:rPr>
              <a:t>A dependency means the relation between two or more classes in which a change in one may force changes in the other. However, it will always create a weaker relationship. Dependency indicates that one class depends on another.</a:t>
            </a:r>
          </a:p>
          <a:p>
            <a:pPr algn="l"/>
            <a:r>
              <a:rPr lang="en-US" b="0" i="0" dirty="0">
                <a:solidFill>
                  <a:schemeClr val="bg1"/>
                </a:solidFill>
                <a:effectLst/>
                <a:latin typeface="Source Sans Pro" panose="020B0503030403020204" pitchFamily="34" charset="0"/>
              </a:rPr>
              <a:t>In this UML class diagram examples, Student has a dependency on College</a:t>
            </a:r>
          </a:p>
          <a:p>
            <a:endParaRPr lang="en-PK" dirty="0"/>
          </a:p>
        </p:txBody>
      </p:sp>
      <p:pic>
        <p:nvPicPr>
          <p:cNvPr id="4" name="Picture 3">
            <a:extLst>
              <a:ext uri="{FF2B5EF4-FFF2-40B4-BE49-F238E27FC236}">
                <a16:creationId xmlns:a16="http://schemas.microsoft.com/office/drawing/2014/main" id="{99FEDE57-042C-4787-995B-ADFCFEACA0CB}"/>
              </a:ext>
            </a:extLst>
          </p:cNvPr>
          <p:cNvPicPr>
            <a:picLocks noChangeAspect="1"/>
          </p:cNvPicPr>
          <p:nvPr/>
        </p:nvPicPr>
        <p:blipFill>
          <a:blip r:embed="rId2"/>
          <a:stretch>
            <a:fillRect/>
          </a:stretch>
        </p:blipFill>
        <p:spPr>
          <a:xfrm>
            <a:off x="5344354" y="3429000"/>
            <a:ext cx="4286250" cy="838200"/>
          </a:xfrm>
          <a:prstGeom prst="rect">
            <a:avLst/>
          </a:prstGeom>
        </p:spPr>
      </p:pic>
    </p:spTree>
    <p:extLst>
      <p:ext uri="{BB962C8B-B14F-4D97-AF65-F5344CB8AC3E}">
        <p14:creationId xmlns:p14="http://schemas.microsoft.com/office/powerpoint/2010/main" val="7140582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5907F-85BB-4EF4-AB6E-04DF62F11991}"/>
              </a:ext>
            </a:extLst>
          </p:cNvPr>
          <p:cNvSpPr>
            <a:spLocks noGrp="1"/>
          </p:cNvSpPr>
          <p:nvPr>
            <p:ph type="title"/>
          </p:nvPr>
        </p:nvSpPr>
        <p:spPr/>
        <p:txBody>
          <a:bodyPr/>
          <a:lstStyle/>
          <a:p>
            <a:r>
              <a:rPr lang="en-US" b="1" dirty="0"/>
              <a:t>generalization</a:t>
            </a:r>
            <a:endParaRPr lang="en-PK" b="1" dirty="0"/>
          </a:p>
        </p:txBody>
      </p:sp>
      <p:sp>
        <p:nvSpPr>
          <p:cNvPr id="3" name="Content Placeholder 2">
            <a:extLst>
              <a:ext uri="{FF2B5EF4-FFF2-40B4-BE49-F238E27FC236}">
                <a16:creationId xmlns:a16="http://schemas.microsoft.com/office/drawing/2014/main" id="{62CF9DB9-463A-491D-95D3-A5D95CCDC974}"/>
              </a:ext>
            </a:extLst>
          </p:cNvPr>
          <p:cNvSpPr>
            <a:spLocks noGrp="1"/>
          </p:cNvSpPr>
          <p:nvPr>
            <p:ph idx="1"/>
          </p:nvPr>
        </p:nvSpPr>
        <p:spPr/>
        <p:txBody>
          <a:bodyPr/>
          <a:lstStyle/>
          <a:p>
            <a:pPr algn="l"/>
            <a:r>
              <a:rPr lang="en-US" b="0" i="0" dirty="0">
                <a:solidFill>
                  <a:srgbClr val="222222"/>
                </a:solidFill>
                <a:effectLst/>
                <a:latin typeface="Source Sans Pro" panose="020B0503030403020204" pitchFamily="34" charset="0"/>
              </a:rPr>
              <a:t>A generalization helps to connect a subclass to its superclass. A sub-class is inherited from its superclass. Generalization relationship can't be used to model interface implementation. Class diagram allows inheriting from multiple </a:t>
            </a:r>
            <a:r>
              <a:rPr lang="en-US" b="0" i="0" dirty="0" err="1">
                <a:solidFill>
                  <a:srgbClr val="222222"/>
                </a:solidFill>
                <a:effectLst/>
                <a:latin typeface="Source Sans Pro" panose="020B0503030403020204" pitchFamily="34" charset="0"/>
              </a:rPr>
              <a:t>superclasses</a:t>
            </a:r>
            <a:r>
              <a:rPr lang="en-US" b="0" i="0" dirty="0">
                <a:solidFill>
                  <a:srgbClr val="222222"/>
                </a:solidFill>
                <a:effectLst/>
                <a:latin typeface="Source Sans Pro" panose="020B0503030403020204" pitchFamily="34" charset="0"/>
              </a:rPr>
              <a:t>.</a:t>
            </a:r>
          </a:p>
          <a:p>
            <a:pPr algn="l"/>
            <a:r>
              <a:rPr lang="en-US" dirty="0">
                <a:solidFill>
                  <a:schemeClr val="bg1"/>
                </a:solidFill>
                <a:latin typeface="Source Sans Pro" panose="020B0503030403020204" pitchFamily="34" charset="0"/>
              </a:rPr>
              <a:t>For </a:t>
            </a:r>
            <a:r>
              <a:rPr lang="en-US" b="0" i="0" dirty="0">
                <a:solidFill>
                  <a:schemeClr val="bg1"/>
                </a:solidFill>
                <a:effectLst/>
                <a:latin typeface="Source Sans Pro" panose="020B0503030403020204" pitchFamily="34" charset="0"/>
              </a:rPr>
              <a:t>example, the class Student is generalized from Person Class.</a:t>
            </a:r>
          </a:p>
          <a:p>
            <a:pPr algn="just"/>
            <a:r>
              <a:rPr lang="en-US" b="0" i="0" dirty="0">
                <a:solidFill>
                  <a:schemeClr val="bg1"/>
                </a:solidFill>
                <a:effectLst/>
                <a:latin typeface="Overpass"/>
              </a:rPr>
              <a:t>Generalization is another name for inheritance or an "is a" relationship. It refers to a relationship between two classes where one class is a specialized version of another. For example, Honda is a type of car. So the class Honda would have a generalization relationship with the class car.</a:t>
            </a:r>
            <a:endParaRPr lang="en-US" b="0" i="0" dirty="0">
              <a:solidFill>
                <a:schemeClr val="bg1"/>
              </a:solidFill>
              <a:effectLst/>
              <a:latin typeface="Source Sans Pro" panose="020B0503030403020204" pitchFamily="34" charset="0"/>
            </a:endParaRPr>
          </a:p>
          <a:p>
            <a:endParaRPr lang="en-PK" dirty="0"/>
          </a:p>
        </p:txBody>
      </p:sp>
      <p:pic>
        <p:nvPicPr>
          <p:cNvPr id="5" name="Picture 4">
            <a:extLst>
              <a:ext uri="{FF2B5EF4-FFF2-40B4-BE49-F238E27FC236}">
                <a16:creationId xmlns:a16="http://schemas.microsoft.com/office/drawing/2014/main" id="{2DCE7540-DFEF-40EF-8C91-CBE634E55216}"/>
              </a:ext>
            </a:extLst>
          </p:cNvPr>
          <p:cNvPicPr>
            <a:picLocks noChangeAspect="1"/>
          </p:cNvPicPr>
          <p:nvPr/>
        </p:nvPicPr>
        <p:blipFill>
          <a:blip r:embed="rId2"/>
          <a:stretch>
            <a:fillRect/>
          </a:stretch>
        </p:blipFill>
        <p:spPr>
          <a:xfrm>
            <a:off x="9898744" y="1582057"/>
            <a:ext cx="1449954" cy="2351314"/>
          </a:xfrm>
          <a:prstGeom prst="rect">
            <a:avLst/>
          </a:prstGeom>
        </p:spPr>
      </p:pic>
      <p:pic>
        <p:nvPicPr>
          <p:cNvPr id="6" name="Picture 5">
            <a:extLst>
              <a:ext uri="{FF2B5EF4-FFF2-40B4-BE49-F238E27FC236}">
                <a16:creationId xmlns:a16="http://schemas.microsoft.com/office/drawing/2014/main" id="{7E3A8E53-39B7-4FA3-B641-5A9AB90DC2AA}"/>
              </a:ext>
            </a:extLst>
          </p:cNvPr>
          <p:cNvPicPr>
            <a:picLocks noChangeAspect="1"/>
          </p:cNvPicPr>
          <p:nvPr/>
        </p:nvPicPr>
        <p:blipFill>
          <a:blip r:embed="rId3"/>
          <a:stretch>
            <a:fillRect/>
          </a:stretch>
        </p:blipFill>
        <p:spPr>
          <a:xfrm>
            <a:off x="9761708" y="4301067"/>
            <a:ext cx="1724025" cy="1476375"/>
          </a:xfrm>
          <a:prstGeom prst="rect">
            <a:avLst/>
          </a:prstGeom>
        </p:spPr>
      </p:pic>
    </p:spTree>
    <p:extLst>
      <p:ext uri="{BB962C8B-B14F-4D97-AF65-F5344CB8AC3E}">
        <p14:creationId xmlns:p14="http://schemas.microsoft.com/office/powerpoint/2010/main" val="9710350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1FA89-62A8-4A4C-A5BC-EAD4E36B9FF9}"/>
              </a:ext>
            </a:extLst>
          </p:cNvPr>
          <p:cNvSpPr>
            <a:spLocks noGrp="1"/>
          </p:cNvSpPr>
          <p:nvPr>
            <p:ph type="title"/>
          </p:nvPr>
        </p:nvSpPr>
        <p:spPr/>
        <p:txBody>
          <a:bodyPr/>
          <a:lstStyle/>
          <a:p>
            <a:r>
              <a:rPr lang="en-US" b="1" dirty="0"/>
              <a:t>association</a:t>
            </a:r>
            <a:endParaRPr lang="en-PK" b="1" dirty="0"/>
          </a:p>
        </p:txBody>
      </p:sp>
      <p:sp>
        <p:nvSpPr>
          <p:cNvPr id="3" name="Content Placeholder 2">
            <a:extLst>
              <a:ext uri="{FF2B5EF4-FFF2-40B4-BE49-F238E27FC236}">
                <a16:creationId xmlns:a16="http://schemas.microsoft.com/office/drawing/2014/main" id="{41FB74E0-F67A-4FE2-BEFE-6945611AB3FB}"/>
              </a:ext>
            </a:extLst>
          </p:cNvPr>
          <p:cNvSpPr>
            <a:spLocks noGrp="1"/>
          </p:cNvSpPr>
          <p:nvPr>
            <p:ph idx="1"/>
          </p:nvPr>
        </p:nvSpPr>
        <p:spPr/>
        <p:txBody>
          <a:bodyPr/>
          <a:lstStyle/>
          <a:p>
            <a:pPr algn="l"/>
            <a:r>
              <a:rPr lang="en-US" b="0" i="0" dirty="0">
                <a:solidFill>
                  <a:srgbClr val="222222"/>
                </a:solidFill>
                <a:effectLst/>
                <a:latin typeface="Source Sans Pro" panose="020B0503030403020204" pitchFamily="34" charset="0"/>
              </a:rPr>
              <a:t>This kind of relationship represents static relationships between classes A and B. For example; an employee works for an organization.</a:t>
            </a:r>
          </a:p>
          <a:p>
            <a:pPr algn="l"/>
            <a:r>
              <a:rPr lang="en-US" b="0" i="0" dirty="0">
                <a:solidFill>
                  <a:srgbClr val="222222"/>
                </a:solidFill>
                <a:effectLst/>
                <a:latin typeface="Source Sans Pro" panose="020B0503030403020204" pitchFamily="34" charset="0"/>
              </a:rPr>
              <a:t>Here are some rules for Association:</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Association is mostly verb or a verb phrase or noun or noun phrase.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It should be named to indicate the role played by the class attached at the end of the association path.</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Mandatory for reflexive associations</a:t>
            </a:r>
          </a:p>
          <a:p>
            <a:pPr algn="l"/>
            <a:r>
              <a:rPr lang="en-US" b="0" i="0" dirty="0">
                <a:solidFill>
                  <a:srgbClr val="222222"/>
                </a:solidFill>
                <a:effectLst/>
                <a:latin typeface="Source Sans Pro" panose="020B0503030403020204" pitchFamily="34" charset="0"/>
              </a:rPr>
              <a:t>In this example, the relationship between student and college is shown which is studies.</a:t>
            </a:r>
          </a:p>
          <a:p>
            <a:endParaRPr lang="en-PK" dirty="0"/>
          </a:p>
        </p:txBody>
      </p:sp>
      <p:pic>
        <p:nvPicPr>
          <p:cNvPr id="4" name="Picture 3">
            <a:extLst>
              <a:ext uri="{FF2B5EF4-FFF2-40B4-BE49-F238E27FC236}">
                <a16:creationId xmlns:a16="http://schemas.microsoft.com/office/drawing/2014/main" id="{42B1D2CF-2331-432D-928E-4C57F9C23DD5}"/>
              </a:ext>
            </a:extLst>
          </p:cNvPr>
          <p:cNvPicPr>
            <a:picLocks noChangeAspect="1"/>
          </p:cNvPicPr>
          <p:nvPr/>
        </p:nvPicPr>
        <p:blipFill>
          <a:blip r:embed="rId2"/>
          <a:stretch>
            <a:fillRect/>
          </a:stretch>
        </p:blipFill>
        <p:spPr>
          <a:xfrm>
            <a:off x="9356863" y="1527727"/>
            <a:ext cx="1562100" cy="1990725"/>
          </a:xfrm>
          <a:prstGeom prst="rect">
            <a:avLst/>
          </a:prstGeom>
        </p:spPr>
      </p:pic>
    </p:spTree>
    <p:extLst>
      <p:ext uri="{BB962C8B-B14F-4D97-AF65-F5344CB8AC3E}">
        <p14:creationId xmlns:p14="http://schemas.microsoft.com/office/powerpoint/2010/main" val="8914088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D637-0251-4916-9347-337AC9D8CE44}"/>
              </a:ext>
            </a:extLst>
          </p:cNvPr>
          <p:cNvSpPr>
            <a:spLocks noGrp="1"/>
          </p:cNvSpPr>
          <p:nvPr>
            <p:ph type="title"/>
          </p:nvPr>
        </p:nvSpPr>
        <p:spPr/>
        <p:txBody>
          <a:bodyPr/>
          <a:lstStyle/>
          <a:p>
            <a:r>
              <a:rPr lang="en-US" b="1" dirty="0"/>
              <a:t>Multiplicity (cardinality)</a:t>
            </a:r>
            <a:endParaRPr lang="en-PK" b="1" dirty="0"/>
          </a:p>
        </p:txBody>
      </p:sp>
      <p:sp>
        <p:nvSpPr>
          <p:cNvPr id="3" name="Content Placeholder 2">
            <a:extLst>
              <a:ext uri="{FF2B5EF4-FFF2-40B4-BE49-F238E27FC236}">
                <a16:creationId xmlns:a16="http://schemas.microsoft.com/office/drawing/2014/main" id="{423AEC0B-11BA-47DF-8D2E-2572058D4CDB}"/>
              </a:ext>
            </a:extLst>
          </p:cNvPr>
          <p:cNvSpPr>
            <a:spLocks noGrp="1"/>
          </p:cNvSpPr>
          <p:nvPr>
            <p:ph idx="1"/>
          </p:nvPr>
        </p:nvSpPr>
        <p:spPr/>
        <p:txBody>
          <a:bodyPr>
            <a:normAutofit lnSpcReduction="10000"/>
          </a:bodyPr>
          <a:lstStyle/>
          <a:p>
            <a:pPr algn="l"/>
            <a:r>
              <a:rPr lang="en-US" b="0" i="0" dirty="0">
                <a:solidFill>
                  <a:schemeClr val="bg1"/>
                </a:solidFill>
                <a:effectLst/>
                <a:latin typeface="Open Sans" panose="020B0606030504020204" pitchFamily="34" charset="0"/>
              </a:rPr>
              <a:t>How many objects of each class take part in the relationships and multiplicity can be expressed as:</a:t>
            </a:r>
          </a:p>
          <a:p>
            <a:pPr algn="l">
              <a:buFont typeface="Arial" panose="020B0604020202020204" pitchFamily="34" charset="0"/>
              <a:buChar char="•"/>
            </a:pPr>
            <a:r>
              <a:rPr lang="en-US" b="0" i="0" dirty="0">
                <a:solidFill>
                  <a:schemeClr val="bg1"/>
                </a:solidFill>
                <a:effectLst/>
                <a:latin typeface="Open Sans" panose="020B0606030504020204" pitchFamily="34" charset="0"/>
              </a:rPr>
              <a:t>Exactly one - 1</a:t>
            </a:r>
          </a:p>
          <a:p>
            <a:pPr algn="l">
              <a:buFont typeface="Arial" panose="020B0604020202020204" pitchFamily="34" charset="0"/>
              <a:buChar char="•"/>
            </a:pPr>
            <a:r>
              <a:rPr lang="en-US" b="0" i="0" dirty="0">
                <a:solidFill>
                  <a:schemeClr val="bg1"/>
                </a:solidFill>
                <a:effectLst/>
                <a:latin typeface="Open Sans" panose="020B0606030504020204" pitchFamily="34" charset="0"/>
              </a:rPr>
              <a:t>Zero or one - 0..1</a:t>
            </a:r>
          </a:p>
          <a:p>
            <a:pPr algn="l">
              <a:buFont typeface="Arial" panose="020B0604020202020204" pitchFamily="34" charset="0"/>
              <a:buChar char="•"/>
            </a:pPr>
            <a:r>
              <a:rPr lang="en-US" b="0" i="0" dirty="0">
                <a:solidFill>
                  <a:schemeClr val="bg1"/>
                </a:solidFill>
                <a:effectLst/>
                <a:latin typeface="Open Sans" panose="020B0606030504020204" pitchFamily="34" charset="0"/>
              </a:rPr>
              <a:t>Many - 0..* or *</a:t>
            </a:r>
          </a:p>
          <a:p>
            <a:pPr algn="l">
              <a:buFont typeface="Arial" panose="020B0604020202020204" pitchFamily="34" charset="0"/>
              <a:buChar char="•"/>
            </a:pPr>
            <a:r>
              <a:rPr lang="en-US" b="0" i="0" dirty="0">
                <a:solidFill>
                  <a:schemeClr val="bg1"/>
                </a:solidFill>
                <a:effectLst/>
                <a:latin typeface="Open Sans" panose="020B0606030504020204" pitchFamily="34" charset="0"/>
              </a:rPr>
              <a:t>One or more - 1..*</a:t>
            </a:r>
          </a:p>
          <a:p>
            <a:pPr algn="l">
              <a:buFont typeface="Arial" panose="020B0604020202020204" pitchFamily="34" charset="0"/>
              <a:buChar char="•"/>
            </a:pPr>
            <a:r>
              <a:rPr lang="en-US" b="0" i="0" dirty="0">
                <a:solidFill>
                  <a:schemeClr val="bg1"/>
                </a:solidFill>
                <a:effectLst/>
                <a:latin typeface="Open Sans" panose="020B0606030504020204" pitchFamily="34" charset="0"/>
              </a:rPr>
              <a:t>Exact Number - e.g. 3..4 or 6</a:t>
            </a:r>
          </a:p>
          <a:p>
            <a:pPr algn="l">
              <a:buFont typeface="Arial" panose="020B0604020202020204" pitchFamily="34" charset="0"/>
              <a:buChar char="•"/>
            </a:pPr>
            <a:r>
              <a:rPr lang="en-US" b="0" i="0" dirty="0">
                <a:solidFill>
                  <a:schemeClr val="bg1"/>
                </a:solidFill>
                <a:effectLst/>
                <a:latin typeface="Open Sans" panose="020B0606030504020204" pitchFamily="34" charset="0"/>
              </a:rPr>
              <a:t>Or a complex relationship - e.g. 0..1, 3..4, 6.* would mean any number of objects other than 2 or 5</a:t>
            </a:r>
          </a:p>
          <a:p>
            <a:endParaRPr lang="en-PK" dirty="0"/>
          </a:p>
        </p:txBody>
      </p:sp>
      <p:pic>
        <p:nvPicPr>
          <p:cNvPr id="4" name="Picture 3">
            <a:extLst>
              <a:ext uri="{FF2B5EF4-FFF2-40B4-BE49-F238E27FC236}">
                <a16:creationId xmlns:a16="http://schemas.microsoft.com/office/drawing/2014/main" id="{0DA5C04A-9D6C-4020-9E80-F1B6FAA311DA}"/>
              </a:ext>
            </a:extLst>
          </p:cNvPr>
          <p:cNvPicPr>
            <a:picLocks noChangeAspect="1"/>
          </p:cNvPicPr>
          <p:nvPr/>
        </p:nvPicPr>
        <p:blipFill>
          <a:blip r:embed="rId2"/>
          <a:stretch>
            <a:fillRect/>
          </a:stretch>
        </p:blipFill>
        <p:spPr>
          <a:xfrm>
            <a:off x="6794224" y="1228103"/>
            <a:ext cx="2552700" cy="1857375"/>
          </a:xfrm>
          <a:prstGeom prst="rect">
            <a:avLst/>
          </a:prstGeom>
        </p:spPr>
      </p:pic>
    </p:spTree>
    <p:extLst>
      <p:ext uri="{BB962C8B-B14F-4D97-AF65-F5344CB8AC3E}">
        <p14:creationId xmlns:p14="http://schemas.microsoft.com/office/powerpoint/2010/main" val="111638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7B025-C97A-41B4-8D32-E3043E9B27DD}"/>
              </a:ext>
            </a:extLst>
          </p:cNvPr>
          <p:cNvSpPr>
            <a:spLocks noGrp="1"/>
          </p:cNvSpPr>
          <p:nvPr>
            <p:ph type="title"/>
          </p:nvPr>
        </p:nvSpPr>
        <p:spPr/>
        <p:txBody>
          <a:bodyPr/>
          <a:lstStyle/>
          <a:p>
            <a:r>
              <a:rPr lang="en-US" b="1" dirty="0"/>
              <a:t>example</a:t>
            </a:r>
            <a:endParaRPr lang="en-PK" b="1" dirty="0"/>
          </a:p>
        </p:txBody>
      </p:sp>
      <p:sp>
        <p:nvSpPr>
          <p:cNvPr id="3" name="Content Placeholder 2">
            <a:extLst>
              <a:ext uri="{FF2B5EF4-FFF2-40B4-BE49-F238E27FC236}">
                <a16:creationId xmlns:a16="http://schemas.microsoft.com/office/drawing/2014/main" id="{657157A1-DBE5-494A-A561-16F436AF5D4D}"/>
              </a:ext>
            </a:extLst>
          </p:cNvPr>
          <p:cNvSpPr>
            <a:spLocks noGrp="1"/>
          </p:cNvSpPr>
          <p:nvPr>
            <p:ph idx="1"/>
          </p:nvPr>
        </p:nvSpPr>
        <p:spPr/>
        <p:txBody>
          <a:bodyPr/>
          <a:lstStyle/>
          <a:p>
            <a:r>
              <a:rPr lang="en-US" b="0" i="0" dirty="0">
                <a:solidFill>
                  <a:schemeClr val="bg1"/>
                </a:solidFill>
                <a:effectLst/>
                <a:latin typeface="Roboto" panose="02000000000000000000" pitchFamily="2" charset="0"/>
              </a:rPr>
              <a:t>one fleet may include multiple airplanes, while one commercial airplane may contain zero to many passengers. The notation 0..* in the diagram means “zero to many”.</a:t>
            </a:r>
            <a:endParaRPr lang="en-PK" dirty="0">
              <a:solidFill>
                <a:schemeClr val="bg1"/>
              </a:solidFill>
            </a:endParaRPr>
          </a:p>
        </p:txBody>
      </p:sp>
      <p:pic>
        <p:nvPicPr>
          <p:cNvPr id="4" name="Picture 3">
            <a:extLst>
              <a:ext uri="{FF2B5EF4-FFF2-40B4-BE49-F238E27FC236}">
                <a16:creationId xmlns:a16="http://schemas.microsoft.com/office/drawing/2014/main" id="{09D1CD8C-D455-46A2-879E-2326692EA349}"/>
              </a:ext>
            </a:extLst>
          </p:cNvPr>
          <p:cNvPicPr>
            <a:picLocks noChangeAspect="1"/>
          </p:cNvPicPr>
          <p:nvPr/>
        </p:nvPicPr>
        <p:blipFill>
          <a:blip r:embed="rId2"/>
          <a:stretch>
            <a:fillRect/>
          </a:stretch>
        </p:blipFill>
        <p:spPr>
          <a:xfrm>
            <a:off x="9801224" y="1669775"/>
            <a:ext cx="1357105" cy="2160104"/>
          </a:xfrm>
          <a:prstGeom prst="rect">
            <a:avLst/>
          </a:prstGeom>
        </p:spPr>
      </p:pic>
    </p:spTree>
    <p:extLst>
      <p:ext uri="{BB962C8B-B14F-4D97-AF65-F5344CB8AC3E}">
        <p14:creationId xmlns:p14="http://schemas.microsoft.com/office/powerpoint/2010/main" val="4493862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C5BEB-B8E8-4637-884E-E93880939884}"/>
              </a:ext>
            </a:extLst>
          </p:cNvPr>
          <p:cNvSpPr>
            <a:spLocks noGrp="1"/>
          </p:cNvSpPr>
          <p:nvPr>
            <p:ph type="title"/>
          </p:nvPr>
        </p:nvSpPr>
        <p:spPr/>
        <p:txBody>
          <a:bodyPr/>
          <a:lstStyle/>
          <a:p>
            <a:r>
              <a:rPr lang="en-US" b="1" dirty="0"/>
              <a:t>aggregation</a:t>
            </a:r>
            <a:endParaRPr lang="en-PK" b="1" dirty="0"/>
          </a:p>
        </p:txBody>
      </p:sp>
      <p:sp>
        <p:nvSpPr>
          <p:cNvPr id="3" name="Content Placeholder 2">
            <a:extLst>
              <a:ext uri="{FF2B5EF4-FFF2-40B4-BE49-F238E27FC236}">
                <a16:creationId xmlns:a16="http://schemas.microsoft.com/office/drawing/2014/main" id="{288CC902-C9FC-44A0-A899-4A3F0C5CAEAB}"/>
              </a:ext>
            </a:extLst>
          </p:cNvPr>
          <p:cNvSpPr>
            <a:spLocks noGrp="1"/>
          </p:cNvSpPr>
          <p:nvPr>
            <p:ph idx="1"/>
          </p:nvPr>
        </p:nvSpPr>
        <p:spPr/>
        <p:txBody>
          <a:bodyPr/>
          <a:lstStyle/>
          <a:p>
            <a:pPr algn="just"/>
            <a:r>
              <a:rPr lang="en-US" b="0" i="0" dirty="0">
                <a:solidFill>
                  <a:schemeClr val="bg1"/>
                </a:solidFill>
                <a:effectLst/>
                <a:latin typeface="Source Sans Pro" panose="020B0503030403020204" pitchFamily="34" charset="0"/>
              </a:rPr>
              <a:t>Aggregation is a special type of association that models a whole- part relationship between aggregate and its parts.</a:t>
            </a:r>
          </a:p>
          <a:p>
            <a:pPr algn="just"/>
            <a:r>
              <a:rPr lang="en-US" b="0" i="0" dirty="0">
                <a:solidFill>
                  <a:schemeClr val="bg1"/>
                </a:solidFill>
                <a:effectLst/>
                <a:latin typeface="Source Sans Pro" panose="020B0503030403020204" pitchFamily="34" charset="0"/>
              </a:rPr>
              <a:t>For example, the class college is made up of one or more student. In aggregation, the contained classes are never totally dependent on the lifecycle of the container. Here, the college class will remain even if the student is not available.</a:t>
            </a:r>
            <a:endParaRPr lang="en-PK" dirty="0">
              <a:solidFill>
                <a:schemeClr val="bg1"/>
              </a:solidFill>
            </a:endParaRPr>
          </a:p>
        </p:txBody>
      </p:sp>
      <p:pic>
        <p:nvPicPr>
          <p:cNvPr id="4" name="Picture 3">
            <a:extLst>
              <a:ext uri="{FF2B5EF4-FFF2-40B4-BE49-F238E27FC236}">
                <a16:creationId xmlns:a16="http://schemas.microsoft.com/office/drawing/2014/main" id="{184EC752-276A-4F66-B39D-F4BBDED95BD1}"/>
              </a:ext>
            </a:extLst>
          </p:cNvPr>
          <p:cNvPicPr>
            <a:picLocks noChangeAspect="1"/>
          </p:cNvPicPr>
          <p:nvPr/>
        </p:nvPicPr>
        <p:blipFill>
          <a:blip r:embed="rId2"/>
          <a:stretch>
            <a:fillRect/>
          </a:stretch>
        </p:blipFill>
        <p:spPr>
          <a:xfrm>
            <a:off x="4221231" y="3386667"/>
            <a:ext cx="4438650" cy="914400"/>
          </a:xfrm>
          <a:prstGeom prst="rect">
            <a:avLst/>
          </a:prstGeom>
        </p:spPr>
      </p:pic>
    </p:spTree>
    <p:extLst>
      <p:ext uri="{BB962C8B-B14F-4D97-AF65-F5344CB8AC3E}">
        <p14:creationId xmlns:p14="http://schemas.microsoft.com/office/powerpoint/2010/main" val="42668904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5826D-0929-4C54-8CD5-02FC354C2939}"/>
              </a:ext>
            </a:extLst>
          </p:cNvPr>
          <p:cNvSpPr>
            <a:spLocks noGrp="1"/>
          </p:cNvSpPr>
          <p:nvPr>
            <p:ph type="title"/>
          </p:nvPr>
        </p:nvSpPr>
        <p:spPr/>
        <p:txBody>
          <a:bodyPr/>
          <a:lstStyle/>
          <a:p>
            <a:r>
              <a:rPr lang="en-US" b="1" dirty="0"/>
              <a:t>composition</a:t>
            </a:r>
            <a:endParaRPr lang="en-PK" b="1" dirty="0"/>
          </a:p>
        </p:txBody>
      </p:sp>
      <p:sp>
        <p:nvSpPr>
          <p:cNvPr id="3" name="Content Placeholder 2">
            <a:extLst>
              <a:ext uri="{FF2B5EF4-FFF2-40B4-BE49-F238E27FC236}">
                <a16:creationId xmlns:a16="http://schemas.microsoft.com/office/drawing/2014/main" id="{BD02FC8F-5B54-4252-9DB9-6FEF60815E89}"/>
              </a:ext>
            </a:extLst>
          </p:cNvPr>
          <p:cNvSpPr>
            <a:spLocks noGrp="1"/>
          </p:cNvSpPr>
          <p:nvPr>
            <p:ph idx="1"/>
          </p:nvPr>
        </p:nvSpPr>
        <p:spPr/>
        <p:txBody>
          <a:bodyPr/>
          <a:lstStyle/>
          <a:p>
            <a:pPr algn="just"/>
            <a:r>
              <a:rPr lang="en-US" b="0" i="0" dirty="0">
                <a:solidFill>
                  <a:schemeClr val="bg1"/>
                </a:solidFill>
                <a:effectLst/>
                <a:latin typeface="Source Sans Pro" panose="020B0503030403020204" pitchFamily="34" charset="0"/>
              </a:rPr>
              <a:t>The composition is a special type of aggregation which denotes strong ownership between two classes when one class is a part of another class.</a:t>
            </a:r>
          </a:p>
          <a:p>
            <a:pPr algn="just"/>
            <a:r>
              <a:rPr lang="en-US" b="0" i="0" dirty="0">
                <a:solidFill>
                  <a:schemeClr val="bg1"/>
                </a:solidFill>
                <a:effectLst/>
                <a:latin typeface="Source Sans Pro" panose="020B0503030403020204" pitchFamily="34" charset="0"/>
              </a:rPr>
              <a:t>For example, if college is composed of classes student. The college could contain many students, while each student belongs to only one college. So, if college is not functioning all the students also removed.</a:t>
            </a:r>
          </a:p>
          <a:p>
            <a:endParaRPr lang="en-PK" dirty="0"/>
          </a:p>
        </p:txBody>
      </p:sp>
      <p:pic>
        <p:nvPicPr>
          <p:cNvPr id="4" name="Picture 3">
            <a:extLst>
              <a:ext uri="{FF2B5EF4-FFF2-40B4-BE49-F238E27FC236}">
                <a16:creationId xmlns:a16="http://schemas.microsoft.com/office/drawing/2014/main" id="{AE9E883F-2816-4B24-8E4E-0F7B60B88ACC}"/>
              </a:ext>
            </a:extLst>
          </p:cNvPr>
          <p:cNvPicPr>
            <a:picLocks noChangeAspect="1"/>
          </p:cNvPicPr>
          <p:nvPr/>
        </p:nvPicPr>
        <p:blipFill>
          <a:blip r:embed="rId2"/>
          <a:stretch>
            <a:fillRect/>
          </a:stretch>
        </p:blipFill>
        <p:spPr>
          <a:xfrm>
            <a:off x="3876675" y="3386667"/>
            <a:ext cx="4438650" cy="914400"/>
          </a:xfrm>
          <a:prstGeom prst="rect">
            <a:avLst/>
          </a:prstGeom>
        </p:spPr>
      </p:pic>
    </p:spTree>
    <p:extLst>
      <p:ext uri="{BB962C8B-B14F-4D97-AF65-F5344CB8AC3E}">
        <p14:creationId xmlns:p14="http://schemas.microsoft.com/office/powerpoint/2010/main" val="7471962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5080F-6003-4421-BBAE-7E254D15FE2B}"/>
              </a:ext>
            </a:extLst>
          </p:cNvPr>
          <p:cNvSpPr>
            <a:spLocks noGrp="1"/>
          </p:cNvSpPr>
          <p:nvPr>
            <p:ph type="title"/>
          </p:nvPr>
        </p:nvSpPr>
        <p:spPr/>
        <p:txBody>
          <a:bodyPr/>
          <a:lstStyle/>
          <a:p>
            <a:r>
              <a:rPr lang="en-US" b="1" dirty="0"/>
              <a:t>Aggregation v/s composition</a:t>
            </a:r>
            <a:endParaRPr lang="en-PK" dirty="0"/>
          </a:p>
        </p:txBody>
      </p:sp>
      <p:sp>
        <p:nvSpPr>
          <p:cNvPr id="3" name="Content Placeholder 2">
            <a:extLst>
              <a:ext uri="{FF2B5EF4-FFF2-40B4-BE49-F238E27FC236}">
                <a16:creationId xmlns:a16="http://schemas.microsoft.com/office/drawing/2014/main" id="{33DDA3E3-D89F-4B90-A3AB-ADC4F40EA241}"/>
              </a:ext>
            </a:extLst>
          </p:cNvPr>
          <p:cNvSpPr>
            <a:spLocks noGrp="1"/>
          </p:cNvSpPr>
          <p:nvPr>
            <p:ph idx="1"/>
          </p:nvPr>
        </p:nvSpPr>
        <p:spPr/>
        <p:txBody>
          <a:bodyPr/>
          <a:lstStyle/>
          <a:p>
            <a:pPr algn="just"/>
            <a:r>
              <a:rPr lang="en-US" b="0" i="0" dirty="0">
                <a:solidFill>
                  <a:schemeClr val="bg1"/>
                </a:solidFill>
                <a:effectLst/>
                <a:latin typeface="Overpass"/>
              </a:rPr>
              <a:t>Composition is a special type of aggregation that denotes a strong ownership between Class A, the whole, and Class B, its part. Illustrate composition with a filled diamond. Use a hollow diamond to represent a simple aggregation relationship, in which the "whole" class plays a more important role than the "part" class, but the two classes are not dependent on each other. The diamond ends in both composition and aggregation relationships point toward the "whole" class (i.e., the aggregation).</a:t>
            </a:r>
            <a:endParaRPr lang="en-PK" dirty="0">
              <a:solidFill>
                <a:schemeClr val="bg1"/>
              </a:solidFill>
            </a:endParaRPr>
          </a:p>
        </p:txBody>
      </p:sp>
    </p:spTree>
    <p:extLst>
      <p:ext uri="{BB962C8B-B14F-4D97-AF65-F5344CB8AC3E}">
        <p14:creationId xmlns:p14="http://schemas.microsoft.com/office/powerpoint/2010/main" val="159412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origin of </a:t>
            </a:r>
            <a:r>
              <a:rPr lang="en-US" b="1" dirty="0" err="1"/>
              <a:t>uml</a:t>
            </a:r>
            <a:endParaRPr lang="en-US" b="1" dirty="0"/>
          </a:p>
        </p:txBody>
      </p:sp>
      <p:sp>
        <p:nvSpPr>
          <p:cNvPr id="3" name="Content Placeholder 2"/>
          <p:cNvSpPr>
            <a:spLocks noGrp="1"/>
          </p:cNvSpPr>
          <p:nvPr>
            <p:ph idx="1"/>
          </p:nvPr>
        </p:nvSpPr>
        <p:spPr/>
        <p:txBody>
          <a:bodyPr>
            <a:normAutofit/>
          </a:bodyPr>
          <a:lstStyle/>
          <a:p>
            <a:pPr algn="l"/>
            <a:r>
              <a:rPr lang="en-US" sz="1700" b="0" i="0" dirty="0">
                <a:solidFill>
                  <a:schemeClr val="bg1"/>
                </a:solidFill>
                <a:effectLst/>
                <a:latin typeface="Times New Roman" panose="02020603050405020304" pitchFamily="18" charset="0"/>
                <a:cs typeface="Times New Roman" panose="02020603050405020304" pitchFamily="18" charset="0"/>
              </a:rPr>
              <a:t>UML is a notation that resulted from the unification of OMT from</a:t>
            </a:r>
          </a:p>
          <a:p>
            <a:pPr algn="l">
              <a:buFont typeface="+mj-lt"/>
              <a:buAutoNum type="arabicPeriod"/>
            </a:pPr>
            <a:r>
              <a:rPr lang="en-US" sz="1700" b="1" i="0" u="none" strike="noStrike" dirty="0">
                <a:solidFill>
                  <a:schemeClr val="bg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Object Modeling Technique OMT</a:t>
            </a:r>
            <a:r>
              <a:rPr lang="en-US" sz="1700" b="0" i="0" dirty="0">
                <a:solidFill>
                  <a:schemeClr val="bg1"/>
                </a:solidFill>
                <a:effectLst/>
                <a:latin typeface="Times New Roman" panose="02020603050405020304" pitchFamily="18" charset="0"/>
                <a:cs typeface="Times New Roman" panose="02020603050405020304" pitchFamily="18" charset="0"/>
              </a:rPr>
              <a:t> [</a:t>
            </a:r>
            <a:r>
              <a:rPr lang="en-US" sz="1700" b="1" i="0" u="none" strike="noStrike" dirty="0">
                <a:solidFill>
                  <a:schemeClr val="bg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James Rumbaugh</a:t>
            </a:r>
            <a:r>
              <a:rPr lang="en-US" sz="1700" b="0" i="0" dirty="0">
                <a:solidFill>
                  <a:schemeClr val="bg1"/>
                </a:solidFill>
                <a:effectLst/>
                <a:latin typeface="Times New Roman" panose="02020603050405020304" pitchFamily="18" charset="0"/>
                <a:cs typeface="Times New Roman" panose="02020603050405020304" pitchFamily="18" charset="0"/>
              </a:rPr>
              <a:t> 1991] - was best for analysis and data-intensive information systems.</a:t>
            </a:r>
          </a:p>
          <a:p>
            <a:pPr algn="l">
              <a:buFont typeface="+mj-lt"/>
              <a:buAutoNum type="arabicPeriod"/>
            </a:pPr>
            <a:r>
              <a:rPr lang="en-US" sz="1700" b="0" i="0" dirty="0" err="1">
                <a:solidFill>
                  <a:schemeClr val="bg1"/>
                </a:solidFill>
                <a:effectLst/>
                <a:latin typeface="Times New Roman" panose="02020603050405020304" pitchFamily="18" charset="0"/>
                <a:cs typeface="Times New Roman" panose="02020603050405020304" pitchFamily="18" charset="0"/>
              </a:rPr>
              <a:t>Booch</a:t>
            </a:r>
            <a:r>
              <a:rPr lang="en-US" sz="1700" b="0" i="0" dirty="0">
                <a:solidFill>
                  <a:schemeClr val="bg1"/>
                </a:solidFill>
                <a:effectLst/>
                <a:latin typeface="Times New Roman" panose="02020603050405020304" pitchFamily="18" charset="0"/>
                <a:cs typeface="Times New Roman" panose="02020603050405020304" pitchFamily="18" charset="0"/>
              </a:rPr>
              <a:t> [</a:t>
            </a:r>
            <a:r>
              <a:rPr lang="en-US" sz="1700" b="1" i="0" u="none" strike="noStrike" dirty="0">
                <a:solidFill>
                  <a:srgbClr val="0D2E46"/>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Grady </a:t>
            </a:r>
            <a:r>
              <a:rPr lang="en-US" sz="1700" b="1" i="0" u="none" strike="noStrike" dirty="0" err="1">
                <a:solidFill>
                  <a:schemeClr val="bg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Booch</a:t>
            </a:r>
            <a:r>
              <a:rPr lang="en-US" sz="1700" b="0" i="0" dirty="0">
                <a:solidFill>
                  <a:schemeClr val="bg1"/>
                </a:solidFill>
                <a:effectLst/>
                <a:latin typeface="Times New Roman" panose="02020603050405020304" pitchFamily="18" charset="0"/>
                <a:cs typeface="Times New Roman" panose="02020603050405020304" pitchFamily="18" charset="0"/>
              </a:rPr>
              <a:t> 1994] - was excellent for design and implementation. Grady </a:t>
            </a:r>
            <a:r>
              <a:rPr lang="en-US" sz="1700" b="0" i="0" dirty="0" err="1">
                <a:solidFill>
                  <a:schemeClr val="bg1"/>
                </a:solidFill>
                <a:effectLst/>
                <a:latin typeface="Times New Roman" panose="02020603050405020304" pitchFamily="18" charset="0"/>
                <a:cs typeface="Times New Roman" panose="02020603050405020304" pitchFamily="18" charset="0"/>
              </a:rPr>
              <a:t>Booch</a:t>
            </a:r>
            <a:r>
              <a:rPr lang="en-US" sz="1700" b="0" i="0" dirty="0">
                <a:solidFill>
                  <a:schemeClr val="bg1"/>
                </a:solidFill>
                <a:effectLst/>
                <a:latin typeface="Times New Roman" panose="02020603050405020304" pitchFamily="18" charset="0"/>
                <a:cs typeface="Times New Roman" panose="02020603050405020304" pitchFamily="18" charset="0"/>
              </a:rPr>
              <a:t> had worked extensively with the </a:t>
            </a:r>
            <a:r>
              <a:rPr lang="en-US" sz="1700" b="1" i="0" u="none" strike="noStrike" dirty="0">
                <a:solidFill>
                  <a:schemeClr val="bg1"/>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Ada</a:t>
            </a:r>
            <a:r>
              <a:rPr lang="en-US" sz="1700" b="0" i="0" dirty="0">
                <a:solidFill>
                  <a:schemeClr val="bg1"/>
                </a:solidFill>
                <a:effectLst/>
                <a:latin typeface="Times New Roman" panose="02020603050405020304" pitchFamily="18" charset="0"/>
                <a:cs typeface="Times New Roman" panose="02020603050405020304" pitchFamily="18" charset="0"/>
              </a:rPr>
              <a:t> language, and had been a major player in the development of Object Oriented techniques for the language. Although the </a:t>
            </a:r>
            <a:r>
              <a:rPr lang="en-US" sz="1700" b="0" i="0" dirty="0" err="1">
                <a:solidFill>
                  <a:schemeClr val="bg1"/>
                </a:solidFill>
                <a:effectLst/>
                <a:latin typeface="Times New Roman" panose="02020603050405020304" pitchFamily="18" charset="0"/>
                <a:cs typeface="Times New Roman" panose="02020603050405020304" pitchFamily="18" charset="0"/>
              </a:rPr>
              <a:t>Booch</a:t>
            </a:r>
            <a:r>
              <a:rPr lang="en-US" sz="1700" b="0" i="0" dirty="0">
                <a:solidFill>
                  <a:schemeClr val="bg1"/>
                </a:solidFill>
                <a:effectLst/>
                <a:latin typeface="Times New Roman" panose="02020603050405020304" pitchFamily="18" charset="0"/>
                <a:cs typeface="Times New Roman" panose="02020603050405020304" pitchFamily="18" charset="0"/>
              </a:rPr>
              <a:t> method was strong, the notation was less well received (lots of cloud shapes dominated his models - not very tidy)</a:t>
            </a:r>
          </a:p>
          <a:p>
            <a:pPr algn="l">
              <a:buFont typeface="+mj-lt"/>
              <a:buAutoNum type="arabicPeriod"/>
            </a:pPr>
            <a:r>
              <a:rPr lang="en-US" sz="1700" b="0" i="0" dirty="0">
                <a:solidFill>
                  <a:schemeClr val="bg1"/>
                </a:solidFill>
                <a:effectLst/>
                <a:latin typeface="Times New Roman" panose="02020603050405020304" pitchFamily="18" charset="0"/>
                <a:cs typeface="Times New Roman" panose="02020603050405020304" pitchFamily="18" charset="0"/>
              </a:rPr>
              <a:t>OOSE (Object-Oriented Software Engineering [</a:t>
            </a:r>
            <a:r>
              <a:rPr lang="en-US" sz="1700" b="1" i="0" u="none" strike="noStrike" dirty="0">
                <a:solidFill>
                  <a:schemeClr val="bg1"/>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Ivar Jacobson</a:t>
            </a:r>
            <a:r>
              <a:rPr lang="en-US" sz="1700" b="0" i="0" dirty="0">
                <a:solidFill>
                  <a:schemeClr val="bg1"/>
                </a:solidFill>
                <a:effectLst/>
                <a:latin typeface="Times New Roman" panose="02020603050405020304" pitchFamily="18" charset="0"/>
                <a:cs typeface="Times New Roman" panose="02020603050405020304" pitchFamily="18" charset="0"/>
              </a:rPr>
              <a:t> 1992]) - featured a model known as Use Cases. Use Cases are a powerful technique for understanding the </a:t>
            </a:r>
            <a:r>
              <a:rPr lang="en-US" sz="1700" b="0" i="0" dirty="0" err="1">
                <a:solidFill>
                  <a:schemeClr val="bg1"/>
                </a:solidFill>
                <a:effectLst/>
                <a:latin typeface="Times New Roman" panose="02020603050405020304" pitchFamily="18" charset="0"/>
                <a:cs typeface="Times New Roman" panose="02020603050405020304" pitchFamily="18" charset="0"/>
              </a:rPr>
              <a:t>behaviour</a:t>
            </a:r>
            <a:r>
              <a:rPr lang="en-US" sz="1700" b="0" i="0" dirty="0">
                <a:solidFill>
                  <a:schemeClr val="bg1"/>
                </a:solidFill>
                <a:effectLst/>
                <a:latin typeface="Times New Roman" panose="02020603050405020304" pitchFamily="18" charset="0"/>
                <a:cs typeface="Times New Roman" panose="02020603050405020304" pitchFamily="18" charset="0"/>
              </a:rPr>
              <a:t> of an entire system (an area where OO has traditionally been weak).</a:t>
            </a:r>
          </a:p>
          <a:p>
            <a:pPr algn="just"/>
            <a:endParaRPr lang="en-US" altLang="en-PK"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47429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7834D-999D-4281-8444-63E71603820E}"/>
              </a:ext>
            </a:extLst>
          </p:cNvPr>
          <p:cNvSpPr>
            <a:spLocks noGrp="1"/>
          </p:cNvSpPr>
          <p:nvPr>
            <p:ph type="title"/>
          </p:nvPr>
        </p:nvSpPr>
        <p:spPr/>
        <p:txBody>
          <a:bodyPr/>
          <a:lstStyle/>
          <a:p>
            <a:r>
              <a:rPr lang="en-US" b="1" dirty="0"/>
              <a:t>Aggregation v/s composition</a:t>
            </a:r>
            <a:endParaRPr lang="en-PK" b="1" dirty="0"/>
          </a:p>
        </p:txBody>
      </p:sp>
      <p:pic>
        <p:nvPicPr>
          <p:cNvPr id="5" name="Content Placeholder 4">
            <a:extLst>
              <a:ext uri="{FF2B5EF4-FFF2-40B4-BE49-F238E27FC236}">
                <a16:creationId xmlns:a16="http://schemas.microsoft.com/office/drawing/2014/main" id="{5BE3A4BB-A70D-44B4-9B1D-E36A4EC37649}"/>
              </a:ext>
            </a:extLst>
          </p:cNvPr>
          <p:cNvPicPr>
            <a:picLocks noGrp="1" noChangeAspect="1"/>
          </p:cNvPicPr>
          <p:nvPr>
            <p:ph idx="1"/>
          </p:nvPr>
        </p:nvPicPr>
        <p:blipFill>
          <a:blip r:embed="rId2"/>
          <a:stretch>
            <a:fillRect/>
          </a:stretch>
        </p:blipFill>
        <p:spPr>
          <a:xfrm>
            <a:off x="1416035" y="1768892"/>
            <a:ext cx="7070756" cy="2007978"/>
          </a:xfrm>
        </p:spPr>
      </p:pic>
    </p:spTree>
    <p:extLst>
      <p:ext uri="{BB962C8B-B14F-4D97-AF65-F5344CB8AC3E}">
        <p14:creationId xmlns:p14="http://schemas.microsoft.com/office/powerpoint/2010/main" val="3056416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0165A-FE5B-40D8-8955-4139FCAA2BB3}"/>
              </a:ext>
            </a:extLst>
          </p:cNvPr>
          <p:cNvSpPr>
            <a:spLocks noGrp="1"/>
          </p:cNvSpPr>
          <p:nvPr>
            <p:ph type="title"/>
          </p:nvPr>
        </p:nvSpPr>
        <p:spPr/>
        <p:txBody>
          <a:bodyPr/>
          <a:lstStyle/>
          <a:p>
            <a:r>
              <a:rPr lang="en-US" b="1" dirty="0"/>
              <a:t>example</a:t>
            </a:r>
            <a:endParaRPr lang="en-PK" b="1" dirty="0"/>
          </a:p>
        </p:txBody>
      </p:sp>
      <p:sp>
        <p:nvSpPr>
          <p:cNvPr id="3" name="Content Placeholder 2">
            <a:extLst>
              <a:ext uri="{FF2B5EF4-FFF2-40B4-BE49-F238E27FC236}">
                <a16:creationId xmlns:a16="http://schemas.microsoft.com/office/drawing/2014/main" id="{87B32A0A-E86C-4964-8369-A8A93D8623A9}"/>
              </a:ext>
            </a:extLst>
          </p:cNvPr>
          <p:cNvSpPr>
            <a:spLocks noGrp="1"/>
          </p:cNvSpPr>
          <p:nvPr>
            <p:ph idx="1"/>
          </p:nvPr>
        </p:nvSpPr>
        <p:spPr/>
        <p:txBody>
          <a:bodyPr/>
          <a:lstStyle/>
          <a:p>
            <a:pPr algn="just"/>
            <a:r>
              <a:rPr lang="en-US" b="0" i="0" dirty="0">
                <a:solidFill>
                  <a:srgbClr val="222222"/>
                </a:solidFill>
                <a:effectLst/>
                <a:latin typeface="Source Sans Pro" panose="020B0503030403020204" pitchFamily="34" charset="0"/>
              </a:rPr>
              <a:t>ATMs system is very simple as customers need to press some buttons to receive cash. However, there are multiple security layers that any ATM system needs to pass. This helps to prevent fraud and provide cash or need details to banking customers.</a:t>
            </a:r>
            <a:endParaRPr lang="en-PK" dirty="0"/>
          </a:p>
        </p:txBody>
      </p:sp>
    </p:spTree>
    <p:extLst>
      <p:ext uri="{BB962C8B-B14F-4D97-AF65-F5344CB8AC3E}">
        <p14:creationId xmlns:p14="http://schemas.microsoft.com/office/powerpoint/2010/main" val="39944467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68606-6865-4170-B02A-41632E89A328}"/>
              </a:ext>
            </a:extLst>
          </p:cNvPr>
          <p:cNvSpPr>
            <a:spLocks noGrp="1"/>
          </p:cNvSpPr>
          <p:nvPr>
            <p:ph type="title"/>
          </p:nvPr>
        </p:nvSpPr>
        <p:spPr/>
        <p:txBody>
          <a:bodyPr/>
          <a:lstStyle/>
          <a:p>
            <a:r>
              <a:rPr lang="en-US" b="1" dirty="0"/>
              <a:t>example</a:t>
            </a:r>
            <a:endParaRPr lang="en-PK" dirty="0"/>
          </a:p>
        </p:txBody>
      </p:sp>
      <p:pic>
        <p:nvPicPr>
          <p:cNvPr id="4" name="Content Placeholder 3">
            <a:extLst>
              <a:ext uri="{FF2B5EF4-FFF2-40B4-BE49-F238E27FC236}">
                <a16:creationId xmlns:a16="http://schemas.microsoft.com/office/drawing/2014/main" id="{00A884DE-8D59-44B2-B2E8-0B3062A37729}"/>
              </a:ext>
            </a:extLst>
          </p:cNvPr>
          <p:cNvPicPr>
            <a:picLocks noGrp="1" noChangeAspect="1"/>
          </p:cNvPicPr>
          <p:nvPr>
            <p:ph idx="1"/>
          </p:nvPr>
        </p:nvPicPr>
        <p:blipFill>
          <a:blip r:embed="rId2"/>
          <a:stretch>
            <a:fillRect/>
          </a:stretch>
        </p:blipFill>
        <p:spPr>
          <a:xfrm>
            <a:off x="1643270" y="685799"/>
            <a:ext cx="6785113" cy="3939209"/>
          </a:xfrm>
          <a:prstGeom prst="rect">
            <a:avLst/>
          </a:prstGeom>
        </p:spPr>
      </p:pic>
    </p:spTree>
    <p:extLst>
      <p:ext uri="{BB962C8B-B14F-4D97-AF65-F5344CB8AC3E}">
        <p14:creationId xmlns:p14="http://schemas.microsoft.com/office/powerpoint/2010/main" val="34635391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93295-E6E1-490B-9B93-C40B9E6E57F0}"/>
              </a:ext>
            </a:extLst>
          </p:cNvPr>
          <p:cNvSpPr>
            <a:spLocks noGrp="1"/>
          </p:cNvSpPr>
          <p:nvPr>
            <p:ph type="title"/>
          </p:nvPr>
        </p:nvSpPr>
        <p:spPr/>
        <p:txBody>
          <a:bodyPr/>
          <a:lstStyle/>
          <a:p>
            <a:r>
              <a:rPr lang="en-US" b="1" dirty="0"/>
              <a:t>Perspectives of class diagram in </a:t>
            </a:r>
            <a:r>
              <a:rPr lang="en-US" b="1" dirty="0" err="1"/>
              <a:t>sdlc</a:t>
            </a:r>
            <a:endParaRPr lang="en-PK" b="1" dirty="0"/>
          </a:p>
        </p:txBody>
      </p:sp>
      <p:sp>
        <p:nvSpPr>
          <p:cNvPr id="3" name="Content Placeholder 2">
            <a:extLst>
              <a:ext uri="{FF2B5EF4-FFF2-40B4-BE49-F238E27FC236}">
                <a16:creationId xmlns:a16="http://schemas.microsoft.com/office/drawing/2014/main" id="{40A87111-B6AB-4657-831E-F6356592005E}"/>
              </a:ext>
            </a:extLst>
          </p:cNvPr>
          <p:cNvSpPr>
            <a:spLocks noGrp="1"/>
          </p:cNvSpPr>
          <p:nvPr>
            <p:ph idx="1"/>
          </p:nvPr>
        </p:nvSpPr>
        <p:spPr/>
        <p:txBody>
          <a:bodyPr>
            <a:normAutofit fontScale="92500" lnSpcReduction="20000"/>
          </a:bodyPr>
          <a:lstStyle/>
          <a:p>
            <a:pPr algn="just"/>
            <a:r>
              <a:rPr lang="en-US" b="0" i="0" dirty="0">
                <a:solidFill>
                  <a:schemeClr val="bg1"/>
                </a:solidFill>
                <a:effectLst/>
                <a:latin typeface="Source Sans Pro" panose="020B0503030403020204" pitchFamily="34" charset="0"/>
              </a:rPr>
              <a:t>Class diagrams can be used in various software development phases. It helps in modeling class diagrams in three different perspectives.</a:t>
            </a:r>
          </a:p>
          <a:p>
            <a:pPr algn="just"/>
            <a:r>
              <a:rPr lang="en-US" b="1" i="0" dirty="0">
                <a:solidFill>
                  <a:schemeClr val="bg1"/>
                </a:solidFill>
                <a:effectLst/>
                <a:latin typeface="Source Sans Pro" panose="020B0503030403020204" pitchFamily="34" charset="0"/>
              </a:rPr>
              <a:t>1. Conceptual perspective: </a:t>
            </a:r>
            <a:r>
              <a:rPr lang="en-US" b="0" i="0" dirty="0">
                <a:solidFill>
                  <a:schemeClr val="bg1"/>
                </a:solidFill>
                <a:effectLst/>
                <a:latin typeface="Source Sans Pro" panose="020B0503030403020204" pitchFamily="34" charset="0"/>
              </a:rPr>
              <a:t>Conceptual diagrams are describing things in the real world. You should draw a diagram that represents the concepts in the domain under study. These concepts related to class and it is always language-independent.</a:t>
            </a:r>
          </a:p>
          <a:p>
            <a:pPr algn="just"/>
            <a:r>
              <a:rPr lang="en-US" b="1" i="0" dirty="0">
                <a:solidFill>
                  <a:schemeClr val="bg1"/>
                </a:solidFill>
                <a:effectLst/>
                <a:latin typeface="Source Sans Pro" panose="020B0503030403020204" pitchFamily="34" charset="0"/>
              </a:rPr>
              <a:t>2. Specification perspective:</a:t>
            </a:r>
            <a:r>
              <a:rPr lang="en-US" b="0" i="0" dirty="0">
                <a:solidFill>
                  <a:schemeClr val="bg1"/>
                </a:solidFill>
                <a:effectLst/>
                <a:latin typeface="Source Sans Pro" panose="020B0503030403020204" pitchFamily="34" charset="0"/>
              </a:rPr>
              <a:t> Specification perspective describes software abstractions or components with specifications and interfaces. However, it does not give any commitment to specific implementation.</a:t>
            </a:r>
          </a:p>
          <a:p>
            <a:pPr algn="just"/>
            <a:r>
              <a:rPr lang="en-US" b="1" i="0" dirty="0">
                <a:solidFill>
                  <a:schemeClr val="bg1"/>
                </a:solidFill>
                <a:effectLst/>
                <a:latin typeface="Source Sans Pro" panose="020B0503030403020204" pitchFamily="34" charset="0"/>
              </a:rPr>
              <a:t>3. Implementation perspective: </a:t>
            </a:r>
            <a:r>
              <a:rPr lang="en-US" b="0" i="0" dirty="0">
                <a:solidFill>
                  <a:schemeClr val="bg1"/>
                </a:solidFill>
                <a:effectLst/>
                <a:latin typeface="Source Sans Pro" panose="020B0503030403020204" pitchFamily="34" charset="0"/>
              </a:rPr>
              <a:t>This type of class diagrams is used for implementations in a specific language or application. Implementation perspective, use for software implementation.</a:t>
            </a:r>
          </a:p>
          <a:p>
            <a:endParaRPr lang="en-PK" dirty="0"/>
          </a:p>
        </p:txBody>
      </p:sp>
    </p:spTree>
    <p:extLst>
      <p:ext uri="{BB962C8B-B14F-4D97-AF65-F5344CB8AC3E}">
        <p14:creationId xmlns:p14="http://schemas.microsoft.com/office/powerpoint/2010/main" val="14297349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5" name="Straight Connector 24">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5" name="Rectangle 30">
            <a:extLst>
              <a:ext uri="{FF2B5EF4-FFF2-40B4-BE49-F238E27FC236}">
                <a16:creationId xmlns:a16="http://schemas.microsoft.com/office/drawing/2014/main" id="{5C6ACA56-9AD4-4EE6-8F38-8C18968AC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A2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2">
            <a:extLst>
              <a:ext uri="{FF2B5EF4-FFF2-40B4-BE49-F238E27FC236}">
                <a16:creationId xmlns:a16="http://schemas.microsoft.com/office/drawing/2014/main" id="{BE655210-4EEB-44D9-B394-6FB4139BF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1DB28ED-89AF-43F6-95DD-936B5BF5015D}"/>
              </a:ext>
            </a:extLst>
          </p:cNvPr>
          <p:cNvPicPr>
            <a:picLocks noGrp="1" noChangeAspect="1"/>
          </p:cNvPicPr>
          <p:nvPr>
            <p:ph idx="1"/>
          </p:nvPr>
        </p:nvPicPr>
        <p:blipFill>
          <a:blip r:embed="rId2"/>
          <a:stretch>
            <a:fillRect/>
          </a:stretch>
        </p:blipFill>
        <p:spPr>
          <a:xfrm>
            <a:off x="981426" y="643467"/>
            <a:ext cx="10229147" cy="5571066"/>
          </a:xfrm>
          <a:prstGeom prst="rect">
            <a:avLst/>
          </a:prstGeom>
        </p:spPr>
      </p:pic>
    </p:spTree>
    <p:extLst>
      <p:ext uri="{BB962C8B-B14F-4D97-AF65-F5344CB8AC3E}">
        <p14:creationId xmlns:p14="http://schemas.microsoft.com/office/powerpoint/2010/main" val="6249982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31" name="Group 9">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11">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13">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7" name="Rectangle 16">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837998C-0BB3-4C00-A87D-FE84C343B3DA}"/>
              </a:ext>
            </a:extLst>
          </p:cNvPr>
          <p:cNvPicPr>
            <a:picLocks noGrp="1" noChangeAspect="1"/>
          </p:cNvPicPr>
          <p:nvPr>
            <p:ph idx="1"/>
          </p:nvPr>
        </p:nvPicPr>
        <p:blipFill>
          <a:blip r:embed="rId2"/>
          <a:stretch>
            <a:fillRect/>
          </a:stretch>
        </p:blipFill>
        <p:spPr>
          <a:xfrm>
            <a:off x="792480" y="2461501"/>
            <a:ext cx="10607040" cy="1605280"/>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15676673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Rectangle 16">
            <a:extLst>
              <a:ext uri="{FF2B5EF4-FFF2-40B4-BE49-F238E27FC236}">
                <a16:creationId xmlns:a16="http://schemas.microsoft.com/office/drawing/2014/main" id="{5C6ACA56-9AD4-4EE6-8F38-8C18968AC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E655210-4EEB-44D9-B394-6FB4139BF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F37F5D5-50F1-4B39-8AFA-15327DFA7CEC}"/>
              </a:ext>
            </a:extLst>
          </p:cNvPr>
          <p:cNvPicPr>
            <a:picLocks noGrp="1" noChangeAspect="1"/>
          </p:cNvPicPr>
          <p:nvPr>
            <p:ph idx="1"/>
          </p:nvPr>
        </p:nvPicPr>
        <p:blipFill>
          <a:blip r:embed="rId2"/>
          <a:stretch>
            <a:fillRect/>
          </a:stretch>
        </p:blipFill>
        <p:spPr>
          <a:xfrm>
            <a:off x="3266772" y="643467"/>
            <a:ext cx="5658455" cy="5571066"/>
          </a:xfrm>
          <a:prstGeom prst="rect">
            <a:avLst/>
          </a:prstGeom>
        </p:spPr>
      </p:pic>
    </p:spTree>
    <p:extLst>
      <p:ext uri="{BB962C8B-B14F-4D97-AF65-F5344CB8AC3E}">
        <p14:creationId xmlns:p14="http://schemas.microsoft.com/office/powerpoint/2010/main" val="4092114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2F6E03-C21B-45D0-9569-FCC6ED12C99C}"/>
              </a:ext>
            </a:extLst>
          </p:cNvPr>
          <p:cNvPicPr>
            <a:picLocks noChangeAspect="1"/>
          </p:cNvPicPr>
          <p:nvPr/>
        </p:nvPicPr>
        <p:blipFill>
          <a:blip r:embed="rId2"/>
          <a:stretch>
            <a:fillRect/>
          </a:stretch>
        </p:blipFill>
        <p:spPr>
          <a:xfrm>
            <a:off x="2489878" y="1378997"/>
            <a:ext cx="5436000" cy="1011599"/>
          </a:xfrm>
          <a:prstGeom prst="rect">
            <a:avLst/>
          </a:prstGeom>
        </p:spPr>
      </p:pic>
      <p:pic>
        <p:nvPicPr>
          <p:cNvPr id="7" name="Picture 6">
            <a:extLst>
              <a:ext uri="{FF2B5EF4-FFF2-40B4-BE49-F238E27FC236}">
                <a16:creationId xmlns:a16="http://schemas.microsoft.com/office/drawing/2014/main" id="{C04B1AB4-1E92-4CDC-B7E1-72ECE573A6D6}"/>
              </a:ext>
            </a:extLst>
          </p:cNvPr>
          <p:cNvPicPr>
            <a:picLocks noChangeAspect="1"/>
          </p:cNvPicPr>
          <p:nvPr/>
        </p:nvPicPr>
        <p:blipFill>
          <a:blip r:embed="rId3"/>
          <a:stretch>
            <a:fillRect/>
          </a:stretch>
        </p:blipFill>
        <p:spPr>
          <a:xfrm>
            <a:off x="2489878" y="2398597"/>
            <a:ext cx="5436000" cy="1153767"/>
          </a:xfrm>
          <a:prstGeom prst="rect">
            <a:avLst/>
          </a:prstGeom>
        </p:spPr>
      </p:pic>
    </p:spTree>
    <p:extLst>
      <p:ext uri="{BB962C8B-B14F-4D97-AF65-F5344CB8AC3E}">
        <p14:creationId xmlns:p14="http://schemas.microsoft.com/office/powerpoint/2010/main" val="15012241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D3CEAF-D167-470A-B962-D665C5EAE257}"/>
              </a:ext>
            </a:extLst>
          </p:cNvPr>
          <p:cNvSpPr>
            <a:spLocks noGrp="1"/>
          </p:cNvSpPr>
          <p:nvPr>
            <p:ph type="title"/>
          </p:nvPr>
        </p:nvSpPr>
        <p:spPr>
          <a:xfrm>
            <a:off x="7532710" y="628617"/>
            <a:ext cx="3971902" cy="3028983"/>
          </a:xfrm>
        </p:spPr>
        <p:txBody>
          <a:bodyPr vert="horz" lIns="91440" tIns="45720" rIns="91440" bIns="45720" rtlCol="0" anchor="b">
            <a:normAutofit/>
          </a:bodyPr>
          <a:lstStyle/>
          <a:p>
            <a:pPr>
              <a:lnSpc>
                <a:spcPct val="90000"/>
              </a:lnSpc>
            </a:pPr>
            <a:r>
              <a:rPr lang="en-US" sz="4100" b="1" i="0" dirty="0">
                <a:solidFill>
                  <a:srgbClr val="FFFFFF"/>
                </a:solidFill>
              </a:rPr>
              <a:t>Basic symbols and components</a:t>
            </a:r>
            <a:br>
              <a:rPr lang="en-US" sz="4100" b="1" i="0" dirty="0">
                <a:solidFill>
                  <a:srgbClr val="FFFFFF"/>
                </a:solidFill>
              </a:rPr>
            </a:br>
            <a:endParaRPr lang="en-US" sz="4100" dirty="0">
              <a:solidFill>
                <a:srgbClr val="FFFFFF"/>
              </a:solidFill>
            </a:endParaRPr>
          </a:p>
        </p:txBody>
      </p:sp>
      <p:sp useBgFill="1">
        <p:nvSpPr>
          <p:cNvPr id="22"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B077906-103D-4A3E-A3C5-BABD211F2B89}"/>
              </a:ext>
            </a:extLst>
          </p:cNvPr>
          <p:cNvPicPr>
            <a:picLocks noGrp="1" noChangeAspect="1"/>
          </p:cNvPicPr>
          <p:nvPr>
            <p:ph idx="1"/>
          </p:nvPr>
        </p:nvPicPr>
        <p:blipFill>
          <a:blip r:embed="rId2"/>
          <a:stretch>
            <a:fillRect/>
          </a:stretch>
        </p:blipFill>
        <p:spPr>
          <a:xfrm>
            <a:off x="1101217" y="1191214"/>
            <a:ext cx="5450437" cy="4145853"/>
          </a:xfrm>
          <a:prstGeom prst="rect">
            <a:avLst/>
          </a:prstGeom>
        </p:spPr>
      </p:pic>
      <p:grpSp>
        <p:nvGrpSpPr>
          <p:cNvPr id="24" name="Group 23">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5" name="Straight Connector 24">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051621204"/>
      </p:ext>
    </p:extLst>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16E2E9-0F05-4EA7-B462-4484B19F033F}"/>
              </a:ext>
            </a:extLst>
          </p:cNvPr>
          <p:cNvSpPr>
            <a:spLocks noGrp="1"/>
          </p:cNvSpPr>
          <p:nvPr>
            <p:ph type="title"/>
          </p:nvPr>
        </p:nvSpPr>
        <p:spPr>
          <a:xfrm>
            <a:off x="7532710" y="628617"/>
            <a:ext cx="3971902" cy="3028983"/>
          </a:xfrm>
        </p:spPr>
        <p:txBody>
          <a:bodyPr vert="horz" lIns="91440" tIns="45720" rIns="91440" bIns="45720" rtlCol="0" anchor="b">
            <a:normAutofit/>
          </a:bodyPr>
          <a:lstStyle/>
          <a:p>
            <a:pPr>
              <a:lnSpc>
                <a:spcPct val="90000"/>
              </a:lnSpc>
            </a:pPr>
            <a:r>
              <a:rPr lang="en-US" sz="4100" b="1" i="0" dirty="0">
                <a:solidFill>
                  <a:srgbClr val="FFFFFF"/>
                </a:solidFill>
              </a:rPr>
              <a:t>Basic symbols and components</a:t>
            </a:r>
            <a:endParaRPr lang="en-US" sz="4100" dirty="0">
              <a:solidFill>
                <a:srgbClr val="FFFFFF"/>
              </a:solidFill>
            </a:endParaRPr>
          </a:p>
        </p:txBody>
      </p:sp>
      <p:sp useBgFill="1">
        <p:nvSpPr>
          <p:cNvPr id="22"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D23387F-9553-45A2-81D0-EE482C3DB4F3}"/>
              </a:ext>
            </a:extLst>
          </p:cNvPr>
          <p:cNvPicPr>
            <a:picLocks noGrp="1" noChangeAspect="1"/>
          </p:cNvPicPr>
          <p:nvPr>
            <p:ph idx="1"/>
          </p:nvPr>
        </p:nvPicPr>
        <p:blipFill>
          <a:blip r:embed="rId2"/>
          <a:stretch>
            <a:fillRect/>
          </a:stretch>
        </p:blipFill>
        <p:spPr>
          <a:xfrm>
            <a:off x="1310320" y="1097060"/>
            <a:ext cx="5032230" cy="4334162"/>
          </a:xfrm>
          <a:prstGeom prst="rect">
            <a:avLst/>
          </a:prstGeom>
        </p:spPr>
      </p:pic>
      <p:grpSp>
        <p:nvGrpSpPr>
          <p:cNvPr id="24" name="Group 23">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5" name="Straight Connector 24">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1129364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origin of </a:t>
            </a:r>
            <a:r>
              <a:rPr lang="en-US" b="1" dirty="0" err="1"/>
              <a:t>uml</a:t>
            </a:r>
            <a:endParaRPr lang="en-US" b="1" dirty="0"/>
          </a:p>
        </p:txBody>
      </p:sp>
      <p:sp>
        <p:nvSpPr>
          <p:cNvPr id="3" name="Content Placeholder 2"/>
          <p:cNvSpPr>
            <a:spLocks noGrp="1"/>
          </p:cNvSpPr>
          <p:nvPr>
            <p:ph idx="1"/>
          </p:nvPr>
        </p:nvSpPr>
        <p:spPr/>
        <p:txBody>
          <a:bodyPr>
            <a:normAutofit lnSpcReduction="10000"/>
          </a:bodyPr>
          <a:lstStyle/>
          <a:p>
            <a:pPr algn="just"/>
            <a:r>
              <a:rPr lang="en-US" sz="2400" b="0" i="0" dirty="0">
                <a:solidFill>
                  <a:schemeClr val="bg1"/>
                </a:solidFill>
                <a:effectLst/>
                <a:latin typeface="Times New Roman" panose="02020603050405020304" pitchFamily="18" charset="0"/>
                <a:cs typeface="Times New Roman" panose="02020603050405020304" pitchFamily="18" charset="0"/>
              </a:rPr>
              <a:t>In 1994, Jim Rumbaugh, the creator of OMT, stunned the software world when he left General Electric and joined Grady </a:t>
            </a:r>
            <a:r>
              <a:rPr lang="en-US" sz="2400" b="0" i="0" dirty="0" err="1">
                <a:solidFill>
                  <a:schemeClr val="bg1"/>
                </a:solidFill>
                <a:effectLst/>
                <a:latin typeface="Times New Roman" panose="02020603050405020304" pitchFamily="18" charset="0"/>
                <a:cs typeface="Times New Roman" panose="02020603050405020304" pitchFamily="18" charset="0"/>
              </a:rPr>
              <a:t>Booch</a:t>
            </a:r>
            <a:r>
              <a:rPr lang="en-US" sz="2400" b="0" i="0" dirty="0">
                <a:solidFill>
                  <a:schemeClr val="bg1"/>
                </a:solidFill>
                <a:effectLst/>
                <a:latin typeface="Times New Roman" panose="02020603050405020304" pitchFamily="18" charset="0"/>
                <a:cs typeface="Times New Roman" panose="02020603050405020304" pitchFamily="18" charset="0"/>
              </a:rPr>
              <a:t> at Rational Corp. The aim of the partnership was to merge their ideas into a single, unified method (the working title for the method was indeed the "Unified Method").</a:t>
            </a:r>
          </a:p>
          <a:p>
            <a:pPr algn="just"/>
            <a:r>
              <a:rPr lang="en-US" sz="2400" b="0" i="0" dirty="0">
                <a:solidFill>
                  <a:schemeClr val="bg1"/>
                </a:solidFill>
                <a:effectLst/>
                <a:latin typeface="Times New Roman" panose="02020603050405020304" pitchFamily="18" charset="0"/>
                <a:cs typeface="Times New Roman" panose="02020603050405020304" pitchFamily="18" charset="0"/>
              </a:rPr>
              <a:t>By 1995, the creator of OOSE, Ivar Jacobson, had also joined Rational, and his ideas (particularly the concept of "Use Cases") were fed into the new Unified Method - now called the Unified Modelling Language1. The team of Rumbaugh, </a:t>
            </a:r>
            <a:r>
              <a:rPr lang="en-US" sz="2400" b="0" i="0" dirty="0" err="1">
                <a:solidFill>
                  <a:schemeClr val="bg1"/>
                </a:solidFill>
                <a:effectLst/>
                <a:latin typeface="Times New Roman" panose="02020603050405020304" pitchFamily="18" charset="0"/>
                <a:cs typeface="Times New Roman" panose="02020603050405020304" pitchFamily="18" charset="0"/>
              </a:rPr>
              <a:t>Booch</a:t>
            </a:r>
            <a:r>
              <a:rPr lang="en-US" sz="2400" b="0" i="0" dirty="0">
                <a:solidFill>
                  <a:schemeClr val="bg1"/>
                </a:solidFill>
                <a:effectLst/>
                <a:latin typeface="Times New Roman" panose="02020603050405020304" pitchFamily="18" charset="0"/>
                <a:cs typeface="Times New Roman" panose="02020603050405020304" pitchFamily="18" charset="0"/>
              </a:rPr>
              <a:t> and Jacobson are affectionately known as the "Three Amigos"</a:t>
            </a:r>
          </a:p>
        </p:txBody>
      </p:sp>
    </p:spTree>
    <p:extLst>
      <p:ext uri="{BB962C8B-B14F-4D97-AF65-F5344CB8AC3E}">
        <p14:creationId xmlns:p14="http://schemas.microsoft.com/office/powerpoint/2010/main" val="21945277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E74011-A1D9-48CE-94B7-5614E2A5B603}"/>
              </a:ext>
            </a:extLst>
          </p:cNvPr>
          <p:cNvSpPr>
            <a:spLocks noGrp="1"/>
          </p:cNvSpPr>
          <p:nvPr>
            <p:ph type="title"/>
          </p:nvPr>
        </p:nvSpPr>
        <p:spPr>
          <a:xfrm>
            <a:off x="7532710" y="628617"/>
            <a:ext cx="3971902" cy="3028983"/>
          </a:xfrm>
        </p:spPr>
        <p:txBody>
          <a:bodyPr vert="horz" lIns="91440" tIns="45720" rIns="91440" bIns="45720" rtlCol="0" anchor="b">
            <a:normAutofit/>
          </a:bodyPr>
          <a:lstStyle/>
          <a:p>
            <a:pPr>
              <a:lnSpc>
                <a:spcPct val="90000"/>
              </a:lnSpc>
            </a:pPr>
            <a:r>
              <a:rPr lang="en-US" sz="4100" b="1" i="0">
                <a:solidFill>
                  <a:srgbClr val="FFFFFF"/>
                </a:solidFill>
              </a:rPr>
              <a:t>Basic symbols and components</a:t>
            </a:r>
            <a:endParaRPr lang="en-US" sz="4100">
              <a:solidFill>
                <a:srgbClr val="FFFFFF"/>
              </a:solidFill>
            </a:endParaRPr>
          </a:p>
        </p:txBody>
      </p:sp>
      <p:sp useBgFill="1">
        <p:nvSpPr>
          <p:cNvPr id="22"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1E111D3-E420-4E84-9C7E-A962EA1076F0}"/>
              </a:ext>
            </a:extLst>
          </p:cNvPr>
          <p:cNvPicPr>
            <a:picLocks noGrp="1" noChangeAspect="1"/>
          </p:cNvPicPr>
          <p:nvPr>
            <p:ph idx="1"/>
          </p:nvPr>
        </p:nvPicPr>
        <p:blipFill>
          <a:blip r:embed="rId2"/>
          <a:stretch>
            <a:fillRect/>
          </a:stretch>
        </p:blipFill>
        <p:spPr>
          <a:xfrm>
            <a:off x="1101217" y="2326942"/>
            <a:ext cx="5450437" cy="1874397"/>
          </a:xfrm>
          <a:prstGeom prst="rect">
            <a:avLst/>
          </a:prstGeom>
        </p:spPr>
      </p:pic>
      <p:grpSp>
        <p:nvGrpSpPr>
          <p:cNvPr id="24" name="Group 23">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5" name="Straight Connector 24">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702921259"/>
      </p:ext>
    </p:extLst>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1" name="Straight Connector 9">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11">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13">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15">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17">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36" name="Rectangle 19">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284272-6787-498D-B252-838E113D9700}"/>
              </a:ext>
            </a:extLst>
          </p:cNvPr>
          <p:cNvSpPr>
            <a:spLocks noGrp="1"/>
          </p:cNvSpPr>
          <p:nvPr>
            <p:ph type="title"/>
          </p:nvPr>
        </p:nvSpPr>
        <p:spPr>
          <a:xfrm>
            <a:off x="7532710" y="628617"/>
            <a:ext cx="3971902" cy="3028983"/>
          </a:xfrm>
        </p:spPr>
        <p:txBody>
          <a:bodyPr vert="horz" lIns="91440" tIns="45720" rIns="91440" bIns="45720" rtlCol="0" anchor="b">
            <a:normAutofit/>
          </a:bodyPr>
          <a:lstStyle/>
          <a:p>
            <a:r>
              <a:rPr lang="en-US" sz="4800" b="1" dirty="0">
                <a:solidFill>
                  <a:srgbClr val="FFFFFF"/>
                </a:solidFill>
              </a:rPr>
              <a:t>COMMON MESSAGE SYMBOLS</a:t>
            </a:r>
          </a:p>
        </p:txBody>
      </p:sp>
      <p:sp useBgFill="1">
        <p:nvSpPr>
          <p:cNvPr id="37"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963BFA1-9E97-4A1C-9F44-0ABD23E90587}"/>
              </a:ext>
            </a:extLst>
          </p:cNvPr>
          <p:cNvPicPr>
            <a:picLocks noGrp="1" noChangeAspect="1"/>
          </p:cNvPicPr>
          <p:nvPr>
            <p:ph idx="1"/>
          </p:nvPr>
        </p:nvPicPr>
        <p:blipFill>
          <a:blip r:embed="rId2"/>
          <a:stretch>
            <a:fillRect/>
          </a:stretch>
        </p:blipFill>
        <p:spPr>
          <a:xfrm>
            <a:off x="1101217" y="1240666"/>
            <a:ext cx="5450437" cy="4046949"/>
          </a:xfrm>
          <a:prstGeom prst="rect">
            <a:avLst/>
          </a:prstGeom>
        </p:spPr>
      </p:pic>
      <p:grpSp>
        <p:nvGrpSpPr>
          <p:cNvPr id="38" name="Group 23">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5" name="Straight Connector 24">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66386655"/>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B2C408-3040-4904-8BE3-165F322195CF}"/>
              </a:ext>
            </a:extLst>
          </p:cNvPr>
          <p:cNvSpPr>
            <a:spLocks noGrp="1"/>
          </p:cNvSpPr>
          <p:nvPr>
            <p:ph type="title"/>
          </p:nvPr>
        </p:nvSpPr>
        <p:spPr>
          <a:xfrm>
            <a:off x="7532710" y="628617"/>
            <a:ext cx="3971902" cy="3028983"/>
          </a:xfrm>
        </p:spPr>
        <p:txBody>
          <a:bodyPr vert="horz" lIns="91440" tIns="45720" rIns="91440" bIns="45720" rtlCol="0" anchor="b">
            <a:normAutofit/>
          </a:bodyPr>
          <a:lstStyle/>
          <a:p>
            <a:r>
              <a:rPr lang="en-US" sz="4800" b="1">
                <a:solidFill>
                  <a:srgbClr val="FFFFFF"/>
                </a:solidFill>
              </a:rPr>
              <a:t>COMMON MESSAGE SYMBOLS</a:t>
            </a:r>
            <a:endParaRPr lang="en-US" sz="4800">
              <a:solidFill>
                <a:srgbClr val="FFFFFF"/>
              </a:solidFill>
            </a:endParaRPr>
          </a:p>
        </p:txBody>
      </p:sp>
      <p:sp useBgFill="1">
        <p:nvSpPr>
          <p:cNvPr id="22"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C396F87-3DFF-4893-8376-329A4E5016D8}"/>
              </a:ext>
            </a:extLst>
          </p:cNvPr>
          <p:cNvPicPr>
            <a:picLocks noGrp="1" noChangeAspect="1"/>
          </p:cNvPicPr>
          <p:nvPr>
            <p:ph idx="1"/>
          </p:nvPr>
        </p:nvPicPr>
        <p:blipFill>
          <a:blip r:embed="rId3"/>
          <a:stretch>
            <a:fillRect/>
          </a:stretch>
        </p:blipFill>
        <p:spPr>
          <a:xfrm>
            <a:off x="1101217" y="1732983"/>
            <a:ext cx="5450437" cy="3062316"/>
          </a:xfrm>
          <a:prstGeom prst="rect">
            <a:avLst/>
          </a:prstGeom>
        </p:spPr>
      </p:pic>
      <p:grpSp>
        <p:nvGrpSpPr>
          <p:cNvPr id="24" name="Group 23">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5" name="Straight Connector 24">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854468314"/>
      </p:ext>
    </p:extLst>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0EB5-5518-44FF-86F6-800130A19F5F}"/>
              </a:ext>
            </a:extLst>
          </p:cNvPr>
          <p:cNvSpPr>
            <a:spLocks noGrp="1"/>
          </p:cNvSpPr>
          <p:nvPr>
            <p:ph type="title"/>
          </p:nvPr>
        </p:nvSpPr>
        <p:spPr/>
        <p:txBody>
          <a:bodyPr/>
          <a:lstStyle/>
          <a:p>
            <a:r>
              <a:rPr lang="en-US" b="1" dirty="0"/>
              <a:t>Thank you !! Best of luck….</a:t>
            </a:r>
            <a:endParaRPr lang="en-PK" b="1" dirty="0"/>
          </a:p>
        </p:txBody>
      </p:sp>
    </p:spTree>
    <p:extLst>
      <p:ext uri="{BB962C8B-B14F-4D97-AF65-F5344CB8AC3E}">
        <p14:creationId xmlns:p14="http://schemas.microsoft.com/office/powerpoint/2010/main" val="1857826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PK" b="1" dirty="0"/>
              <a:t>History of </a:t>
            </a:r>
            <a:r>
              <a:rPr lang="en-US" altLang="en-PK" b="1" dirty="0" err="1"/>
              <a:t>uml</a:t>
            </a:r>
            <a:endParaRPr lang="en-US" b="1" dirty="0"/>
          </a:p>
        </p:txBody>
      </p:sp>
      <p:pic>
        <p:nvPicPr>
          <p:cNvPr id="3" name="Content Placeholder 2">
            <a:extLst>
              <a:ext uri="{FF2B5EF4-FFF2-40B4-BE49-F238E27FC236}">
                <a16:creationId xmlns:a16="http://schemas.microsoft.com/office/drawing/2014/main" id="{35475E68-5ED4-43C1-869D-FAFE19E72869}"/>
              </a:ext>
            </a:extLst>
          </p:cNvPr>
          <p:cNvPicPr>
            <a:picLocks noGrp="1" noChangeAspect="1"/>
          </p:cNvPicPr>
          <p:nvPr>
            <p:ph idx="1"/>
          </p:nvPr>
        </p:nvPicPr>
        <p:blipFill>
          <a:blip r:embed="rId2"/>
          <a:stretch>
            <a:fillRect/>
          </a:stretch>
        </p:blipFill>
        <p:spPr>
          <a:xfrm>
            <a:off x="1128886" y="685800"/>
            <a:ext cx="7645053" cy="3614738"/>
          </a:xfrm>
          <a:prstGeom prst="rect">
            <a:avLst/>
          </a:prstGeom>
        </p:spPr>
      </p:pic>
    </p:spTree>
    <p:extLst>
      <p:ext uri="{BB962C8B-B14F-4D97-AF65-F5344CB8AC3E}">
        <p14:creationId xmlns:p14="http://schemas.microsoft.com/office/powerpoint/2010/main" val="1205601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PK" b="1" dirty="0" err="1"/>
              <a:t>Uml</a:t>
            </a:r>
            <a:r>
              <a:rPr lang="en-US" altLang="en-PK" b="1" dirty="0"/>
              <a:t> is influenced by other </a:t>
            </a:r>
            <a:r>
              <a:rPr lang="en-US" altLang="en-PK" b="1" dirty="0" err="1"/>
              <a:t>oo</a:t>
            </a:r>
            <a:r>
              <a:rPr lang="en-US" altLang="en-PK" b="1" dirty="0"/>
              <a:t> notations</a:t>
            </a:r>
            <a:br>
              <a:rPr lang="en-US" b="1" dirty="0"/>
            </a:br>
            <a:endParaRPr lang="en-US" b="1" dirty="0"/>
          </a:p>
        </p:txBody>
      </p:sp>
      <p:sp>
        <p:nvSpPr>
          <p:cNvPr id="3" name="Content Placeholder 2"/>
          <p:cNvSpPr>
            <a:spLocks noGrp="1"/>
          </p:cNvSpPr>
          <p:nvPr>
            <p:ph idx="1"/>
          </p:nvPr>
        </p:nvSpPr>
        <p:spPr/>
        <p:txBody>
          <a:bodyPr>
            <a:normAutofit/>
          </a:bodyPr>
          <a:lstStyle/>
          <a:p>
            <a:pPr algn="l">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Mellor and Shlaer [1998]</a:t>
            </a:r>
          </a:p>
          <a:p>
            <a:pPr algn="l">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Coad and Yourdon [1995]</a:t>
            </a:r>
          </a:p>
          <a:p>
            <a:pPr algn="l">
              <a:buFont typeface="Arial" panose="020B0604020202020204" pitchFamily="34" charset="0"/>
              <a:buChar char="•"/>
            </a:pPr>
            <a:r>
              <a:rPr lang="en-US" sz="2000" b="0" i="0" dirty="0" err="1">
                <a:solidFill>
                  <a:schemeClr val="bg1"/>
                </a:solidFill>
                <a:effectLst/>
                <a:latin typeface="Times New Roman" panose="02020603050405020304" pitchFamily="18" charset="0"/>
                <a:cs typeface="Times New Roman" panose="02020603050405020304" pitchFamily="18" charset="0"/>
              </a:rPr>
              <a:t>Wirfs</a:t>
            </a:r>
            <a:r>
              <a:rPr lang="en-US" sz="2000" b="0" i="0" dirty="0">
                <a:solidFill>
                  <a:schemeClr val="bg1"/>
                </a:solidFill>
                <a:effectLst/>
                <a:latin typeface="Times New Roman" panose="02020603050405020304" pitchFamily="18" charset="0"/>
                <a:cs typeface="Times New Roman" panose="02020603050405020304" pitchFamily="18" charset="0"/>
              </a:rPr>
              <a:t>-Brock [1990]</a:t>
            </a:r>
          </a:p>
          <a:p>
            <a:pPr algn="l">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Martin and Odell [1992]</a:t>
            </a:r>
          </a:p>
          <a:p>
            <a:endParaRPr lang="en-US" dirty="0"/>
          </a:p>
        </p:txBody>
      </p:sp>
    </p:spTree>
    <p:extLst>
      <p:ext uri="{BB962C8B-B14F-4D97-AF65-F5344CB8AC3E}">
        <p14:creationId xmlns:p14="http://schemas.microsoft.com/office/powerpoint/2010/main" val="1387211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PK" b="1" dirty="0"/>
              <a:t>overview</a:t>
            </a:r>
            <a:endParaRPr lang="en-US" b="1" dirty="0"/>
          </a:p>
        </p:txBody>
      </p:sp>
      <p:sp>
        <p:nvSpPr>
          <p:cNvPr id="3" name="Content Placeholder 2"/>
          <p:cNvSpPr>
            <a:spLocks noGrp="1"/>
          </p:cNvSpPr>
          <p:nvPr>
            <p:ph idx="1"/>
          </p:nvPr>
        </p:nvSpPr>
        <p:spPr/>
        <p:txBody>
          <a:bodyPr>
            <a:normAutofit fontScale="47500" lnSpcReduction="20000"/>
          </a:bodyPr>
          <a:lstStyle/>
          <a:p>
            <a:pPr algn="l"/>
            <a:r>
              <a:rPr lang="en-US" sz="3300" b="0" i="0" dirty="0">
                <a:solidFill>
                  <a:schemeClr val="bg1"/>
                </a:solidFill>
                <a:effectLst/>
                <a:latin typeface="Times New Roman" panose="02020603050405020304" pitchFamily="18" charset="0"/>
                <a:cs typeface="Times New Roman" panose="02020603050405020304" pitchFamily="18" charset="0"/>
              </a:rPr>
              <a:t>The first thing to notice about the UML is that there are a lot of different diagrams (models) to get used to. The reason for this is that it is possible to look at a system from many different viewpoints. A software development will have many stakeholders playing a part.</a:t>
            </a:r>
          </a:p>
          <a:p>
            <a:pPr algn="l"/>
            <a:r>
              <a:rPr lang="en-US" sz="3300" b="0" i="0" dirty="0">
                <a:solidFill>
                  <a:schemeClr val="bg1"/>
                </a:solidFill>
                <a:effectLst/>
                <a:latin typeface="Times New Roman" panose="02020603050405020304" pitchFamily="18" charset="0"/>
                <a:cs typeface="Times New Roman" panose="02020603050405020304" pitchFamily="18" charset="0"/>
              </a:rPr>
              <a:t>For Example:</a:t>
            </a:r>
          </a:p>
          <a:p>
            <a:pPr algn="l">
              <a:buFont typeface="Arial" panose="020B0604020202020204" pitchFamily="34" charset="0"/>
              <a:buChar char="•"/>
            </a:pPr>
            <a:r>
              <a:rPr lang="en-US" sz="3300" b="0" i="0" dirty="0">
                <a:solidFill>
                  <a:schemeClr val="bg1"/>
                </a:solidFill>
                <a:effectLst/>
                <a:latin typeface="Times New Roman" panose="02020603050405020304" pitchFamily="18" charset="0"/>
                <a:cs typeface="Times New Roman" panose="02020603050405020304" pitchFamily="18" charset="0"/>
              </a:rPr>
              <a:t>Analysts</a:t>
            </a:r>
          </a:p>
          <a:p>
            <a:pPr algn="l">
              <a:buFont typeface="Arial" panose="020B0604020202020204" pitchFamily="34" charset="0"/>
              <a:buChar char="•"/>
            </a:pPr>
            <a:r>
              <a:rPr lang="en-US" sz="3300" b="0" i="0" dirty="0">
                <a:solidFill>
                  <a:schemeClr val="bg1"/>
                </a:solidFill>
                <a:effectLst/>
                <a:latin typeface="Times New Roman" panose="02020603050405020304" pitchFamily="18" charset="0"/>
                <a:cs typeface="Times New Roman" panose="02020603050405020304" pitchFamily="18" charset="0"/>
              </a:rPr>
              <a:t>Designers</a:t>
            </a:r>
          </a:p>
          <a:p>
            <a:pPr algn="l">
              <a:buFont typeface="Arial" panose="020B0604020202020204" pitchFamily="34" charset="0"/>
              <a:buChar char="•"/>
            </a:pPr>
            <a:r>
              <a:rPr lang="en-US" sz="3300" b="0" i="0" dirty="0">
                <a:solidFill>
                  <a:schemeClr val="bg1"/>
                </a:solidFill>
                <a:effectLst/>
                <a:latin typeface="Times New Roman" panose="02020603050405020304" pitchFamily="18" charset="0"/>
                <a:cs typeface="Times New Roman" panose="02020603050405020304" pitchFamily="18" charset="0"/>
              </a:rPr>
              <a:t>Coders</a:t>
            </a:r>
          </a:p>
          <a:p>
            <a:pPr algn="l">
              <a:buFont typeface="Arial" panose="020B0604020202020204" pitchFamily="34" charset="0"/>
              <a:buChar char="•"/>
            </a:pPr>
            <a:r>
              <a:rPr lang="en-US" sz="3300" b="0" i="0" dirty="0">
                <a:solidFill>
                  <a:schemeClr val="bg1"/>
                </a:solidFill>
                <a:effectLst/>
                <a:latin typeface="Times New Roman" panose="02020603050405020304" pitchFamily="18" charset="0"/>
                <a:cs typeface="Times New Roman" panose="02020603050405020304" pitchFamily="18" charset="0"/>
              </a:rPr>
              <a:t>Testers</a:t>
            </a:r>
          </a:p>
          <a:p>
            <a:pPr algn="l">
              <a:buFont typeface="Arial" panose="020B0604020202020204" pitchFamily="34" charset="0"/>
              <a:buChar char="•"/>
            </a:pPr>
            <a:r>
              <a:rPr lang="en-US" sz="3300" b="0" i="0" dirty="0">
                <a:solidFill>
                  <a:schemeClr val="bg1"/>
                </a:solidFill>
                <a:effectLst/>
                <a:latin typeface="Times New Roman" panose="02020603050405020304" pitchFamily="18" charset="0"/>
                <a:cs typeface="Times New Roman" panose="02020603050405020304" pitchFamily="18" charset="0"/>
              </a:rPr>
              <a:t>QA</a:t>
            </a:r>
          </a:p>
          <a:p>
            <a:pPr algn="l">
              <a:buFont typeface="Arial" panose="020B0604020202020204" pitchFamily="34" charset="0"/>
              <a:buChar char="•"/>
            </a:pPr>
            <a:r>
              <a:rPr lang="en-US" sz="3300" b="0" i="0" dirty="0">
                <a:solidFill>
                  <a:schemeClr val="bg1"/>
                </a:solidFill>
                <a:effectLst/>
                <a:latin typeface="Times New Roman" panose="02020603050405020304" pitchFamily="18" charset="0"/>
                <a:cs typeface="Times New Roman" panose="02020603050405020304" pitchFamily="18" charset="0"/>
              </a:rPr>
              <a:t>The Customer</a:t>
            </a:r>
          </a:p>
          <a:p>
            <a:pPr algn="l">
              <a:buFont typeface="Arial" panose="020B0604020202020204" pitchFamily="34" charset="0"/>
              <a:buChar char="•"/>
            </a:pPr>
            <a:r>
              <a:rPr lang="en-US" sz="3300" b="0" i="0" dirty="0">
                <a:solidFill>
                  <a:schemeClr val="bg1"/>
                </a:solidFill>
                <a:effectLst/>
                <a:latin typeface="Times New Roman" panose="02020603050405020304" pitchFamily="18" charset="0"/>
                <a:cs typeface="Times New Roman" panose="02020603050405020304" pitchFamily="18" charset="0"/>
              </a:rPr>
              <a:t>Technical Authors</a:t>
            </a:r>
          </a:p>
          <a:p>
            <a:pPr algn="l"/>
            <a:br>
              <a:rPr lang="en-US" sz="2000" dirty="0"/>
            </a:br>
            <a:endParaRPr lang="en-US" dirty="0"/>
          </a:p>
        </p:txBody>
      </p:sp>
    </p:spTree>
    <p:extLst>
      <p:ext uri="{BB962C8B-B14F-4D97-AF65-F5344CB8AC3E}">
        <p14:creationId xmlns:p14="http://schemas.microsoft.com/office/powerpoint/2010/main" val="2939691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PK" b="1" dirty="0"/>
              <a:t>overview</a:t>
            </a:r>
            <a:endParaRPr lang="en-US" b="1" dirty="0"/>
          </a:p>
        </p:txBody>
      </p:sp>
      <p:sp>
        <p:nvSpPr>
          <p:cNvPr id="5" name="Content Placeholder 4">
            <a:extLst>
              <a:ext uri="{FF2B5EF4-FFF2-40B4-BE49-F238E27FC236}">
                <a16:creationId xmlns:a16="http://schemas.microsoft.com/office/drawing/2014/main" id="{99D6065A-E269-4FB7-BDEA-DCA77B419AAC}"/>
              </a:ext>
            </a:extLst>
          </p:cNvPr>
          <p:cNvSpPr>
            <a:spLocks noGrp="1"/>
          </p:cNvSpPr>
          <p:nvPr>
            <p:ph idx="1"/>
          </p:nvPr>
        </p:nvSpPr>
        <p:spPr/>
        <p:txBody>
          <a:bodyPr/>
          <a:lstStyle/>
          <a:p>
            <a:pPr algn="just"/>
            <a:r>
              <a:rPr lang="en-US" sz="2000" b="0" i="0" dirty="0">
                <a:solidFill>
                  <a:schemeClr val="bg1"/>
                </a:solidFill>
                <a:effectLst/>
                <a:latin typeface="Times New Roman" panose="02020603050405020304" pitchFamily="18" charset="0"/>
                <a:cs typeface="Times New Roman" panose="02020603050405020304" pitchFamily="18" charset="0"/>
              </a:rPr>
              <a:t>All of these people are interested in different aspects of the system, and each of them require a different level of detail. For example, a coder needs to understand the design of the system and be able to convert the design to a low level code. By contrast, a technical writer is interested in the behavior of the system as a whole, and needs to understand how the product functions. The UML attempts to provide a language so expressive that all stakeholders can benefit from at least one UML diagram.</a:t>
            </a:r>
          </a:p>
          <a:p>
            <a:endParaRPr lang="en-PK" dirty="0"/>
          </a:p>
        </p:txBody>
      </p:sp>
    </p:spTree>
    <p:extLst>
      <p:ext uri="{BB962C8B-B14F-4D97-AF65-F5344CB8AC3E}">
        <p14:creationId xmlns:p14="http://schemas.microsoft.com/office/powerpoint/2010/main" val="180303697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BA590B1090E6E4C8CE868D6E36D544E" ma:contentTypeVersion="2" ma:contentTypeDescription="Create a new document." ma:contentTypeScope="" ma:versionID="78a6ae07521de188790ecda88705cb3b">
  <xsd:schema xmlns:xsd="http://www.w3.org/2001/XMLSchema" xmlns:xs="http://www.w3.org/2001/XMLSchema" xmlns:p="http://schemas.microsoft.com/office/2006/metadata/properties" xmlns:ns2="df7720e4-f071-4ded-9457-976b8deeaedf" targetNamespace="http://schemas.microsoft.com/office/2006/metadata/properties" ma:root="true" ma:fieldsID="313d4f3355ef85d96852cd0d5f06fb18" ns2:_="">
    <xsd:import namespace="df7720e4-f071-4ded-9457-976b8deeaed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7720e4-f071-4ded-9457-976b8deeae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98FFA35-30F3-42D5-81D7-C20C59E6159C}"/>
</file>

<file path=customXml/itemProps2.xml><?xml version="1.0" encoding="utf-8"?>
<ds:datastoreItem xmlns:ds="http://schemas.openxmlformats.org/officeDocument/2006/customXml" ds:itemID="{7F639491-EFD5-4B12-8B22-96351FAE5FF6}"/>
</file>

<file path=customXml/itemProps3.xml><?xml version="1.0" encoding="utf-8"?>
<ds:datastoreItem xmlns:ds="http://schemas.openxmlformats.org/officeDocument/2006/customXml" ds:itemID="{D94CAF26-0086-4906-842D-D8828DE4D696}"/>
</file>

<file path=docProps/app.xml><?xml version="1.0" encoding="utf-8"?>
<Properties xmlns="http://schemas.openxmlformats.org/officeDocument/2006/extended-properties" xmlns:vt="http://schemas.openxmlformats.org/officeDocument/2006/docPropsVTypes">
  <Template>Slice</Template>
  <TotalTime>286</TotalTime>
  <Words>2437</Words>
  <Application>Microsoft Office PowerPoint</Application>
  <PresentationFormat>Widescreen</PresentationFormat>
  <Paragraphs>158</Paragraphs>
  <Slides>53</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53</vt:i4>
      </vt:variant>
    </vt:vector>
  </HeadingPairs>
  <TitlesOfParts>
    <vt:vector size="64" baseType="lpstr">
      <vt:lpstr>Arial</vt:lpstr>
      <vt:lpstr>Calibri</vt:lpstr>
      <vt:lpstr>Century Gothic</vt:lpstr>
      <vt:lpstr>Open Sans</vt:lpstr>
      <vt:lpstr>Overpass</vt:lpstr>
      <vt:lpstr>Roboto</vt:lpstr>
      <vt:lpstr>Source Sans Pro</vt:lpstr>
      <vt:lpstr>Symbol</vt:lpstr>
      <vt:lpstr>Times New Roman</vt:lpstr>
      <vt:lpstr>Wingdings 3</vt:lpstr>
      <vt:lpstr>Slice</vt:lpstr>
      <vt:lpstr>Unified modeling language (uml)</vt:lpstr>
      <vt:lpstr>uml</vt:lpstr>
      <vt:lpstr>The origin of uml</vt:lpstr>
      <vt:lpstr>The origin of uml</vt:lpstr>
      <vt:lpstr>The origin of uml</vt:lpstr>
      <vt:lpstr>History of uml</vt:lpstr>
      <vt:lpstr>Uml is influenced by other oo notations </vt:lpstr>
      <vt:lpstr>overview</vt:lpstr>
      <vt:lpstr>overview</vt:lpstr>
      <vt:lpstr>13 UML DIAGRAMS - structure </vt:lpstr>
      <vt:lpstr>13 UML DIAGRAMS - behavior</vt:lpstr>
      <vt:lpstr>UML VIEWS</vt:lpstr>
      <vt:lpstr>Use-case diagrams </vt:lpstr>
      <vt:lpstr>Notations/elements in a use-case diagram</vt:lpstr>
      <vt:lpstr>ELEMENTS OF USE-CASE/NOTATIONS</vt:lpstr>
      <vt:lpstr>RELATIONSHIPS</vt:lpstr>
      <vt:lpstr>ASSOCIATION</vt:lpstr>
      <vt:lpstr>GENERALIZATION (ACTOR)</vt:lpstr>
      <vt:lpstr>EXTEND</vt:lpstr>
      <vt:lpstr>EXTEND - EXAMPLE</vt:lpstr>
      <vt:lpstr>INCLUDE</vt:lpstr>
      <vt:lpstr>INCLUDE - EXAMPLE </vt:lpstr>
      <vt:lpstr>GENERALIZATION – USE-CASE</vt:lpstr>
      <vt:lpstr>Class diagrams</vt:lpstr>
      <vt:lpstr>Class diagrams</vt:lpstr>
      <vt:lpstr>Essential elements of a class diagram</vt:lpstr>
      <vt:lpstr>Elements of class diagram</vt:lpstr>
      <vt:lpstr>NAME OF A CLASS</vt:lpstr>
      <vt:lpstr>RULES TO NAME A CLASS</vt:lpstr>
      <vt:lpstr>ATTRIBUTES</vt:lpstr>
      <vt:lpstr>RELATIONSHIPS</vt:lpstr>
      <vt:lpstr>dependency</vt:lpstr>
      <vt:lpstr>generalization</vt:lpstr>
      <vt:lpstr>association</vt:lpstr>
      <vt:lpstr>Multiplicity (cardinality)</vt:lpstr>
      <vt:lpstr>example</vt:lpstr>
      <vt:lpstr>aggregation</vt:lpstr>
      <vt:lpstr>composition</vt:lpstr>
      <vt:lpstr>Aggregation v/s composition</vt:lpstr>
      <vt:lpstr>Aggregation v/s composition</vt:lpstr>
      <vt:lpstr>example</vt:lpstr>
      <vt:lpstr>example</vt:lpstr>
      <vt:lpstr>Perspectives of class diagram in sdlc</vt:lpstr>
      <vt:lpstr>PowerPoint Presentation</vt:lpstr>
      <vt:lpstr>PowerPoint Presentation</vt:lpstr>
      <vt:lpstr>PowerPoint Presentation</vt:lpstr>
      <vt:lpstr>PowerPoint Presentation</vt:lpstr>
      <vt:lpstr>Basic symbols and components </vt:lpstr>
      <vt:lpstr>Basic symbols and components</vt:lpstr>
      <vt:lpstr>Basic symbols and components</vt:lpstr>
      <vt:lpstr>COMMON MESSAGE SYMBOLS</vt:lpstr>
      <vt:lpstr>COMMON MESSAGE SYMBOLS</vt:lpstr>
      <vt:lpstr>Thank you !! Best of luck….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SDLC AND SWOT ANALYSIS</dc:title>
  <dc:creator>Miss Wajiha Naim</dc:creator>
  <cp:lastModifiedBy>Syeda Wajiha Naim</cp:lastModifiedBy>
  <cp:revision>46</cp:revision>
  <dcterms:created xsi:type="dcterms:W3CDTF">2021-04-14T05:22:37Z</dcterms:created>
  <dcterms:modified xsi:type="dcterms:W3CDTF">2021-06-02T18:02:19Z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0x010100ABA590B1090E6E4C8CE868D6E36D544E</vt:lpwstr>
  </property>
</Properties>
</file>