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2252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3864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2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1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9561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0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7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800" dirty="0"/>
              <a:t>Technical Information Gathering in Ethical Hacking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DNS Enumeration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DNS enumeration discovers domain details such as subdomains, mail servers, and DNS records.</a:t>
            </a:r>
          </a:p>
          <a:p>
            <a:pPr>
              <a:defRPr sz="1200"/>
            </a:pPr>
            <a:r>
              <a:rPr sz="2000" dirty="0"/>
              <a:t>Example: Using '</a:t>
            </a:r>
            <a:r>
              <a:rPr sz="2000" dirty="0" err="1"/>
              <a:t>dnsenum</a:t>
            </a:r>
            <a:r>
              <a:rPr sz="2000" dirty="0"/>
              <a:t> target.com' to list all DNS entries and potential hidden subdomains.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WHOIS &amp; Domain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WHOIS databases store domain registration information. This can reveal ownership details, registrar, and contact information.</a:t>
            </a:r>
          </a:p>
          <a:p>
            <a:pPr>
              <a:defRPr sz="1200"/>
            </a:pPr>
            <a:r>
              <a:rPr sz="2000" dirty="0"/>
              <a:t>Example: '</a:t>
            </a:r>
            <a:r>
              <a:rPr sz="2000" dirty="0" err="1"/>
              <a:t>whois</a:t>
            </a:r>
            <a:r>
              <a:rPr sz="2000" dirty="0"/>
              <a:t> example.com' may show the technical contact email that can be used for phishing awareness training.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Port scanning identifies open ports and running services, revealing potential entry points.</a:t>
            </a:r>
          </a:p>
          <a:p>
            <a:pPr>
              <a:defRPr sz="1200"/>
            </a:pPr>
            <a:r>
              <a:rPr sz="2000" dirty="0"/>
              <a:t>Example: '</a:t>
            </a:r>
            <a:r>
              <a:rPr sz="2000" dirty="0" err="1"/>
              <a:t>nmap</a:t>
            </a:r>
            <a:r>
              <a:rPr sz="2000" dirty="0"/>
              <a:t> -p 1-65535 target.com' scans all ports to ensure no vulnerable services are exposed.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Fingerprinting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Service fingerprinting determines the exact software and version running on a service port.</a:t>
            </a:r>
          </a:p>
          <a:p>
            <a:pPr>
              <a:defRPr sz="1200"/>
            </a:pPr>
            <a:r>
              <a:rPr sz="2000" dirty="0"/>
              <a:t>Example: Nmap's '-</a:t>
            </a:r>
            <a:r>
              <a:rPr sz="2000" dirty="0" err="1"/>
              <a:t>sV</a:t>
            </a:r>
            <a:r>
              <a:rPr sz="2000" dirty="0"/>
              <a:t>' option reveals if an Apache server is outdated and vulnerable to known exploits.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Sniffing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Sniffing captures and analyzes network traffic to uncover credentials, unencrypted data, and protocols in use.</a:t>
            </a:r>
          </a:p>
          <a:p>
            <a:pPr>
              <a:defRPr sz="1200"/>
            </a:pPr>
            <a:r>
              <a:rPr sz="2000" dirty="0"/>
              <a:t>Example: Wireshark can capture plaintext HTTP logins on insecure websites.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OSINT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OSINT (Open Source Intelligence) collects data from public sources such as websites, forums, and databases.</a:t>
            </a:r>
          </a:p>
          <a:p>
            <a:pPr>
              <a:defRPr sz="1200"/>
            </a:pPr>
            <a:r>
              <a:rPr sz="2000" dirty="0"/>
              <a:t>Example: Searching '</a:t>
            </a:r>
            <a:r>
              <a:rPr sz="2000" dirty="0" err="1"/>
              <a:t>site:example.com</a:t>
            </a:r>
            <a:r>
              <a:rPr sz="2000" dirty="0"/>
              <a:t> </a:t>
            </a:r>
            <a:r>
              <a:rPr sz="2000" dirty="0" err="1"/>
              <a:t>filetype:pdf</a:t>
            </a:r>
            <a:r>
              <a:rPr sz="2000" dirty="0"/>
              <a:t>' in Google might find internal documents exposed online.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Harvesting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Email harvesting collects publicly available email addresses, which can be tested for breaches or phishing risks.</a:t>
            </a:r>
          </a:p>
          <a:p>
            <a:pPr>
              <a:defRPr sz="1200"/>
            </a:pPr>
            <a:r>
              <a:rPr sz="2000" dirty="0"/>
              <a:t>Example: Using </a:t>
            </a:r>
            <a:r>
              <a:rPr sz="2000" dirty="0" err="1"/>
              <a:t>theHarvester</a:t>
            </a:r>
            <a:r>
              <a:rPr sz="2000" dirty="0"/>
              <a:t> to collect emails from LinkedIn and Google.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Reconnaissance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Website reconnaissance maps the structure, identifies technologies, and detects hidden content.</a:t>
            </a:r>
          </a:p>
          <a:p>
            <a:pPr>
              <a:defRPr sz="1200"/>
            </a:pPr>
            <a:r>
              <a:rPr sz="2000" dirty="0"/>
              <a:t>Example: '</a:t>
            </a:r>
            <a:r>
              <a:rPr sz="2000" dirty="0" err="1"/>
              <a:t>whatweb</a:t>
            </a:r>
            <a:r>
              <a:rPr sz="2000" dirty="0"/>
              <a:t> target.com' reveals the CMS and plugins used on a website.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Vulnerability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200"/>
            </a:pPr>
            <a:r>
              <a:rPr sz="2400" dirty="0"/>
              <a:t>Automated scanners check systems for known vulnerabilities and misconfigurations.</a:t>
            </a:r>
          </a:p>
          <a:p>
            <a:pPr>
              <a:defRPr sz="1200"/>
            </a:pPr>
            <a:r>
              <a:rPr sz="2400" dirty="0"/>
              <a:t>Example: Nessus can detect outdated software versions and provide remediation advice.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Wireless Reconnaissance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Wireless recon identifies Wi-Fi networks, encryption protocols, and potential weaknesses.</a:t>
            </a:r>
          </a:p>
          <a:p>
            <a:pPr>
              <a:defRPr sz="1200"/>
            </a:pPr>
            <a:r>
              <a:rPr sz="2000" dirty="0"/>
              <a:t>Example: Kismet detects all access points and connected devices in range.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Ethical Hacking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defRPr sz="1200"/>
            </a:pPr>
            <a:r>
              <a:rPr sz="2000" dirty="0"/>
              <a:t>Ethical hacking is the authorized process of identifying vulnerabilities in systems, networks, or applications. Unlike malicious hackers, ethical hackers operate with legal permission and aim to strengthen security.</a:t>
            </a:r>
          </a:p>
          <a:p>
            <a:pPr>
              <a:defRPr sz="1200"/>
            </a:pPr>
            <a:r>
              <a:rPr sz="2000" dirty="0"/>
              <a:t>Example: A company hires an ethical hacker to test its firewall and report any weaknesses before an attacker can exploit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Environment Recon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Cloud recon focuses on identifying exposed cloud storage, APIs, and misconfigurations.</a:t>
            </a:r>
          </a:p>
          <a:p>
            <a:pPr>
              <a:defRPr sz="1200"/>
            </a:pPr>
            <a:r>
              <a:rPr sz="2000" dirty="0"/>
              <a:t>Example: Checking AWS S3 buckets for public access permissions.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IoT Device Reconnaissance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IoT devices often run outdated software. Recon involves identifying these devices and checking for vulnerabilities.</a:t>
            </a:r>
          </a:p>
          <a:p>
            <a:pPr>
              <a:defRPr sz="1200"/>
            </a:pPr>
            <a:r>
              <a:rPr sz="2000" dirty="0"/>
              <a:t>Example: Using Shodan to find internet-exposed webcams with default passwords.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Security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Physical recon checks the target's physical access controls and security policies.</a:t>
            </a:r>
          </a:p>
          <a:p>
            <a:pPr>
              <a:defRPr sz="1200"/>
            </a:pPr>
            <a:r>
              <a:rPr sz="2000" dirty="0"/>
              <a:t>Example: Dumpster diving might uncover discarded documents containing sensitive information.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Spotlight: Nmap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Nmap is a powerful network scanner used for host discovery, service detection, and OS fingerprinting.</a:t>
            </a:r>
          </a:p>
          <a:p>
            <a:pPr>
              <a:defRPr sz="1200"/>
            </a:pPr>
            <a:r>
              <a:rPr sz="2000" dirty="0"/>
              <a:t>Example: '</a:t>
            </a:r>
            <a:r>
              <a:rPr sz="2000" dirty="0" err="1"/>
              <a:t>nmap</a:t>
            </a:r>
            <a:r>
              <a:rPr sz="2000" dirty="0"/>
              <a:t> -A target.com' performs a comprehensive scan including version detection and traceroute.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Spotlight: Wireshark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Wireshark captures and analyzes network packets, helping identify suspicious activity.</a:t>
            </a:r>
          </a:p>
          <a:p>
            <a:pPr>
              <a:defRPr sz="1200"/>
            </a:pPr>
            <a:r>
              <a:rPr sz="2000" dirty="0"/>
              <a:t>Example: Filtering packets for 'http' traffic to spot unencrypted credentials.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Spotlight: Maltego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 err="1"/>
              <a:t>Maltego</a:t>
            </a:r>
            <a:r>
              <a:rPr sz="2000" dirty="0"/>
              <a:t> visualizes relationships between people, domains, IPs, and more.</a:t>
            </a:r>
          </a:p>
          <a:p>
            <a:pPr>
              <a:defRPr sz="1200"/>
            </a:pPr>
            <a:r>
              <a:rPr sz="2000" dirty="0"/>
              <a:t>Example: Mapping a company’s employee LinkedIn connections to identify potential phishing targets.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Spotlight: Recon-ng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Recon-ng automates OSINT collection using a modular framework.</a:t>
            </a:r>
          </a:p>
          <a:p>
            <a:pPr>
              <a:defRPr sz="1200"/>
            </a:pPr>
            <a:r>
              <a:rPr sz="2000" dirty="0"/>
              <a:t>Example: Gathering subdomains, WHOIS data, and social media accounts with one script.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Spotlight: theHarvester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200"/>
            </a:pPr>
            <a:r>
              <a:rPr sz="2400" dirty="0" err="1"/>
              <a:t>TheHarvester</a:t>
            </a:r>
            <a:r>
              <a:rPr sz="2400" dirty="0"/>
              <a:t> gathers emails, subdomains, and hosts from public sources.</a:t>
            </a:r>
          </a:p>
          <a:p>
            <a:pPr>
              <a:defRPr sz="1200"/>
            </a:pPr>
            <a:r>
              <a:rPr sz="2400" dirty="0"/>
              <a:t>Example: '</a:t>
            </a:r>
            <a:r>
              <a:rPr sz="2400" dirty="0" err="1"/>
              <a:t>theHarvester</a:t>
            </a:r>
            <a:r>
              <a:rPr sz="2400" dirty="0"/>
              <a:t> -d target.com -b google' collects data from Google searches.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Reporting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Reports should include technical details, risk ratings, and remediation steps.</a:t>
            </a:r>
          </a:p>
          <a:p>
            <a:pPr>
              <a:defRPr sz="1200"/>
            </a:pPr>
            <a:r>
              <a:rPr sz="2000" dirty="0"/>
              <a:t>Example: Highlighting an outdated Apache server with CVE references and suggesting an upgrade.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Validate all findings, protect sensitive data, and follow a consistent methodology.</a:t>
            </a:r>
          </a:p>
          <a:p>
            <a:pPr>
              <a:defRPr sz="1200"/>
            </a:pPr>
            <a:r>
              <a:rPr sz="2000" dirty="0"/>
              <a:t>Example: Double-checking that a discovered vulnerability is exploitable before including it in the report.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Information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Information gathering is the first and most critical stage of any penetration test. It involves collecting as much data as possible about the target to identify potential attack vectors.</a:t>
            </a:r>
          </a:p>
          <a:p>
            <a:pPr>
              <a:defRPr sz="1200"/>
            </a:pPr>
            <a:r>
              <a:rPr sz="2000" dirty="0"/>
              <a:t>Example: Before attacking a web application, an ethical hacker maps the site’s structure and identifies the technologies used, such as Apache, PHP, and MySQL.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Technical information gathering is essential for ethical hacking. Detailed recon improves the accuracy and value of penetration tests.</a:t>
            </a:r>
          </a:p>
          <a:p>
            <a:pPr>
              <a:defRPr sz="1200"/>
            </a:pPr>
            <a:r>
              <a:rPr sz="2000" dirty="0"/>
              <a:t>Example: Comprehensive DNS enumeration could reveal a forgotten subdomain running an outdated application.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Information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Passive information gathering collects publicly available data without direct interaction with the target. Active gathering involves interacting with the target to retrieve information.</a:t>
            </a:r>
          </a:p>
          <a:p>
            <a:pPr>
              <a:defRPr sz="1200"/>
            </a:pPr>
            <a:r>
              <a:rPr sz="2000" dirty="0"/>
              <a:t>Example: Using Google search operators to find sensitive files is passive; scanning open ports with Nmap is active.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Passive Information Gathering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Passive methods reduce the risk of detection. Techniques include WHOIS lookups, DNS record searches, social media analysis, and scanning public data sources.</a:t>
            </a:r>
          </a:p>
          <a:p>
            <a:pPr>
              <a:defRPr sz="1200"/>
            </a:pPr>
            <a:r>
              <a:rPr sz="2000" dirty="0"/>
              <a:t>Example: A WHOIS search might reveal the domain owner’s name and email address, which could be used in social engineering attacks.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Active Information Gathering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Active techniques involve probing the target directly, such as performing port scans, banner grabbing, or DNS zone transfers.</a:t>
            </a:r>
          </a:p>
          <a:p>
            <a:pPr>
              <a:defRPr sz="1200"/>
            </a:pPr>
            <a:r>
              <a:rPr sz="2000" dirty="0"/>
              <a:t>Example: Running '</a:t>
            </a:r>
            <a:r>
              <a:rPr sz="2000" dirty="0" err="1"/>
              <a:t>nmap</a:t>
            </a:r>
            <a:r>
              <a:rPr sz="2000" dirty="0"/>
              <a:t> -</a:t>
            </a:r>
            <a:r>
              <a:rPr sz="2000" dirty="0" err="1"/>
              <a:t>sV</a:t>
            </a:r>
            <a:r>
              <a:rPr sz="2000" dirty="0"/>
              <a:t> target.com' actively scans the host for open ports and identifies running services.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Legal &amp;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Always operate within a legal framework. Obtain explicit written permission, define the scope of testing, and avoid disrupting business operations.</a:t>
            </a:r>
          </a:p>
          <a:p>
            <a:pPr>
              <a:defRPr sz="1200"/>
            </a:pPr>
            <a:r>
              <a:rPr sz="2000" dirty="0"/>
              <a:t>Example: Accessing systems outside the agreed IP range could be illegal and breach the terms of engagement.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Planning an Information Gathering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Plan by defining objectives, scope, and available resources. Choose tools and methods based on the target’s environment.</a:t>
            </a:r>
          </a:p>
          <a:p>
            <a:pPr>
              <a:defRPr sz="1200"/>
            </a:pPr>
            <a:r>
              <a:rPr sz="2000" dirty="0"/>
              <a:t>Example: If the target is a web application, prioritize web-focused recon tools like Burp Suite and </a:t>
            </a:r>
            <a:r>
              <a:rPr sz="2000" dirty="0" err="1"/>
              <a:t>Nikto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Footprinting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200"/>
            </a:pPr>
            <a:r>
              <a:rPr sz="2000" dirty="0"/>
              <a:t>Network </a:t>
            </a:r>
            <a:r>
              <a:rPr sz="2000" dirty="0" err="1"/>
              <a:t>footprinting</a:t>
            </a:r>
            <a:r>
              <a:rPr sz="2000" dirty="0"/>
              <a:t> involves mapping the network topology, identifying IP ranges, and discovering connected systems.</a:t>
            </a:r>
          </a:p>
          <a:p>
            <a:pPr>
              <a:defRPr sz="1200"/>
            </a:pPr>
            <a:r>
              <a:rPr sz="2000" dirty="0"/>
              <a:t>Example: Using 'traceroute' to map the path packets take from your system to the target network.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8</TotalTime>
  <Words>1112</Words>
  <Application>Microsoft Office PowerPoint</Application>
  <PresentationFormat>Widescreen</PresentationFormat>
  <Paragraphs>117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Century Schoolbook</vt:lpstr>
      <vt:lpstr>Wingdings 2</vt:lpstr>
      <vt:lpstr>View</vt:lpstr>
      <vt:lpstr>Technical Information Gathering in Ethical Hacking</vt:lpstr>
      <vt:lpstr>Introduction to Ethical Hacking</vt:lpstr>
      <vt:lpstr>The Role of Information Gathering</vt:lpstr>
      <vt:lpstr>Types of Information Gathering</vt:lpstr>
      <vt:lpstr>Passive Information Gathering Techniques</vt:lpstr>
      <vt:lpstr>Active Information Gathering Techniques</vt:lpstr>
      <vt:lpstr>Legal &amp; Ethical Considerations</vt:lpstr>
      <vt:lpstr>Planning an Information Gathering Engagement</vt:lpstr>
      <vt:lpstr>Network Footprinting</vt:lpstr>
      <vt:lpstr>DNS Enumeration</vt:lpstr>
      <vt:lpstr>WHOIS &amp; Domain Analysis</vt:lpstr>
      <vt:lpstr>Port Scanning</vt:lpstr>
      <vt:lpstr>Service Fingerprinting</vt:lpstr>
      <vt:lpstr>Network Sniffing</vt:lpstr>
      <vt:lpstr>OSINT Gathering</vt:lpstr>
      <vt:lpstr>Email Harvesting</vt:lpstr>
      <vt:lpstr>Website Reconnaissance</vt:lpstr>
      <vt:lpstr>Vulnerability Scanning</vt:lpstr>
      <vt:lpstr>Wireless Reconnaissance</vt:lpstr>
      <vt:lpstr>Cloud Environment Recon</vt:lpstr>
      <vt:lpstr>IoT Device Reconnaissance</vt:lpstr>
      <vt:lpstr>Physical Security Assessment</vt:lpstr>
      <vt:lpstr>Tool Spotlight: Nmap</vt:lpstr>
      <vt:lpstr>Tool Spotlight: Wireshark</vt:lpstr>
      <vt:lpstr>Tool Spotlight: Maltego</vt:lpstr>
      <vt:lpstr>Tool Spotlight: Recon-ng</vt:lpstr>
      <vt:lpstr>Tool Spotlight: theHarvester</vt:lpstr>
      <vt:lpstr>Reporting Findings</vt:lpstr>
      <vt:lpstr>Best Practices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Mudassar Yamin</cp:lastModifiedBy>
  <cp:revision>4</cp:revision>
  <dcterms:created xsi:type="dcterms:W3CDTF">2013-01-27T09:14:16Z</dcterms:created>
  <dcterms:modified xsi:type="dcterms:W3CDTF">2025-08-21T10:24:10Z</dcterms:modified>
  <cp:category/>
</cp:coreProperties>
</file>