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94"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b="1"/>
              <a:t>ARTIFICIAL INTELLIGENCE </a:t>
            </a:r>
            <a:endParaRPr lang="en-US" b="1"/>
          </a:p>
        </p:txBody>
      </p:sp>
      <p:sp>
        <p:nvSpPr>
          <p:cNvPr id="3" name="Subtitle 2"/>
          <p:cNvSpPr>
            <a:spLocks noGrp="1"/>
          </p:cNvSpPr>
          <p:nvPr>
            <p:ph type="subTitle" idx="1"/>
          </p:nvPr>
        </p:nvSpPr>
        <p:spPr/>
        <p:txBody>
          <a:bodyPr/>
          <a:p>
            <a:r>
              <a:rPr lang="en-US" sz="4000"/>
              <a:t>CHAPTER NO 3 </a:t>
            </a:r>
            <a:endParaRPr 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1800" b="1"/>
              <a:t>1.13 “Surely animals, humans, and computers cannot be intelligent—they can do only what</a:t>
            </a:r>
            <a:br>
              <a:rPr lang="en-US" sz="1800" b="1"/>
            </a:br>
            <a:r>
              <a:rPr lang="en-US" sz="1800" b="1"/>
              <a:t> their constituent atoms are told to do by the laws of physics.” Is the latter statement true, and</a:t>
            </a:r>
            <a:br>
              <a:rPr lang="en-US" sz="1800" b="1"/>
            </a:br>
            <a:r>
              <a:rPr lang="en-US" sz="1800" b="1"/>
              <a:t> does it imply the former?</a:t>
            </a:r>
            <a:endParaRPr lang="en-US" sz="1800" b="1"/>
          </a:p>
        </p:txBody>
      </p:sp>
      <p:sp>
        <p:nvSpPr>
          <p:cNvPr id="3" name="Content Placeholder 2"/>
          <p:cNvSpPr>
            <a:spLocks noGrp="1"/>
          </p:cNvSpPr>
          <p:nvPr>
            <p:ph idx="1"/>
          </p:nvPr>
        </p:nvSpPr>
        <p:spPr/>
        <p:txBody>
          <a:bodyPr/>
          <a:p>
            <a:pPr marL="0" indent="0">
              <a:buNone/>
            </a:pPr>
            <a:r>
              <a:rPr lang="en-US"/>
              <a:t>While it's true that animals, humans, and computers operate according to the laws of physics at the atomic level, intelligence is an emergent property that arises from complex interactions and processes within these systems. Therefore, the latter statement does not imply that animals, humans, and computers cannot be intelligent.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277600" y="1602740"/>
            <a:ext cx="76200" cy="88265"/>
          </a:xfrm>
        </p:spPr>
        <p:txBody>
          <a:bodyPr/>
          <a:p>
            <a:r>
              <a:rPr lang="en-US"/>
              <a:t>.</a:t>
            </a:r>
            <a:endParaRPr lang="en-US"/>
          </a:p>
        </p:txBody>
      </p:sp>
      <p:sp>
        <p:nvSpPr>
          <p:cNvPr id="3" name="Content Placeholder 2"/>
          <p:cNvSpPr>
            <a:spLocks noGrp="1"/>
          </p:cNvSpPr>
          <p:nvPr>
            <p:ph idx="1"/>
          </p:nvPr>
        </p:nvSpPr>
        <p:spPr>
          <a:xfrm>
            <a:off x="334010" y="216535"/>
            <a:ext cx="11019790" cy="5960745"/>
          </a:xfrm>
        </p:spPr>
        <p:txBody>
          <a:bodyPr>
            <a:normAutofit fontScale="80000"/>
          </a:bodyPr>
          <a:p>
            <a:pPr marL="0" indent="0">
              <a:buNone/>
            </a:pPr>
            <a:r>
              <a:rPr lang="en-US" b="1"/>
              <a:t>1.14 Examine the AI literature to discover whether the following tasks can currently be</a:t>
            </a:r>
            <a:endParaRPr lang="en-US" b="1"/>
          </a:p>
          <a:p>
            <a:pPr marL="0" indent="0">
              <a:buNone/>
            </a:pPr>
            <a:r>
              <a:rPr lang="en-US" b="1"/>
              <a:t> solved by computers:</a:t>
            </a:r>
            <a:endParaRPr lang="en-US" b="1"/>
          </a:p>
          <a:p>
            <a:pPr marL="0" indent="0">
              <a:buNone/>
            </a:pPr>
            <a:r>
              <a:rPr lang="en-US" b="1"/>
              <a:t> a. Playing a decent game of table tennis (Ping-Pong). YES</a:t>
            </a:r>
            <a:endParaRPr lang="en-US" b="1"/>
          </a:p>
          <a:p>
            <a:pPr marL="0" indent="0">
              <a:buNone/>
            </a:pPr>
            <a:r>
              <a:rPr lang="en-US" b="1"/>
              <a:t> b. Driving in the center of Cairo, Egypt. NO</a:t>
            </a:r>
            <a:endParaRPr lang="en-US" b="1"/>
          </a:p>
          <a:p>
            <a:pPr marL="0" indent="0">
              <a:buNone/>
            </a:pPr>
            <a:r>
              <a:rPr lang="en-US" b="1"/>
              <a:t> c. Driving in Victorville, California. YES</a:t>
            </a:r>
            <a:endParaRPr lang="en-US" b="1"/>
          </a:p>
          <a:p>
            <a:pPr marL="0" indent="0">
              <a:buNone/>
            </a:pPr>
            <a:r>
              <a:rPr lang="en-US" b="1"/>
              <a:t> d. Buying a week’s worth of groceries at the market. NO</a:t>
            </a:r>
            <a:endParaRPr lang="en-US" b="1"/>
          </a:p>
          <a:p>
            <a:pPr marL="0" indent="0">
              <a:buNone/>
            </a:pPr>
            <a:r>
              <a:rPr lang="en-US" b="1"/>
              <a:t> e. Buying a week’s worth of groceries on the Web. YES </a:t>
            </a:r>
            <a:endParaRPr lang="en-US" b="1"/>
          </a:p>
          <a:p>
            <a:pPr marL="0" indent="0">
              <a:buNone/>
            </a:pPr>
            <a:r>
              <a:rPr lang="en-US" b="1"/>
              <a:t> f. Playing a decent game of bridge at a competitive level. YES</a:t>
            </a:r>
            <a:endParaRPr lang="en-US" b="1"/>
          </a:p>
          <a:p>
            <a:pPr marL="0" indent="0">
              <a:buNone/>
            </a:pPr>
            <a:r>
              <a:rPr lang="en-US" b="1"/>
              <a:t> g. Discovering and proving new mathematical theorems. YES</a:t>
            </a:r>
            <a:endParaRPr lang="en-US" b="1"/>
          </a:p>
          <a:p>
            <a:pPr marL="0" indent="0">
              <a:buNone/>
            </a:pPr>
            <a:r>
              <a:rPr lang="en-US" b="1"/>
              <a:t> h. Writing an intentionally funny story. NO</a:t>
            </a:r>
            <a:endParaRPr lang="en-US" b="1"/>
          </a:p>
          <a:p>
            <a:pPr marL="0" indent="0">
              <a:buNone/>
            </a:pPr>
            <a:r>
              <a:rPr lang="en-US" b="1"/>
              <a:t> i. Giving competent legal advice in a specialized area of law. NO</a:t>
            </a:r>
            <a:endParaRPr lang="en-US" b="1"/>
          </a:p>
          <a:p>
            <a:pPr marL="0" indent="0">
              <a:buNone/>
            </a:pPr>
            <a:r>
              <a:rPr lang="en-US" b="1"/>
              <a:t> j. Translating spoken English into spoken Swedish in real time. YES</a:t>
            </a:r>
            <a:endParaRPr lang="en-US" b="1"/>
          </a:p>
          <a:p>
            <a:pPr marL="0" indent="0">
              <a:buNone/>
            </a:pPr>
            <a:r>
              <a:rPr lang="en-US" b="1"/>
              <a:t> k. Performing a complex surgical operation NO</a:t>
            </a:r>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b="1"/>
              <a:t>CHAPTER 3</a:t>
            </a:r>
            <a:r>
              <a:rPr lang="en-US"/>
              <a:t> </a:t>
            </a:r>
            <a:endParaRPr lang="en-US"/>
          </a:p>
        </p:txBody>
      </p:sp>
      <p:sp>
        <p:nvSpPr>
          <p:cNvPr id="5" name="Subtitle 4"/>
          <p:cNvSpPr>
            <a:spLocks noGrp="1"/>
          </p:cNvSpPr>
          <p:nvPr>
            <p:ph type="subTitle" idx="1"/>
          </p:nvPr>
        </p:nvSpPr>
        <p:spPr/>
        <p:txBody>
          <a:bodyPr/>
          <a:p>
            <a:r>
              <a:rPr lang="en-US"/>
              <a:t>ALGOS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GRAPH SEARCH</a:t>
            </a:r>
            <a:endParaRPr lang="en-US" b="1"/>
          </a:p>
        </p:txBody>
      </p:sp>
      <p:pic>
        <p:nvPicPr>
          <p:cNvPr id="4" name="Content Placeholder 3" descr="1"/>
          <p:cNvPicPr>
            <a:picLocks noChangeAspect="1"/>
          </p:cNvPicPr>
          <p:nvPr>
            <p:ph idx="1"/>
          </p:nvPr>
        </p:nvPicPr>
        <p:blipFill>
          <a:blip r:embed="rId1"/>
          <a:stretch>
            <a:fillRect/>
          </a:stretch>
        </p:blipFill>
        <p:spPr>
          <a:xfrm>
            <a:off x="1350645" y="1825625"/>
            <a:ext cx="948944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BREADTH FIRST SEARCH</a:t>
            </a:r>
            <a:endParaRPr lang="en-US" b="1"/>
          </a:p>
        </p:txBody>
      </p:sp>
      <p:sp>
        <p:nvSpPr>
          <p:cNvPr id="3" name="Content Placeholder 2"/>
          <p:cNvSpPr>
            <a:spLocks noGrp="1"/>
          </p:cNvSpPr>
          <p:nvPr>
            <p:ph idx="1"/>
          </p:nvPr>
        </p:nvSpPr>
        <p:spPr>
          <a:xfrm>
            <a:off x="742950" y="1406525"/>
            <a:ext cx="10515600" cy="4351338"/>
          </a:xfrm>
        </p:spPr>
        <p:txBody>
          <a:bodyPr>
            <a:noAutofit/>
          </a:bodyPr>
          <a:p>
            <a:pPr marL="0" indent="0">
              <a:buNone/>
            </a:pPr>
            <a:r>
              <a:rPr lang="en-US" sz="1600"/>
              <a:t> function BREADTH-FIRST-SEARCH(problem) returns a solution, or failure</a:t>
            </a:r>
            <a:endParaRPr lang="en-US" sz="1600"/>
          </a:p>
          <a:p>
            <a:pPr marL="0" indent="0">
              <a:buNone/>
            </a:pPr>
            <a:r>
              <a:rPr lang="en-US" sz="1600"/>
              <a:t> node ←anodewith STATE = problem.INITIAL-STATE,PATH-COST =0</a:t>
            </a:r>
            <a:endParaRPr lang="en-US" sz="1600"/>
          </a:p>
          <a:p>
            <a:pPr marL="0" indent="0">
              <a:buNone/>
            </a:pPr>
            <a:r>
              <a:rPr lang="en-US" sz="1600"/>
              <a:t> if problem.GOAL-TEST(node.STATE) then return SOLUTION(node)</a:t>
            </a:r>
            <a:endParaRPr lang="en-US" sz="1600"/>
          </a:p>
          <a:p>
            <a:pPr marL="0" indent="0">
              <a:buNone/>
            </a:pPr>
            <a:r>
              <a:rPr lang="en-US" sz="1600"/>
              <a:t> frontier ←a FIFO queue with node as the only element</a:t>
            </a:r>
            <a:endParaRPr lang="en-US" sz="1600"/>
          </a:p>
          <a:p>
            <a:pPr marL="0" indent="0">
              <a:buNone/>
            </a:pPr>
            <a:r>
              <a:rPr lang="en-US" sz="1600"/>
              <a:t> explored ←an empty set</a:t>
            </a:r>
            <a:endParaRPr lang="en-US" sz="1600"/>
          </a:p>
          <a:p>
            <a:pPr marL="0" indent="0">
              <a:buNone/>
            </a:pPr>
            <a:r>
              <a:rPr lang="en-US" sz="1600"/>
              <a:t> loop do</a:t>
            </a:r>
            <a:endParaRPr lang="en-US" sz="1600"/>
          </a:p>
          <a:p>
            <a:pPr marL="0" indent="0">
              <a:buNone/>
            </a:pPr>
            <a:r>
              <a:rPr lang="en-US" sz="1600"/>
              <a:t> if EMPTY?(frontier) then return failure</a:t>
            </a:r>
            <a:endParaRPr lang="en-US" sz="1600"/>
          </a:p>
          <a:p>
            <a:pPr marL="0" indent="0">
              <a:buNone/>
            </a:pPr>
            <a:r>
              <a:rPr lang="en-US" sz="1600"/>
              <a:t> node ←POP(frontier) /* chooses the shallowest node in frontier */</a:t>
            </a:r>
            <a:endParaRPr lang="en-US" sz="1600"/>
          </a:p>
          <a:p>
            <a:pPr marL="0" indent="0">
              <a:buNone/>
            </a:pPr>
            <a:r>
              <a:rPr lang="en-US" sz="1600"/>
              <a:t> add node.STATE to explored</a:t>
            </a:r>
            <a:endParaRPr lang="en-US" sz="1600"/>
          </a:p>
          <a:p>
            <a:pPr marL="0" indent="0">
              <a:buNone/>
            </a:pPr>
            <a:r>
              <a:rPr lang="en-US" sz="1600"/>
              <a:t> for each action in problem.ACTIONS(node.STATE) do</a:t>
            </a:r>
            <a:endParaRPr lang="en-US" sz="1600"/>
          </a:p>
          <a:p>
            <a:pPr marL="0" indent="0">
              <a:buNone/>
            </a:pPr>
            <a:r>
              <a:rPr lang="en-US" sz="1600"/>
              <a:t> child ←CHILD-NODE(problem,node,action)</a:t>
            </a:r>
            <a:endParaRPr lang="en-US" sz="1600"/>
          </a:p>
          <a:p>
            <a:pPr marL="0" indent="0">
              <a:buNone/>
            </a:pPr>
            <a:r>
              <a:rPr lang="en-US" sz="1600"/>
              <a:t> if child.STATE is not in explored or frontier then</a:t>
            </a:r>
            <a:endParaRPr lang="en-US" sz="1600"/>
          </a:p>
          <a:p>
            <a:pPr marL="0" indent="0">
              <a:buNone/>
            </a:pPr>
            <a:r>
              <a:rPr lang="en-US" sz="1600"/>
              <a:t> if problem.GOAL-TEST(child.STATE) then return SOLUTION(child)</a:t>
            </a:r>
            <a:endParaRPr lang="en-US" sz="1600"/>
          </a:p>
          <a:p>
            <a:pPr marL="0" indent="0">
              <a:buNone/>
            </a:pPr>
            <a:r>
              <a:rPr lang="en-US" sz="1600"/>
              <a:t> frontier ←INSERT(child,frontier)</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2725"/>
            <a:ext cx="10515600" cy="1325563"/>
          </a:xfrm>
        </p:spPr>
        <p:txBody>
          <a:bodyPr/>
          <a:p>
            <a:r>
              <a:rPr lang="en-US" b="1"/>
              <a:t>UNIFORM COST SEARCH</a:t>
            </a:r>
            <a:endParaRPr lang="en-US" b="1"/>
          </a:p>
        </p:txBody>
      </p:sp>
      <p:sp>
        <p:nvSpPr>
          <p:cNvPr id="3" name="Content Placeholder 2"/>
          <p:cNvSpPr>
            <a:spLocks noGrp="1"/>
          </p:cNvSpPr>
          <p:nvPr>
            <p:ph idx="1"/>
          </p:nvPr>
        </p:nvSpPr>
        <p:spPr>
          <a:xfrm>
            <a:off x="838200" y="1397000"/>
            <a:ext cx="10515600" cy="4351338"/>
          </a:xfrm>
        </p:spPr>
        <p:txBody>
          <a:bodyPr>
            <a:noAutofit/>
          </a:bodyPr>
          <a:p>
            <a:pPr marL="0" indent="0">
              <a:buNone/>
            </a:pPr>
            <a:r>
              <a:rPr lang="en-US" sz="1600"/>
              <a:t> function UNIFORM-COST-SEARCH(problem) returns a solution, or failure</a:t>
            </a:r>
            <a:endParaRPr lang="en-US" sz="1600"/>
          </a:p>
          <a:p>
            <a:pPr marL="0" indent="0">
              <a:buNone/>
            </a:pPr>
            <a:r>
              <a:rPr lang="en-US" sz="1600"/>
              <a:t> node ←anodewith STATE = problem.INITIAL-STATE,PATH-COST =0</a:t>
            </a:r>
            <a:endParaRPr lang="en-US" sz="1600"/>
          </a:p>
          <a:p>
            <a:pPr marL="0" indent="0">
              <a:buNone/>
            </a:pPr>
            <a:r>
              <a:rPr lang="en-US" sz="1600"/>
              <a:t> frontier ←a priority queue ordered by PATH-COST, with node as the only element</a:t>
            </a:r>
            <a:endParaRPr lang="en-US" sz="1600"/>
          </a:p>
          <a:p>
            <a:pPr marL="0" indent="0">
              <a:buNone/>
            </a:pPr>
            <a:r>
              <a:rPr lang="en-US" sz="1600"/>
              <a:t> explored ←an empty set</a:t>
            </a:r>
            <a:endParaRPr lang="en-US" sz="1600"/>
          </a:p>
          <a:p>
            <a:pPr marL="0" indent="0">
              <a:buNone/>
            </a:pPr>
            <a:r>
              <a:rPr lang="en-US" sz="1600"/>
              <a:t> loop do</a:t>
            </a:r>
            <a:endParaRPr lang="en-US" sz="1600"/>
          </a:p>
          <a:p>
            <a:pPr marL="0" indent="0">
              <a:buNone/>
            </a:pPr>
            <a:r>
              <a:rPr lang="en-US" sz="1600"/>
              <a:t> if EMPTY?(frontier) then return failure</a:t>
            </a:r>
            <a:endParaRPr lang="en-US" sz="1600"/>
          </a:p>
          <a:p>
            <a:pPr marL="0" indent="0">
              <a:buNone/>
            </a:pPr>
            <a:r>
              <a:rPr lang="en-US" sz="1600"/>
              <a:t> node ←POP(frontier) /* chooses the lowest-cost node in frontier */</a:t>
            </a:r>
            <a:endParaRPr lang="en-US" sz="1600"/>
          </a:p>
          <a:p>
            <a:pPr marL="0" indent="0">
              <a:buNone/>
            </a:pPr>
            <a:r>
              <a:rPr lang="en-US" sz="1600"/>
              <a:t> if problem.GOAL-TEST(node.STATE) then return SOLUTION(node)</a:t>
            </a:r>
            <a:endParaRPr lang="en-US" sz="1600"/>
          </a:p>
          <a:p>
            <a:pPr marL="0" indent="0">
              <a:buNone/>
            </a:pPr>
            <a:r>
              <a:rPr lang="en-US" sz="1600"/>
              <a:t> add node.STATE to explored</a:t>
            </a:r>
            <a:endParaRPr lang="en-US" sz="1600"/>
          </a:p>
          <a:p>
            <a:pPr marL="0" indent="0">
              <a:buNone/>
            </a:pPr>
            <a:r>
              <a:rPr lang="en-US" sz="1600"/>
              <a:t> for each action in problem.ACTIONS(node.STATE) do</a:t>
            </a:r>
            <a:endParaRPr lang="en-US" sz="1600"/>
          </a:p>
          <a:p>
            <a:pPr marL="0" indent="0">
              <a:buNone/>
            </a:pPr>
            <a:r>
              <a:rPr lang="en-US" sz="1600"/>
              <a:t> child ←CHILD-NODE(problem,node,action)</a:t>
            </a:r>
            <a:endParaRPr lang="en-US" sz="1600"/>
          </a:p>
          <a:p>
            <a:pPr marL="0" indent="0">
              <a:buNone/>
            </a:pPr>
            <a:r>
              <a:rPr lang="en-US" sz="1600"/>
              <a:t> if child.STATE is not in explored or frontier then</a:t>
            </a:r>
            <a:endParaRPr lang="en-US" sz="1600"/>
          </a:p>
          <a:p>
            <a:pPr marL="0" indent="0">
              <a:buNone/>
            </a:pPr>
            <a:r>
              <a:rPr lang="en-US" sz="1600"/>
              <a:t> frontier ←INSERT(child,frontier)</a:t>
            </a:r>
            <a:endParaRPr lang="en-US" sz="1600"/>
          </a:p>
          <a:p>
            <a:pPr marL="0" indent="0">
              <a:buNone/>
            </a:pPr>
            <a:r>
              <a:rPr lang="en-US" sz="1600"/>
              <a:t> else if child.STATE is in frontier with higher PATH-COST then</a:t>
            </a:r>
            <a:endParaRPr lang="en-US" sz="1600"/>
          </a:p>
          <a:p>
            <a:pPr marL="0" indent="0">
              <a:buNone/>
            </a:pPr>
            <a:r>
              <a:rPr lang="en-US" sz="1600"/>
              <a:t> replace that frontier node with child</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DEPTH LIMITED SEARCH</a:t>
            </a:r>
            <a:endParaRPr lang="en-US" b="1"/>
          </a:p>
        </p:txBody>
      </p:sp>
      <p:sp>
        <p:nvSpPr>
          <p:cNvPr id="3" name="Content Placeholder 2"/>
          <p:cNvSpPr>
            <a:spLocks noGrp="1"/>
          </p:cNvSpPr>
          <p:nvPr>
            <p:ph idx="1"/>
          </p:nvPr>
        </p:nvSpPr>
        <p:spPr>
          <a:xfrm>
            <a:off x="733425" y="1349375"/>
            <a:ext cx="10515600" cy="4351338"/>
          </a:xfrm>
        </p:spPr>
        <p:txBody>
          <a:bodyPr>
            <a:noAutofit/>
          </a:bodyPr>
          <a:p>
            <a:pPr marL="0" indent="0">
              <a:buNone/>
            </a:pPr>
            <a:r>
              <a:rPr lang="en-US" sz="1800"/>
              <a:t>function DEPTH-LIMITED-SEARCH(problem,limit) returns a solution, or failure/cutoff</a:t>
            </a:r>
            <a:endParaRPr lang="en-US" sz="1800"/>
          </a:p>
          <a:p>
            <a:pPr marL="0" indent="0">
              <a:buNone/>
            </a:pPr>
            <a:r>
              <a:rPr lang="en-US" sz="1800"/>
              <a:t> return RECURSIVE-DLS(MAKE-NODE(problem.INITIAL-STATE),problem,limit)</a:t>
            </a:r>
            <a:endParaRPr lang="en-US" sz="1800"/>
          </a:p>
          <a:p>
            <a:pPr marL="0" indent="0">
              <a:buNone/>
            </a:pPr>
            <a:r>
              <a:rPr lang="en-US" sz="1800"/>
              <a:t> function RECURSIVE-DLS(node,problem,limit) returns a solution, or failure/cutoff</a:t>
            </a:r>
            <a:endParaRPr lang="en-US" sz="1800"/>
          </a:p>
          <a:p>
            <a:pPr marL="0" indent="0">
              <a:buNone/>
            </a:pPr>
            <a:r>
              <a:rPr lang="en-US" sz="1800"/>
              <a:t> if problem.GOAL-TEST(node.STATE) then return SOLUTION(node)</a:t>
            </a:r>
            <a:endParaRPr lang="en-US" sz="1800"/>
          </a:p>
          <a:p>
            <a:pPr marL="0" indent="0">
              <a:buNone/>
            </a:pPr>
            <a:r>
              <a:rPr lang="en-US" sz="1800"/>
              <a:t> else if limit =0then return cutoff</a:t>
            </a:r>
            <a:endParaRPr lang="en-US" sz="1800"/>
          </a:p>
          <a:p>
            <a:pPr marL="0" indent="0">
              <a:buNone/>
            </a:pPr>
            <a:r>
              <a:rPr lang="en-US" sz="1800"/>
              <a:t> else</a:t>
            </a:r>
            <a:endParaRPr lang="en-US" sz="1800"/>
          </a:p>
          <a:p>
            <a:pPr marL="0" indent="0">
              <a:buNone/>
            </a:pPr>
            <a:r>
              <a:rPr lang="en-US" sz="1800"/>
              <a:t> cutoff occurred?←false</a:t>
            </a:r>
            <a:endParaRPr lang="en-US" sz="1800"/>
          </a:p>
          <a:p>
            <a:pPr marL="0" indent="0">
              <a:buNone/>
            </a:pPr>
            <a:r>
              <a:rPr lang="en-US" sz="1800"/>
              <a:t> for each action in problem.ACTIONS(node.STATE) do</a:t>
            </a:r>
            <a:endParaRPr lang="en-US" sz="1800"/>
          </a:p>
          <a:p>
            <a:pPr marL="0" indent="0">
              <a:buNone/>
            </a:pPr>
            <a:r>
              <a:rPr lang="en-US" sz="1800"/>
              <a:t> child ←CHILD-NODE(problem,node,action)</a:t>
            </a:r>
            <a:endParaRPr lang="en-US" sz="1800"/>
          </a:p>
          <a:p>
            <a:pPr marL="0" indent="0">
              <a:buNone/>
            </a:pPr>
            <a:r>
              <a:rPr lang="en-US" sz="1800"/>
              <a:t> result ←RECURSIVE-DLS(child,problem,limit − 1)</a:t>
            </a:r>
            <a:endParaRPr lang="en-US" sz="1800"/>
          </a:p>
          <a:p>
            <a:pPr marL="0" indent="0">
              <a:buNone/>
            </a:pPr>
            <a:r>
              <a:rPr lang="en-US" sz="1800"/>
              <a:t> if result = cutoff then cutoff occurred?←true</a:t>
            </a:r>
            <a:endParaRPr lang="en-US" sz="1800"/>
          </a:p>
          <a:p>
            <a:pPr marL="0" indent="0">
              <a:buNone/>
            </a:pPr>
            <a:r>
              <a:rPr lang="en-US" sz="1800"/>
              <a:t> else if result= failure then return result</a:t>
            </a:r>
            <a:endParaRPr lang="en-US" sz="1800"/>
          </a:p>
          <a:p>
            <a:pPr marL="0" indent="0">
              <a:buNone/>
            </a:pPr>
            <a:r>
              <a:rPr lang="en-US" sz="1800"/>
              <a:t> if cutoff occurred? then return cutoff else return failur</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ITERATIVE-DEEPENING</a:t>
            </a:r>
            <a:endParaRPr lang="en-US" b="1"/>
          </a:p>
        </p:txBody>
      </p:sp>
      <p:sp>
        <p:nvSpPr>
          <p:cNvPr id="3" name="Content Placeholder 2"/>
          <p:cNvSpPr>
            <a:spLocks noGrp="1"/>
          </p:cNvSpPr>
          <p:nvPr>
            <p:ph idx="1"/>
          </p:nvPr>
        </p:nvSpPr>
        <p:spPr/>
        <p:txBody>
          <a:bodyPr/>
          <a:p>
            <a:pPr marL="0" indent="0">
              <a:buNone/>
            </a:pPr>
            <a:r>
              <a:rPr lang="en-US"/>
              <a:t>functionITERATIVE-DEEPENING-SEARCH(problem)returnsasolution,orfailure</a:t>
            </a:r>
            <a:endParaRPr lang="en-US"/>
          </a:p>
          <a:p>
            <a:pPr marL="0" indent="0">
              <a:buNone/>
            </a:pPr>
            <a:r>
              <a:rPr lang="en-US"/>
              <a:t> fordepth=0to∞do</a:t>
            </a:r>
            <a:endParaRPr lang="en-US"/>
          </a:p>
          <a:p>
            <a:pPr marL="0" indent="0">
              <a:buNone/>
            </a:pPr>
            <a:r>
              <a:rPr lang="en-US"/>
              <a:t> result←DEPTH-LIMITED-SEARCH(problem,depth)</a:t>
            </a:r>
            <a:endParaRPr lang="en-US"/>
          </a:p>
          <a:p>
            <a:pPr marL="0" indent="0">
              <a:buNone/>
            </a:pPr>
            <a:r>
              <a:rPr lang="en-US"/>
              <a:t> ifresult=cutoffthenreturnresult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COMPARISON</a:t>
            </a:r>
            <a:endParaRPr lang="en-US" b="1"/>
          </a:p>
        </p:txBody>
      </p:sp>
      <p:pic>
        <p:nvPicPr>
          <p:cNvPr id="4" name="Content Placeholder 3" descr="2"/>
          <p:cNvPicPr>
            <a:picLocks noChangeAspect="1"/>
          </p:cNvPicPr>
          <p:nvPr>
            <p:ph idx="1"/>
          </p:nvPr>
        </p:nvPicPr>
        <p:blipFill>
          <a:blip r:embed="rId1"/>
          <a:stretch>
            <a:fillRect/>
          </a:stretch>
        </p:blipFill>
        <p:spPr>
          <a:xfrm>
            <a:off x="838200" y="2628265"/>
            <a:ext cx="10515600" cy="27451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Hill climbing</a:t>
            </a:r>
            <a:endParaRPr lang="en-US" b="1"/>
          </a:p>
        </p:txBody>
      </p:sp>
      <p:sp>
        <p:nvSpPr>
          <p:cNvPr id="3" name="Content Placeholder 2"/>
          <p:cNvSpPr>
            <a:spLocks noGrp="1"/>
          </p:cNvSpPr>
          <p:nvPr>
            <p:ph idx="1"/>
          </p:nvPr>
        </p:nvSpPr>
        <p:spPr/>
        <p:txBody>
          <a:bodyPr>
            <a:normAutofit lnSpcReduction="20000"/>
          </a:bodyPr>
          <a:p>
            <a:pPr marL="0" indent="0">
              <a:buNone/>
            </a:pPr>
            <a:r>
              <a:rPr lang="en-US"/>
              <a:t> function HILL-CLIMBING(problem) returns a solution state</a:t>
            </a:r>
            <a:endParaRPr lang="en-US"/>
          </a:p>
          <a:p>
            <a:pPr marL="0" indent="0">
              <a:buNone/>
            </a:pPr>
            <a:r>
              <a:rPr lang="en-US"/>
              <a:t>  inputs: problem, a problem</a:t>
            </a:r>
            <a:endParaRPr lang="en-US"/>
          </a:p>
          <a:p>
            <a:pPr marL="0" indent="0">
              <a:buNone/>
            </a:pPr>
            <a:r>
              <a:rPr lang="en-US"/>
              <a:t>   static: current, a node</a:t>
            </a:r>
            <a:endParaRPr lang="en-US"/>
          </a:p>
          <a:p>
            <a:pPr marL="0" indent="0">
              <a:buNone/>
            </a:pPr>
            <a:r>
              <a:rPr lang="en-US"/>
              <a:t>              next, a node</a:t>
            </a:r>
            <a:endParaRPr lang="en-US"/>
          </a:p>
          <a:p>
            <a:pPr marL="0" indent="0">
              <a:buNone/>
            </a:pPr>
            <a:r>
              <a:rPr lang="en-US"/>
              <a:t>   current  MAKE-NODE(INITIAL-STATE[problem])</a:t>
            </a:r>
            <a:endParaRPr lang="en-US"/>
          </a:p>
          <a:p>
            <a:pPr marL="0" indent="0">
              <a:buNone/>
            </a:pPr>
            <a:r>
              <a:rPr lang="en-US"/>
              <a:t>   loop do</a:t>
            </a:r>
            <a:endParaRPr lang="en-US"/>
          </a:p>
          <a:p>
            <a:pPr marL="0" indent="0">
              <a:buNone/>
            </a:pPr>
            <a:r>
              <a:rPr lang="en-US"/>
              <a:t>        next  a highest-valued successor of current</a:t>
            </a:r>
            <a:endParaRPr lang="en-US"/>
          </a:p>
          <a:p>
            <a:pPr marL="0" indent="0">
              <a:buNone/>
            </a:pPr>
            <a:r>
              <a:rPr lang="en-US"/>
              <a:t>        if VALUE[next] ≤ VALUE[current] then return current</a:t>
            </a:r>
            <a:endParaRPr lang="en-US"/>
          </a:p>
          <a:p>
            <a:pPr marL="0" indent="0">
              <a:buNone/>
            </a:pPr>
            <a:r>
              <a:rPr lang="en-US"/>
              <a:t>        current  next</a:t>
            </a:r>
            <a:endParaRPr lang="en-US"/>
          </a:p>
          <a:p>
            <a:pPr marL="0" indent="0">
              <a:buNone/>
            </a:pPr>
            <a:r>
              <a:rPr lang="en-US"/>
              <a:t>   end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Chapter 1 (SLIDES END)</a:t>
            </a:r>
            <a:endParaRPr lang="en-US"/>
          </a:p>
        </p:txBody>
      </p:sp>
      <p:sp>
        <p:nvSpPr>
          <p:cNvPr id="3" name="Content Placeholder 2"/>
          <p:cNvSpPr>
            <a:spLocks noGrp="1"/>
          </p:cNvSpPr>
          <p:nvPr>
            <p:ph idx="1"/>
          </p:nvPr>
        </p:nvSpPr>
        <p:spPr/>
        <p:txBody>
          <a:bodyPr>
            <a:normAutofit fontScale="50000"/>
          </a:bodyPr>
          <a:p>
            <a:pPr marL="0" indent="0">
              <a:buNone/>
            </a:pPr>
            <a:r>
              <a:rPr lang="en-US" b="1"/>
              <a:t>Do you think that the difference between the human brain and a computer is a fundamental one that can never be overcome. Or, is it merely a difference of complexity, one that can be surmounted?</a:t>
            </a:r>
            <a:endParaRPr lang="en-US" b="1"/>
          </a:p>
          <a:p>
            <a:pPr marL="0" indent="0">
              <a:buNone/>
            </a:pPr>
            <a:r>
              <a:rPr lang="en-US"/>
              <a:t>The human brain is a product of millions of years of evolution and operates using biological processes, including consciousness, emotions, and intuition, which are not yet fully understood. Some argue that these aspects create a fundamental difference that cannot be replicated by machines.</a:t>
            </a:r>
            <a:endParaRPr lang="en-US"/>
          </a:p>
          <a:p>
            <a:pPr marL="0" indent="0">
              <a:buNone/>
            </a:pPr>
            <a:r>
              <a:rPr lang="en-US" b="1"/>
              <a:t>What are your feelings about the concern that AI would render humans obsolete, or that intelligent machines would turn on their creators?</a:t>
            </a:r>
            <a:endParaRPr lang="en-US" b="1"/>
          </a:p>
          <a:p>
            <a:pPr marL="0" indent="0">
              <a:buNone/>
            </a:pPr>
            <a:r>
              <a:rPr lang="en-US"/>
              <a:t>Concerns: There is a legitimate concern that AI could render certain jobs obsolete, leading to significant social and economic challenges. Automation and AI are already transforming industries, and without proper planning and adaptation, there could be substantial displacement of workers.</a:t>
            </a:r>
            <a:endParaRPr lang="en-US"/>
          </a:p>
          <a:p>
            <a:pPr marL="0" indent="0">
              <a:buNone/>
            </a:pPr>
            <a:r>
              <a:rPr lang="en-US"/>
              <a:t>Turning on Creators: The fear of AI turning on its creators, often depicted in science fiction, stems from the idea of machines developing goals misaligned with human values. This is a serious concern in the field of AI safety and ethics, and researchers are actively working on ensuring that AI systems remain aligned with human intentions and values</a:t>
            </a:r>
            <a:endParaRPr lang="en-US"/>
          </a:p>
          <a:p>
            <a:pPr marL="0" indent="0">
              <a:buNone/>
            </a:pPr>
            <a:r>
              <a:rPr lang="en-US" b="1"/>
              <a:t>If  strong AI  entity is developed, will it be aware? Why? Also, would we have the right to exploit the labor of sentient artificial beings, or would they deserve the same rights as humans?</a:t>
            </a:r>
            <a:endParaRPr lang="en-US" b="1"/>
          </a:p>
          <a:p>
            <a:pPr marL="0" indent="0">
              <a:buNone/>
            </a:pPr>
            <a:r>
              <a:rPr lang="en-US"/>
              <a:t> If strong AI, or Artificial General Intelligence (AGI), were developed, it might possess self-awareness, consciousness, and the ability to understand and learn across any task. However, whether machines can truly be aware in the way humans are is still an open question.Exploiting a sentient being, regardless of its origins, would be morally questionable. Sentient beings would likely deserve rights and protections similar to humans, including the right to autonomy and fair treatment.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simulated annealing</a:t>
            </a:r>
            <a:endParaRPr lang="en-US" b="1"/>
          </a:p>
        </p:txBody>
      </p:sp>
      <p:pic>
        <p:nvPicPr>
          <p:cNvPr id="4" name="Content Placeholder 3"/>
          <p:cNvPicPr>
            <a:picLocks noChangeAspect="1"/>
          </p:cNvPicPr>
          <p:nvPr>
            <p:ph idx="1"/>
            <p:custDataLst>
              <p:tags r:id="rId1"/>
            </p:custDataLst>
          </p:nvPr>
        </p:nvPicPr>
        <p:blipFill>
          <a:blip r:embed="rId2"/>
          <a:stretch>
            <a:fillRect/>
          </a:stretch>
        </p:blipFill>
        <p:spPr>
          <a:xfrm>
            <a:off x="3096260" y="1825625"/>
            <a:ext cx="5998210"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 3.1 Explain why problem formulation must follow goal formulation</a:t>
            </a:r>
            <a:endParaRPr lang="en-US" b="1"/>
          </a:p>
        </p:txBody>
      </p:sp>
      <p:sp>
        <p:nvSpPr>
          <p:cNvPr id="3" name="Content Placeholder 2"/>
          <p:cNvSpPr>
            <a:spLocks noGrp="1"/>
          </p:cNvSpPr>
          <p:nvPr>
            <p:ph idx="1"/>
          </p:nvPr>
        </p:nvSpPr>
        <p:spPr/>
        <p:txBody>
          <a:bodyPr/>
          <a:p>
            <a:pPr marL="0" indent="0">
              <a:buNone/>
            </a:pPr>
            <a:r>
              <a:rPr lang="en-US"/>
              <a:t>In goal formulation,  we decide  which aspects  of the world we are interested  in,  and which can be ignored or abstracted away.  Then in problem formulation we decide how to manipulate the important aspects (and ignore the others). If we did problem formulation firstwe would not know what to include and what to leave out. That said, it can happen that there is a cycle of iterations between goal formulation, problem formulation, and problem solving until one arrives at a sufficiently useful and efficient solution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665" b="1"/>
              <a:t>3.2  Your goal is to navigate a robot out of a maze. The robot starts in the center of the maze facing north. You can turn the robot to face north, east, south, or west. You can direct the robot to move forward a certain distance, although it will stop before hitting a wall.</a:t>
            </a:r>
            <a:br>
              <a:rPr lang="en-US" sz="2665" b="1"/>
            </a:br>
            <a:r>
              <a:rPr lang="en-US" sz="2665" b="1"/>
              <a:t> a. Formulate this problem. How large is the state space?</a:t>
            </a:r>
            <a:endParaRPr lang="en-US" sz="2665" b="1"/>
          </a:p>
        </p:txBody>
      </p:sp>
      <p:sp>
        <p:nvSpPr>
          <p:cNvPr id="3" name="Content Placeholder 2"/>
          <p:cNvSpPr>
            <a:spLocks noGrp="1"/>
          </p:cNvSpPr>
          <p:nvPr>
            <p:ph idx="1"/>
          </p:nvPr>
        </p:nvSpPr>
        <p:spPr>
          <a:xfrm>
            <a:off x="838200" y="1990725"/>
            <a:ext cx="10515600" cy="4351338"/>
          </a:xfrm>
        </p:spPr>
        <p:txBody>
          <a:bodyPr/>
          <a:p>
            <a:pPr marL="0" indent="0">
              <a:buNone/>
            </a:pPr>
            <a:r>
              <a:rPr lang="en-US"/>
              <a:t>We’ll define the coordinate system so that the center of themaze is at (0,0), and themaze itself is a square from(−1,−1) to (1,1).</a:t>
            </a:r>
            <a:endParaRPr lang="en-US"/>
          </a:p>
          <a:p>
            <a:pPr marL="0" indent="0">
              <a:buNone/>
            </a:pPr>
            <a:r>
              <a:rPr lang="en-US"/>
              <a:t>Initial state: robot at coordinate(0,0), facing North.</a:t>
            </a:r>
            <a:endParaRPr lang="en-US"/>
          </a:p>
          <a:p>
            <a:pPr marL="0" indent="0">
              <a:buNone/>
            </a:pPr>
            <a:r>
              <a:rPr lang="en-US"/>
              <a:t>Goal test: either|x|&gt;1or|y|&gt;1 where(x,y) is the current location.</a:t>
            </a:r>
            <a:endParaRPr lang="en-US"/>
          </a:p>
          <a:p>
            <a:pPr marL="0" indent="0">
              <a:buNone/>
            </a:pPr>
            <a:r>
              <a:rPr lang="en-US"/>
              <a:t>Successor function: move forwards any distance; change direction robot is facing.</a:t>
            </a:r>
            <a:endParaRPr lang="en-US"/>
          </a:p>
          <a:p>
            <a:pPr marL="0" indent="0">
              <a:buNone/>
            </a:pPr>
            <a:r>
              <a:rPr lang="en-US"/>
              <a:t>Cost function: total distance moved.</a:t>
            </a:r>
            <a:endParaRPr lang="en-US"/>
          </a:p>
          <a:p>
            <a:pPr marL="0" indent="0">
              <a:buNone/>
            </a:pPr>
            <a:r>
              <a:rPr lang="en-US"/>
              <a:t>The state space is infinitely large, since the robot’s position is continuous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665" b="1"/>
              <a:t>b. In navigating a maze, the only place we need to turn is at the intersection of two ormore corridors. Reformulate this problem using this observation. How large is the state space now?</a:t>
            </a:r>
            <a:endParaRPr lang="en-US" sz="2665" b="1"/>
          </a:p>
        </p:txBody>
      </p:sp>
      <p:sp>
        <p:nvSpPr>
          <p:cNvPr id="3" name="Content Placeholder 2"/>
          <p:cNvSpPr>
            <a:spLocks noGrp="1"/>
          </p:cNvSpPr>
          <p:nvPr>
            <p:ph idx="1"/>
          </p:nvPr>
        </p:nvSpPr>
        <p:spPr/>
        <p:txBody>
          <a:bodyPr>
            <a:normAutofit lnSpcReduction="20000"/>
          </a:bodyPr>
          <a:p>
            <a:pPr marL="0" indent="0">
              <a:buNone/>
            </a:pPr>
            <a:r>
              <a:rPr lang="en-US"/>
              <a:t> The state will record the intersection the robot is currently at, along with the directionit’s facing.  At the end of each corridor leaving the maze we will have an exit node.We’ll assume some node corresponds to the center of the maze.</a:t>
            </a:r>
            <a:endParaRPr lang="en-US"/>
          </a:p>
          <a:p>
            <a:pPr marL="0" indent="0">
              <a:buNone/>
            </a:pPr>
            <a:r>
              <a:rPr lang="en-US"/>
              <a:t>Initial state: at the center of the maze facing North.</a:t>
            </a:r>
            <a:endParaRPr lang="en-US"/>
          </a:p>
          <a:p>
            <a:pPr marL="0" indent="0">
              <a:buNone/>
            </a:pPr>
            <a:r>
              <a:rPr lang="en-US"/>
              <a:t>Goal test: at an exit node.</a:t>
            </a:r>
            <a:endParaRPr lang="en-US"/>
          </a:p>
          <a:p>
            <a:pPr marL="0" indent="0">
              <a:buNone/>
            </a:pPr>
            <a:r>
              <a:rPr lang="en-US"/>
              <a:t>Successor function:  move to the next intersection in front of us, if there is one; turn toface a new direction.</a:t>
            </a:r>
            <a:endParaRPr lang="en-US"/>
          </a:p>
          <a:p>
            <a:pPr marL="0" indent="0">
              <a:buNone/>
            </a:pPr>
            <a:r>
              <a:rPr lang="en-US"/>
              <a:t>Cost function: total distance moved.</a:t>
            </a:r>
            <a:endParaRPr lang="en-US"/>
          </a:p>
          <a:p>
            <a:pPr marL="0" indent="0">
              <a:buNone/>
            </a:pPr>
            <a:r>
              <a:rPr lang="en-US"/>
              <a:t>There are </a:t>
            </a:r>
            <a:r>
              <a:rPr lang="en-US" b="1"/>
              <a:t>4n states, wherenis the number of intersections</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665" b="1"/>
              <a:t>c. From each point in the maze, we can move in any of the four directions until we reach aturning point, and this is the only action we need to do. Reformulate the problem using these actions. Do we need to keep track of the robot’s orientation now?</a:t>
            </a:r>
            <a:endParaRPr lang="en-US" sz="2665" b="1"/>
          </a:p>
        </p:txBody>
      </p:sp>
      <p:sp>
        <p:nvSpPr>
          <p:cNvPr id="3" name="Content Placeholder 2"/>
          <p:cNvSpPr>
            <a:spLocks noGrp="1"/>
          </p:cNvSpPr>
          <p:nvPr>
            <p:ph idx="1"/>
          </p:nvPr>
        </p:nvSpPr>
        <p:spPr/>
        <p:txBody>
          <a:bodyPr>
            <a:normAutofit lnSpcReduction="10000"/>
          </a:bodyPr>
          <a:p>
            <a:pPr marL="0" indent="0">
              <a:buNone/>
            </a:pPr>
            <a:r>
              <a:rPr lang="en-US"/>
              <a:t>Initial state: at the center of the maze.</a:t>
            </a:r>
            <a:endParaRPr lang="en-US"/>
          </a:p>
          <a:p>
            <a:pPr marL="0" indent="0">
              <a:buNone/>
            </a:pPr>
            <a:r>
              <a:rPr lang="en-US"/>
              <a:t>Goal test: at an exit node.</a:t>
            </a:r>
            <a:endParaRPr lang="en-US"/>
          </a:p>
          <a:p>
            <a:pPr marL="0" indent="0">
              <a:buNone/>
            </a:pPr>
            <a:r>
              <a:rPr lang="en-US"/>
              <a:t>Successor function: move to next intersection to the North,South, East, or West.</a:t>
            </a:r>
            <a:endParaRPr lang="en-US"/>
          </a:p>
          <a:p>
            <a:pPr marL="0" indent="0">
              <a:buNone/>
            </a:pPr>
            <a:r>
              <a:rPr lang="en-US"/>
              <a:t>Cost function: total distance moved.</a:t>
            </a:r>
            <a:endParaRPr lang="en-US"/>
          </a:p>
          <a:p>
            <a:pPr marL="0" indent="0">
              <a:buNone/>
            </a:pPr>
            <a:r>
              <a:rPr lang="en-US" b="1"/>
              <a:t>We no longer need to keep track of the robot’s orientation since it is irrelevant to predicting the outcome of our actions, and not part of the goal test.</a:t>
            </a:r>
            <a:r>
              <a:rPr lang="en-US"/>
              <a:t>  The motor system that executes this plan will need to keep track of the robot’scurrent orientation, to knowwhen to rotate the robot.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0400" y="352425"/>
            <a:ext cx="10515600" cy="1325563"/>
          </a:xfrm>
        </p:spPr>
        <p:txBody>
          <a:bodyPr>
            <a:noAutofit/>
          </a:bodyPr>
          <a:p>
            <a:r>
              <a:rPr lang="en-US" sz="2800" b="1"/>
              <a:t> d. In our initial description of the problem we already abstracted from the real world,restricting actions and removing details. List three such simplifications we made.</a:t>
            </a:r>
            <a:endParaRPr lang="en-US" sz="2800" b="1"/>
          </a:p>
        </p:txBody>
      </p:sp>
      <p:sp>
        <p:nvSpPr>
          <p:cNvPr id="3" name="Content Placeholder 2"/>
          <p:cNvSpPr>
            <a:spLocks noGrp="1"/>
          </p:cNvSpPr>
          <p:nvPr>
            <p:ph idx="1"/>
          </p:nvPr>
        </p:nvSpPr>
        <p:spPr>
          <a:xfrm>
            <a:off x="660400" y="1851025"/>
            <a:ext cx="10515600" cy="4351338"/>
          </a:xfrm>
        </p:spPr>
        <p:txBody>
          <a:bodyPr/>
          <a:p>
            <a:pPr marL="0" indent="0">
              <a:buNone/>
            </a:pPr>
            <a:r>
              <a:rPr lang="en-US">
                <a:sym typeface="+mn-ea"/>
              </a:rPr>
              <a:t>d.  State abstractions:(i)  Ignoring the height of the robot off the ground, whether it is tilted off the vertical.(ii)  The robot can face in only four directions.(iii)  Other  parts  of  the  world  ignored:   possibility  of  other robots  in  the  maze,  the weather in the Caribbean.</a:t>
            </a:r>
            <a:endParaRPr lang="en-US">
              <a:sym typeface="+mn-ea"/>
            </a:endParaRPr>
          </a:p>
          <a:p>
            <a:pPr marL="0" indent="0">
              <a:buNone/>
            </a:pPr>
            <a:r>
              <a:rPr lang="en-US">
                <a:sym typeface="+mn-ea"/>
              </a:rPr>
              <a:t>Action abstractions:(i)  We assumed  all  positions  we safely  accessible:  the  robot couldn’t  get  stuck  or damaged.(ii)  The robot can move as far as it wants, without having to recharge its batteries.(iii)  Simplified movement system: moving forwards a certain distance, rather than con-trolled each individual motor and watching the sensors to detect collisions</a:t>
            </a:r>
            <a:endParaRPr lang="en-US"/>
          </a:p>
          <a:p>
            <a:pPr marL="0" indent="0">
              <a:buNone/>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5100" y="365125"/>
            <a:ext cx="11861165" cy="1325880"/>
          </a:xfrm>
        </p:spPr>
        <p:txBody>
          <a:bodyPr>
            <a:noAutofit/>
          </a:bodyPr>
          <a:p>
            <a:r>
              <a:rPr lang="en-US" sz="2000" b="1"/>
              <a:t> 3.3 Suppose two friends live in different cities on a map, such as the Romania map shown in Figure 3.2. On every turn, we can simultaneously move each friend to a neighboring city on the map. The amount of time needed to move from city i to neighbor j is equal to the road distance d(i,j) between the cities, but on each turn the friend that arrives first must wait untilthe other one arrives (and calls the first on his/her cell phone) before the next turn can begin.We want the two friends to meet as quickly as possible.</a:t>
            </a:r>
            <a:br>
              <a:rPr lang="en-US" sz="2000" b="1"/>
            </a:br>
            <a:r>
              <a:rPr lang="en-US" sz="2000" b="1"/>
              <a:t> a. Write a detailed formulation for this search problem. (You will find it helpful to define</a:t>
            </a:r>
            <a:br>
              <a:rPr lang="en-US" sz="2000" b="1"/>
            </a:br>
            <a:r>
              <a:rPr lang="en-US" sz="2000" b="1"/>
              <a:t> some formal notation here.)</a:t>
            </a:r>
            <a:endParaRPr lang="en-US" sz="2000" b="1"/>
          </a:p>
        </p:txBody>
      </p:sp>
      <p:sp>
        <p:nvSpPr>
          <p:cNvPr id="3" name="Content Placeholder 2"/>
          <p:cNvSpPr>
            <a:spLocks noGrp="1"/>
          </p:cNvSpPr>
          <p:nvPr>
            <p:ph idx="1"/>
          </p:nvPr>
        </p:nvSpPr>
        <p:spPr>
          <a:xfrm>
            <a:off x="596900" y="2117725"/>
            <a:ext cx="10756900" cy="4059555"/>
          </a:xfrm>
        </p:spPr>
        <p:txBody>
          <a:bodyPr/>
          <a:p>
            <a:pPr marL="0" indent="0">
              <a:buNone/>
            </a:pPr>
            <a:r>
              <a:rPr lang="en-US"/>
              <a:t> State space: States are all possible city pairs(i,j). The map is not the state space.</a:t>
            </a:r>
            <a:endParaRPr lang="en-US"/>
          </a:p>
          <a:p>
            <a:pPr marL="0" indent="0">
              <a:buNone/>
            </a:pPr>
            <a:r>
              <a:rPr lang="en-US"/>
              <a:t>Successor function: The successors of(i,j)are all pairs(x,y)such that Adjacent(x,i) and Adjacent(y,j).</a:t>
            </a:r>
            <a:endParaRPr lang="en-US"/>
          </a:p>
          <a:p>
            <a:pPr marL="0" indent="0">
              <a:buNone/>
            </a:pPr>
            <a:r>
              <a:rPr lang="en-US"/>
              <a:t>Goal: Be at(i,i)for some i.</a:t>
            </a:r>
            <a:endParaRPr lang="en-US"/>
          </a:p>
          <a:p>
            <a:pPr marL="0" indent="0">
              <a:buNone/>
            </a:pPr>
            <a:r>
              <a:rPr lang="en-US"/>
              <a:t>Step cost function: The cost to go from (i,j) to (x,y) is max(d(i,x),d(j,y)).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b="1"/>
              <a:t> b. LetD(i,j) be the straight-line distance between cities i and j. Which of the following heuristic functions are admissible? (i) D(i,j); (ii) 2 · D(i,j); (iii) D(i,j)/2</a:t>
            </a:r>
            <a:endParaRPr lang="en-US" sz="2800" b="1"/>
          </a:p>
        </p:txBody>
      </p:sp>
      <p:sp>
        <p:nvSpPr>
          <p:cNvPr id="3" name="Content Placeholder 2"/>
          <p:cNvSpPr>
            <a:spLocks noGrp="1"/>
          </p:cNvSpPr>
          <p:nvPr>
            <p:ph idx="1"/>
          </p:nvPr>
        </p:nvSpPr>
        <p:spPr>
          <a:xfrm>
            <a:off x="698500" y="1939925"/>
            <a:ext cx="10515600" cy="4351338"/>
          </a:xfrm>
        </p:spPr>
        <p:txBody>
          <a:bodyPr>
            <a:normAutofit lnSpcReduction="10000"/>
          </a:bodyPr>
          <a:p>
            <a:pPr marL="0" indent="0">
              <a:buNone/>
            </a:pPr>
            <a:r>
              <a:rPr lang="en-US"/>
              <a:t>In the best case, the friends head straight for each other insteps of equal size, reducingtheir separation by twice the time cost on each step. Hence (iii) is admissible.</a:t>
            </a:r>
            <a:endParaRPr lang="en-US"/>
          </a:p>
          <a:p>
            <a:pPr marL="0" indent="0">
              <a:buNone/>
            </a:pPr>
            <a:endParaRPr lang="en-US"/>
          </a:p>
          <a:p>
            <a:pPr marL="0" indent="0">
              <a:buNone/>
            </a:pPr>
            <a:r>
              <a:rPr lang="en-US" b="1"/>
              <a:t>c. Are there completely connected maps for which no solution exists?</a:t>
            </a:r>
            <a:endParaRPr lang="en-US" b="1"/>
          </a:p>
          <a:p>
            <a:pPr marL="0" indent="0">
              <a:buNone/>
            </a:pPr>
            <a:r>
              <a:rPr lang="en-US"/>
              <a:t>Yes:  e.g.,  a map with two nodes  connected  by one link.   The two friends  will swap places forever. The same will happen on any chain if they start an odd number of steps apart. (One can see this best on the graph that represents the state space, which has two disjoint sets of nodes.)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d. Are there maps in which all solutions require one friend to visit the same city twice?</a:t>
            </a:r>
            <a:endParaRPr lang="en-US" b="1"/>
          </a:p>
        </p:txBody>
      </p:sp>
      <p:sp>
        <p:nvSpPr>
          <p:cNvPr id="3" name="Content Placeholder 2"/>
          <p:cNvSpPr>
            <a:spLocks noGrp="1"/>
          </p:cNvSpPr>
          <p:nvPr>
            <p:ph idx="1"/>
          </p:nvPr>
        </p:nvSpPr>
        <p:spPr/>
        <p:txBody>
          <a:bodyPr/>
          <a:p>
            <a:pPr marL="0" indent="0">
              <a:buNone/>
            </a:pPr>
            <a:r>
              <a:rPr lang="en-US"/>
              <a:t>d.  Yes:  take any of the unsolvable maps from part (c) and add a self-loop to any one ofthe nodes. If the friends start an odd number of steps apart, amove in which one of thefriends takes the self-loop changes the distance by 1, rendering the problem solvable. Ifthe self-loop is not taken, the argument from (c) applies andno solution is possible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400" b="1"/>
              <a:t>3.4 Show that the 8-puzzle states are divided into two disjoint sets, such that any state is reachable from any other state in the same set, while no state is reachable from any state in the other set.(Hint: See Berlekamp et al. (1982).) Devise a procedure to decide which set a given state is in, and explain why this is useful for generating random states.</a:t>
            </a:r>
            <a:endParaRPr lang="en-US" sz="2400" b="1"/>
          </a:p>
        </p:txBody>
      </p:sp>
      <p:sp>
        <p:nvSpPr>
          <p:cNvPr id="4" name="Content Placeholder 3"/>
          <p:cNvSpPr>
            <a:spLocks noGrp="1"/>
          </p:cNvSpPr>
          <p:nvPr>
            <p:ph sz="half" idx="1"/>
          </p:nvPr>
        </p:nvSpPr>
        <p:spPr>
          <a:xfrm>
            <a:off x="838200" y="2066925"/>
            <a:ext cx="5181600" cy="4351338"/>
          </a:xfrm>
        </p:spPr>
        <p:txBody>
          <a:bodyPr>
            <a:normAutofit fontScale="70000"/>
          </a:bodyPr>
          <a:p>
            <a:pPr marL="0" indent="0">
              <a:buNone/>
            </a:pPr>
            <a:r>
              <a:rPr lang="en-US" b="1"/>
              <a:t>Definition: </a:t>
            </a:r>
            <a:r>
              <a:rPr lang="en-US"/>
              <a:t>The goal state has the numbers in a certain order, which we will measure as starting at the upper left corner, then proceeding left to right, and when we reach the end of a row, going down to the leftmost square in the row below. For any other configuration besides   the goal, whenever a tile with a greater number on it precedes a tile with a smaller number,the two tiles are said to be</a:t>
            </a:r>
            <a:r>
              <a:rPr lang="en-US" b="1"/>
              <a:t> inverted.</a:t>
            </a:r>
            <a:endParaRPr lang="en-US" b="1"/>
          </a:p>
          <a:p>
            <a:pPr marL="0" indent="0">
              <a:buNone/>
            </a:pPr>
            <a:r>
              <a:rPr lang="en-US"/>
              <a:t>Proposition: For a given puzzle configuration, let N denote the sum of the total numberof inversions and the row number of the empty square. Then (Nmod2) is invariant under any</a:t>
            </a:r>
            <a:endParaRPr lang="en-US"/>
          </a:p>
        </p:txBody>
      </p:sp>
      <p:sp>
        <p:nvSpPr>
          <p:cNvPr id="5" name="Content Placeholder 4"/>
          <p:cNvSpPr>
            <a:spLocks noGrp="1"/>
          </p:cNvSpPr>
          <p:nvPr>
            <p:ph sz="half" idx="2"/>
          </p:nvPr>
        </p:nvSpPr>
        <p:spPr/>
        <p:txBody>
          <a:bodyPr>
            <a:noAutofit/>
          </a:bodyPr>
          <a:p>
            <a:pPr marL="0" indent="0">
              <a:buNone/>
            </a:pPr>
            <a:r>
              <a:rPr lang="en-US" sz="2400"/>
              <a:t>legal move.  In other words, after a legal move an odd Nremains odd whereas an even N remains even. Therefore the goal state in Figure 3.4, with noinversions and empty square inthe first row, has N= 1, and can only be reached from starting states with oddN, not from starting states with even N.Proof:  First of all,  sliding a tile horizontally  changes neither the total number of in-versions nor the row number of the empty square.  </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is it possible?</a:t>
            </a:r>
            <a:endParaRPr lang="en-US" b="1"/>
          </a:p>
        </p:txBody>
      </p:sp>
      <p:sp>
        <p:nvSpPr>
          <p:cNvPr id="3" name="Content Placeholder 2"/>
          <p:cNvSpPr>
            <a:spLocks noGrp="1"/>
          </p:cNvSpPr>
          <p:nvPr>
            <p:ph idx="1"/>
          </p:nvPr>
        </p:nvSpPr>
        <p:spPr/>
        <p:txBody>
          <a:bodyPr>
            <a:normAutofit lnSpcReduction="10000"/>
          </a:bodyPr>
          <a:p>
            <a:pPr marL="0" indent="0">
              <a:buNone/>
            </a:pPr>
            <a:r>
              <a:rPr lang="en-US" b="1"/>
              <a:t>Driving in Lahore:</a:t>
            </a:r>
            <a:r>
              <a:rPr lang="en-US"/>
              <a:t> Technologically possible but requires advanced AI and infrastructure adaptation.(tesla,waymo)</a:t>
            </a:r>
            <a:endParaRPr lang="en-US"/>
          </a:p>
          <a:p>
            <a:pPr marL="0" indent="0">
              <a:buNone/>
            </a:pPr>
            <a:r>
              <a:rPr lang="en-US" b="1"/>
              <a:t>Robots for Household Tasks:</a:t>
            </a:r>
            <a:r>
              <a:rPr lang="en-US"/>
              <a:t> Partially possible, with ongoing development for full automation.(roomba)</a:t>
            </a:r>
            <a:endParaRPr lang="en-US"/>
          </a:p>
          <a:p>
            <a:pPr marL="0" indent="0">
              <a:buNone/>
            </a:pPr>
            <a:r>
              <a:rPr lang="en-US" b="1"/>
              <a:t>Automatic Grocery Ordering:</a:t>
            </a:r>
            <a:r>
              <a:rPr lang="en-US"/>
              <a:t> Currently feasible and implemented.(instacart)</a:t>
            </a:r>
            <a:endParaRPr lang="en-US"/>
          </a:p>
          <a:p>
            <a:pPr marL="0" indent="0">
              <a:buNone/>
            </a:pPr>
            <a:r>
              <a:rPr lang="en-US" b="1"/>
              <a:t>Smart Search Engines:</a:t>
            </a:r>
            <a:r>
              <a:rPr lang="en-US"/>
              <a:t> Actively developed and significantly advanced.(google)</a:t>
            </a:r>
            <a:endParaRPr lang="en-US"/>
          </a:p>
          <a:p>
            <a:pPr marL="0" indent="0">
              <a:buNone/>
            </a:pPr>
            <a:r>
              <a:rPr lang="en-US" b="1"/>
              <a:t>Smart AI Agents for Web Research: </a:t>
            </a:r>
            <a:r>
              <a:rPr lang="en-US"/>
              <a:t>Feasible and in use across various sectors.(web-scarapers,bots)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t>continued</a:t>
            </a:r>
            <a:endParaRPr lang="en-US" b="1"/>
          </a:p>
        </p:txBody>
      </p:sp>
      <p:sp>
        <p:nvSpPr>
          <p:cNvPr id="6" name="Content Placeholder 5"/>
          <p:cNvSpPr>
            <a:spLocks noGrp="1"/>
          </p:cNvSpPr>
          <p:nvPr>
            <p:ph idx="1"/>
          </p:nvPr>
        </p:nvSpPr>
        <p:spPr/>
        <p:txBody>
          <a:bodyPr>
            <a:normAutofit fontScale="90000" lnSpcReduction="20000"/>
          </a:bodyPr>
          <a:p>
            <a:r>
              <a:rPr lang="en-US">
                <a:sym typeface="+mn-ea"/>
              </a:rPr>
              <a:t> Therefore let us consider sliding  a tilevertically.Let’s assume,  for example,  that the tileAis located  directly  over the empty square.Sliding it down changes the parity of the row number of the empty square. Now consider thetotal number of inversions. The move only affects relative positions of tilesA,B,C, andD.If none of theB,C,Dcaused an inversion relative toA(i.e., all three are larger thanA) thenafter sliding one gets three (an odd number) of additional inversions.  If one of the three issmaller thanA, then before the moveB,C, andDcontributed a single inversion (relative toA) whereas after the move they’ll be contributing two inversions - a change of 1, also an oddnumber. Two additional cases obviously lead to the same result. Thus the change in the sumNis always even. This is precisely what we have set out to show.So before we solve a puzzle, we should compute theNvalue of the start and goal stateand make sure they have the same parity, otherwise no solution is possible</a:t>
            </a:r>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220" b="1"/>
              <a:t> 3.5 Consider the n-queens problem using the “efficient” incremental formulation given on</a:t>
            </a:r>
            <a:br>
              <a:rPr lang="en-US" sz="2220" b="1"/>
            </a:br>
            <a:r>
              <a:rPr lang="en-US" sz="2220" b="1"/>
              <a:t> page 72. Explain why the state space has at least 3√n! states and estimate the largest n for which exhaustive exploration is feasible. (Hint: Derive a lower bound on the branching factor</a:t>
            </a:r>
            <a:br>
              <a:rPr lang="en-US" sz="2220" b="1"/>
            </a:br>
            <a:r>
              <a:rPr lang="en-US" sz="2220" b="1"/>
              <a:t> by considering the maximum number of squares that a queen can attack in any column.)</a:t>
            </a:r>
            <a:endParaRPr lang="en-US" sz="2220" b="1"/>
          </a:p>
        </p:txBody>
      </p:sp>
      <p:sp>
        <p:nvSpPr>
          <p:cNvPr id="5" name="Content Placeholder 4"/>
          <p:cNvSpPr>
            <a:spLocks noGrp="1"/>
          </p:cNvSpPr>
          <p:nvPr>
            <p:ph idx="1"/>
          </p:nvPr>
        </p:nvSpPr>
        <p:spPr/>
        <p:txBody>
          <a:bodyPr>
            <a:normAutofit fontScale="90000" lnSpcReduction="20000"/>
          </a:bodyPr>
          <a:p>
            <a:pPr marL="0" indent="0">
              <a:buNone/>
            </a:pPr>
            <a:r>
              <a:rPr lang="en-US"/>
              <a:t>3.5The formulation puts one queen per column, with a new queen placed only in a squarethat is not attacked by any other queen. To simplify matters,we’ll first consider then–rooksproblem.  The first rook can be placed in any square in column 1 (nchoices), the second inany square in column 2 except the same row that as the rook in column 1 (n−1choices), andso on. This givesn!elements of the search space.Fornqueens, notice that a queen attacks at most three squares in any given column, soin column 2 there are at least(n−3)choices, in column at least(n−6)choices, and so on.</a:t>
            </a:r>
            <a:endParaRPr lang="en-US"/>
          </a:p>
          <a:p>
            <a:pPr marL="0" indent="0">
              <a:buNone/>
            </a:pPr>
            <a:r>
              <a:rPr lang="en-US"/>
              <a:t>Thus the state space sizeS≥n_x0001_(n−3)_x0001_(n−6)_x0001__x0001__x0001_. </a:t>
            </a:r>
            <a:endParaRPr lang="en-US"/>
          </a:p>
          <a:p>
            <a:pPr marL="0" indent="0">
              <a:buNone/>
            </a:pPr>
            <a:r>
              <a:rPr lang="en-US"/>
              <a:t>Hence we have</a:t>
            </a:r>
            <a:endParaRPr lang="en-US"/>
          </a:p>
          <a:p>
            <a:pPr marL="0" indent="0">
              <a:buNone/>
            </a:pPr>
            <a:r>
              <a:rPr lang="en-US"/>
              <a:t>S3≥n_x0001_n_x0001_n_x0001_(n−3)_x0001_(n−3)_x0001_(n−3)_x0001_(n−6)_x0001_(n−6)_x0001_(n−6)_x0001__x0001__x0001__x0001_</a:t>
            </a:r>
            <a:endParaRPr lang="en-US"/>
          </a:p>
          <a:p>
            <a:pPr marL="0" indent="0">
              <a:buNone/>
            </a:pPr>
            <a:r>
              <a:rPr lang="en-US"/>
              <a:t>    ≥n_x0001_(n−1)_x0001_(n−2)_x0001_(n−3)_x0001_(n−4)_x0001_(n−5)_x0001_(n−6)_x0001_(n−7)_x0001_(n−8)_x0001__x0001__x0001__x0001_=n!</a:t>
            </a:r>
            <a:endParaRPr lang="en-US"/>
          </a:p>
          <a:p>
            <a:pPr marL="0" indent="0">
              <a:buNone/>
            </a:pPr>
            <a:r>
              <a:rPr lang="en-US"/>
              <a:t>S≥3√n!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220" b="1"/>
              <a:t>3.6 Give a complete problem formulation for each of the following. Choose a formulation</a:t>
            </a:r>
            <a:br>
              <a:rPr lang="en-US" sz="2220" b="1"/>
            </a:br>
            <a:r>
              <a:rPr lang="en-US" sz="2220" b="1"/>
              <a:t> that is precise enough to be implemented.</a:t>
            </a:r>
            <a:br>
              <a:rPr lang="en-US" sz="2220" b="1"/>
            </a:br>
            <a:r>
              <a:rPr lang="en-US" sz="2220" b="1"/>
              <a:t> a. Using only four colors, you have to color a planar map in such a way that no two</a:t>
            </a:r>
            <a:br>
              <a:rPr lang="en-US" sz="2220" b="1"/>
            </a:br>
            <a:r>
              <a:rPr lang="en-US" sz="2220" b="1"/>
              <a:t> adjacent regions have the same color.</a:t>
            </a:r>
            <a:endParaRPr lang="en-US" sz="2220" b="1"/>
          </a:p>
        </p:txBody>
      </p:sp>
      <p:sp>
        <p:nvSpPr>
          <p:cNvPr id="3" name="Content Placeholder 2"/>
          <p:cNvSpPr>
            <a:spLocks noGrp="1"/>
          </p:cNvSpPr>
          <p:nvPr>
            <p:ph idx="1"/>
          </p:nvPr>
        </p:nvSpPr>
        <p:spPr/>
        <p:txBody>
          <a:bodyPr/>
          <a:p>
            <a:pPr marL="0" indent="0">
              <a:buNone/>
            </a:pPr>
            <a:r>
              <a:rPr lang="en-US"/>
              <a:t>a.  Initial state: No regions colored.</a:t>
            </a:r>
            <a:endParaRPr lang="en-US"/>
          </a:p>
          <a:p>
            <a:pPr marL="0" indent="0">
              <a:buNone/>
            </a:pPr>
            <a:r>
              <a:rPr lang="en-US"/>
              <a:t>Goal test: All regions colored, and no two adjacent regions have the same color.</a:t>
            </a:r>
            <a:endParaRPr lang="en-US"/>
          </a:p>
          <a:p>
            <a:pPr marL="0" indent="0">
              <a:buNone/>
            </a:pPr>
            <a:r>
              <a:rPr lang="en-US"/>
              <a:t>Successor function: Assign a color to a region.</a:t>
            </a:r>
            <a:endParaRPr lang="en-US"/>
          </a:p>
          <a:p>
            <a:pPr marL="0" indent="0">
              <a:buNone/>
            </a:pPr>
            <a:r>
              <a:rPr lang="en-US"/>
              <a:t>Cost function: Number of assignments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220" b="1"/>
              <a:t> b. A 3-foot-tall monkey is in a room where some bananas are suspended from the 8-foot</a:t>
            </a:r>
            <a:br>
              <a:rPr lang="en-US" sz="2220" b="1"/>
            </a:br>
            <a:r>
              <a:rPr lang="en-US" sz="2220" b="1"/>
              <a:t> ceiling. He would like to get the bananas. The room contains two stackable, movable,</a:t>
            </a:r>
            <a:br>
              <a:rPr lang="en-US" sz="2220" b="1"/>
            </a:br>
            <a:r>
              <a:rPr lang="en-US" sz="2220" b="1"/>
              <a:t> climbable 3-foot-high crates</a:t>
            </a:r>
            <a:endParaRPr lang="en-US" sz="2220" b="1"/>
          </a:p>
        </p:txBody>
      </p:sp>
      <p:sp>
        <p:nvSpPr>
          <p:cNvPr id="3" name="Content Placeholder 2"/>
          <p:cNvSpPr>
            <a:spLocks noGrp="1"/>
          </p:cNvSpPr>
          <p:nvPr>
            <p:ph idx="1"/>
          </p:nvPr>
        </p:nvSpPr>
        <p:spPr/>
        <p:txBody>
          <a:bodyPr/>
          <a:p>
            <a:pPr marL="0" indent="0">
              <a:buNone/>
            </a:pPr>
            <a:r>
              <a:rPr lang="en-US"/>
              <a:t>Initial state: As described in the text.</a:t>
            </a:r>
            <a:endParaRPr lang="en-US"/>
          </a:p>
          <a:p>
            <a:pPr marL="0" indent="0">
              <a:buNone/>
            </a:pPr>
            <a:r>
              <a:rPr lang="en-US"/>
              <a:t>Goal test: Monkey has bananas.</a:t>
            </a:r>
            <a:endParaRPr lang="en-US"/>
          </a:p>
          <a:p>
            <a:pPr marL="0" indent="0">
              <a:buNone/>
            </a:pPr>
            <a:r>
              <a:rPr lang="en-US"/>
              <a:t>Successor function:  Hop on crate; Hop off crate; Push crate from one spot to another;Walk from one spot to another; grab bananas (if standing on crate).</a:t>
            </a:r>
            <a:endParaRPr lang="en-US"/>
          </a:p>
          <a:p>
            <a:pPr marL="0" indent="0">
              <a:buNone/>
            </a:pPr>
            <a:r>
              <a:rPr lang="en-US"/>
              <a:t>Cost function: Number of actions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220" b="1"/>
              <a:t> c. You have a program that outputs the message “illegal input record” when fed a certain</a:t>
            </a:r>
            <a:br>
              <a:rPr lang="en-US" sz="2220" b="1"/>
            </a:br>
            <a:r>
              <a:rPr lang="en-US" sz="2220" b="1"/>
              <a:t> file of input records. You know that processing of each record is independent of the</a:t>
            </a:r>
            <a:br>
              <a:rPr lang="en-US" sz="2220" b="1"/>
            </a:br>
            <a:r>
              <a:rPr lang="en-US" sz="2220" b="1"/>
              <a:t> other records. You want to discover what record is illegal.</a:t>
            </a:r>
            <a:endParaRPr lang="en-US" sz="2220" b="1"/>
          </a:p>
        </p:txBody>
      </p:sp>
      <p:sp>
        <p:nvSpPr>
          <p:cNvPr id="3" name="Content Placeholder 2"/>
          <p:cNvSpPr>
            <a:spLocks noGrp="1"/>
          </p:cNvSpPr>
          <p:nvPr>
            <p:ph idx="1"/>
          </p:nvPr>
        </p:nvSpPr>
        <p:spPr/>
        <p:txBody>
          <a:bodyPr/>
          <a:p>
            <a:pPr marL="0" indent="0">
              <a:buNone/>
            </a:pPr>
            <a:r>
              <a:rPr lang="en-US"/>
              <a:t> Initial state: considering all input records.</a:t>
            </a:r>
            <a:endParaRPr lang="en-US"/>
          </a:p>
          <a:p>
            <a:pPr marL="0" indent="0">
              <a:buNone/>
            </a:pPr>
            <a:r>
              <a:rPr lang="en-US"/>
              <a:t>Goal test: considering a single record, and it gives “illegal input” message.</a:t>
            </a:r>
            <a:endParaRPr lang="en-US"/>
          </a:p>
          <a:p>
            <a:pPr marL="0" indent="0">
              <a:buNone/>
            </a:pPr>
            <a:r>
              <a:rPr lang="en-US"/>
              <a:t>Successor function:  run again on the first half of the records; run again on the secondhalf of the records.</a:t>
            </a:r>
            <a:endParaRPr lang="en-US"/>
          </a:p>
          <a:p>
            <a:pPr marL="0" indent="0">
              <a:buNone/>
            </a:pPr>
            <a:r>
              <a:rPr lang="en-US"/>
              <a:t>Cost function: Number of runs.</a:t>
            </a:r>
            <a:endParaRPr lang="en-US"/>
          </a:p>
          <a:p>
            <a:pPr marL="0" indent="0">
              <a:buNone/>
            </a:pPr>
            <a:r>
              <a:rPr lang="en-US"/>
              <a:t>Note:  This is a contingency problem;  you need to see whether a run gives an errormessage or not to decide what to do next.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220" b="1"/>
              <a:t>d.You have three jugs, measuring 12 gallons, 8 gallons, and 3 gallons, and a water faucet.</a:t>
            </a:r>
            <a:br>
              <a:rPr lang="en-US" sz="2220" b="1"/>
            </a:br>
            <a:r>
              <a:rPr lang="en-US" sz="2220" b="1"/>
              <a:t> You can fill the jugs up or empty them out from one to another or onto the ground. You</a:t>
            </a:r>
            <a:br>
              <a:rPr lang="en-US" sz="2220" b="1"/>
            </a:br>
            <a:r>
              <a:rPr lang="en-US" sz="2220" b="1"/>
              <a:t> need to measure out exactly one gallon.</a:t>
            </a:r>
            <a:endParaRPr lang="en-US" sz="2220" b="1"/>
          </a:p>
        </p:txBody>
      </p:sp>
      <p:sp>
        <p:nvSpPr>
          <p:cNvPr id="3" name="Content Placeholder 2"/>
          <p:cNvSpPr>
            <a:spLocks noGrp="1"/>
          </p:cNvSpPr>
          <p:nvPr>
            <p:ph idx="1"/>
          </p:nvPr>
        </p:nvSpPr>
        <p:spPr/>
        <p:txBody>
          <a:bodyPr/>
          <a:p>
            <a:pPr marL="0" indent="0">
              <a:buNone/>
            </a:pPr>
            <a:r>
              <a:rPr lang="en-US"/>
              <a:t>Initial state: jugs have values[0,0,0].</a:t>
            </a:r>
            <a:endParaRPr lang="en-US"/>
          </a:p>
          <a:p>
            <a:pPr marL="0" indent="0">
              <a:buNone/>
            </a:pPr>
            <a:r>
              <a:rPr lang="en-US"/>
              <a:t>Successor function:  given values[x,y,z], generate[12,y,z],[x,8,z],[x,y,3](by fill-ing);[0,y,z],[x,0,z],[x,y,0](by emptying); or for any two jugs with current values x and  y, pour y into x; this changes the jug with x to the minimum of x+y and the capacity of the jug, and decrements the jug withyby by the amount gained by the first jug.</a:t>
            </a:r>
            <a:endParaRPr lang="en-US"/>
          </a:p>
          <a:p>
            <a:pPr marL="0" indent="0">
              <a:buNone/>
            </a:pPr>
            <a:r>
              <a:rPr lang="en-US"/>
              <a:t>Cost function: Number of actions</a:t>
            </a:r>
            <a:endParaRPr lang="en-US"/>
          </a:p>
          <a:p>
            <a:pPr marL="0" indent="0">
              <a:buNone/>
            </a:pPr>
            <a:r>
              <a:rPr lang="en-US"/>
              <a:t>Goal Test: meausre upto one gallon.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2220" b="1"/>
              <a:t>3.7 Consider the problem of finding the shortest path between two points on a plane that has</a:t>
            </a:r>
            <a:br>
              <a:rPr lang="en-US" sz="2220" b="1"/>
            </a:br>
            <a:r>
              <a:rPr lang="en-US" sz="2220" b="1"/>
              <a:t> convex polygonal obstacles as shown in Figure 3.31. This is an idealization of the problem</a:t>
            </a:r>
            <a:br>
              <a:rPr lang="en-US" sz="2220" b="1"/>
            </a:br>
            <a:r>
              <a:rPr lang="en-US" sz="2220" b="1"/>
              <a:t> that a robot has to solve to navigate in a crowded environment.</a:t>
            </a:r>
            <a:br>
              <a:rPr lang="en-US" sz="2220" b="1"/>
            </a:br>
            <a:r>
              <a:rPr lang="en-US" sz="2220" b="1"/>
              <a:t> a. Suppose the state space consists of all positions (x,y) in the plane. How many states</a:t>
            </a:r>
            <a:br>
              <a:rPr lang="en-US" sz="2220" b="1"/>
            </a:br>
            <a:r>
              <a:rPr lang="en-US" sz="2220" b="1"/>
              <a:t> are there? How many paths are there to the goal?</a:t>
            </a:r>
            <a:endParaRPr lang="en-US" sz="2220" b="1"/>
          </a:p>
        </p:txBody>
      </p:sp>
      <p:sp>
        <p:nvSpPr>
          <p:cNvPr id="3" name="Content Placeholder 2"/>
          <p:cNvSpPr>
            <a:spLocks noGrp="1"/>
          </p:cNvSpPr>
          <p:nvPr>
            <p:ph idx="1"/>
          </p:nvPr>
        </p:nvSpPr>
        <p:spPr/>
        <p:txBody>
          <a:bodyPr>
            <a:normAutofit fontScale="90000" lnSpcReduction="20000"/>
          </a:bodyPr>
          <a:p>
            <a:pPr marL="0" indent="0">
              <a:buNone/>
            </a:pPr>
            <a:r>
              <a:rPr lang="en-US"/>
              <a:t> If we consider all(x,y)points, then there are an infinite number of states, and of paths</a:t>
            </a:r>
            <a:endParaRPr lang="en-US"/>
          </a:p>
          <a:p>
            <a:pPr marL="0" indent="0">
              <a:buNone/>
            </a:pPr>
            <a:r>
              <a:rPr lang="en-US" b="1"/>
              <a:t>  b. Explain briefly why the shortest path from one polygon vertex to any other in the scene must consist of straight-line segments joining some of the vertices of the polygons.Define a good state space now. How large is this state space?</a:t>
            </a:r>
            <a:endParaRPr lang="en-US" b="1"/>
          </a:p>
          <a:p>
            <a:pPr marL="0" indent="0">
              <a:buNone/>
            </a:pPr>
            <a:r>
              <a:rPr lang="en-US"/>
              <a:t>The shortestdistance  between  two points  is a straight  line,  and  if it is not  possible  to travel  in  astraight line because some obstacle is in the way, then the next shortest distance is asequence of line segments,  end-to-end,  that deviate from the straight line by as littleas possible.   So the  first segment  of  this sequence  must go  fromthe start  point  to  atangent point on an obstacle – any path that gave the obstaclea wider girth would belonger.  Because the obstacles are polygonal, the tangent points must be at vertices ofthe obstacles, and hence the entire path must go from vertex to vertex.</a:t>
            </a:r>
            <a:endParaRPr lang="en-US"/>
          </a:p>
          <a:p>
            <a:pPr marL="0" indent="0">
              <a:buNone/>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000" b="1"/>
              <a:t>3.8 Onpage 68, we said that we would not consider </a:t>
            </a:r>
            <a:r>
              <a:rPr lang="en-US" sz="1800" b="1"/>
              <a:t>problems</a:t>
            </a:r>
            <a:r>
              <a:rPr lang="en-US" sz="2000"/>
              <a:t> </a:t>
            </a:r>
            <a:r>
              <a:rPr lang="en-US" sz="2000" b="1"/>
              <a:t>with negative path costs. In</a:t>
            </a:r>
            <a:br>
              <a:rPr lang="en-US" sz="2000" b="1"/>
            </a:br>
            <a:r>
              <a:rPr lang="en-US" sz="2000" b="1"/>
              <a:t> this exercise, we explore this decision in more depth.</a:t>
            </a:r>
            <a:br>
              <a:rPr lang="en-US" sz="2000" b="1"/>
            </a:br>
            <a:r>
              <a:rPr lang="en-US" sz="2000" b="1"/>
              <a:t> a. Suppose that actions can have arbitrarily large negative costs; explain why this possi</a:t>
            </a:r>
            <a:br>
              <a:rPr lang="en-US" sz="2000" b="1"/>
            </a:br>
            <a:r>
              <a:rPr lang="en-US" sz="2000" b="1"/>
              <a:t>bility would force any optimal algorithm to explore the entire state space</a:t>
            </a:r>
            <a:endParaRPr lang="en-US" sz="2000" b="1"/>
          </a:p>
        </p:txBody>
      </p:sp>
      <p:sp>
        <p:nvSpPr>
          <p:cNvPr id="3" name="Content Placeholder 2"/>
          <p:cNvSpPr>
            <a:spLocks noGrp="1"/>
          </p:cNvSpPr>
          <p:nvPr>
            <p:ph idx="1"/>
          </p:nvPr>
        </p:nvSpPr>
        <p:spPr/>
        <p:txBody>
          <a:bodyPr>
            <a:normAutofit lnSpcReduction="10000"/>
          </a:bodyPr>
          <a:p>
            <a:pPr marL="0" indent="0">
              <a:buNone/>
            </a:pPr>
            <a:r>
              <a:rPr lang="en-US" sz="1800"/>
              <a:t> Any path, no matter how bad it appears, might lead to an arbitrarily large reward (nega-tive cost). Therefore, one would need to exhaust all possible paths to be sure of findingthe best one.</a:t>
            </a:r>
            <a:endParaRPr lang="en-US" sz="1800"/>
          </a:p>
          <a:p>
            <a:pPr marL="0" indent="0">
              <a:buNone/>
            </a:pPr>
            <a:r>
              <a:rPr lang="en-US" sz="2000" b="1"/>
              <a:t>b. Does it help if we insist that step costs must be greater than or equal to some negative constant c? Consider both trees and graphs.</a:t>
            </a:r>
            <a:endParaRPr lang="en-US" sz="2000" b="1"/>
          </a:p>
          <a:p>
            <a:pPr marL="0" indent="0">
              <a:buNone/>
            </a:pPr>
            <a:r>
              <a:rPr lang="en-US" sz="2000"/>
              <a:t>Suppose the greatest possible reward isc. Then if we also know the maximum depth ofthe state space (e.g. when the state space is a tree), then anypath withdlevels remainingcan be improved by at mostcd, so any paths worse thancdless than the best path can bepruned.  For state spaces with loops, this guarantee doesn’thelp, because it is possibleto go around a loop any number of times, picking upcreward each time.</a:t>
            </a:r>
            <a:endParaRPr lang="en-US" sz="2000"/>
          </a:p>
          <a:p>
            <a:pPr marL="0" indent="0">
              <a:buNone/>
            </a:pPr>
            <a:r>
              <a:rPr lang="en-US" sz="2000" b="1"/>
              <a:t>c. Suppose that a set of actions forms a loop in the state space such that executing the set in some order results in no net change to the state. If all of these actions have negative cost,what does this imply about the optimal behavior for an agent in such an environment?</a:t>
            </a:r>
            <a:endParaRPr lang="en-US" sz="2000" b="1"/>
          </a:p>
          <a:p>
            <a:pPr marL="0" indent="0">
              <a:buNone/>
            </a:pPr>
            <a:r>
              <a:rPr lang="en-US" sz="2000"/>
              <a:t>The agent should plan to go around this loop forever (unless it can find another loop with even better reward).</a:t>
            </a:r>
            <a:endParaRPr lang="en-US" sz="2000"/>
          </a:p>
          <a:p>
            <a:pPr marL="0" indent="0">
              <a:buNone/>
            </a:pPr>
            <a:endParaRPr 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28295"/>
            <a:ext cx="10515600" cy="1325563"/>
          </a:xfrm>
        </p:spPr>
        <p:txBody>
          <a:bodyPr>
            <a:normAutofit fontScale="90000"/>
          </a:bodyPr>
          <a:p>
            <a:r>
              <a:rPr lang="en-US" sz="2000" b="1"/>
              <a:t> d. One can easily imagine actions with high negative cost, even in domains such as route</a:t>
            </a:r>
            <a:br>
              <a:rPr lang="en-US" sz="2000" b="1"/>
            </a:br>
            <a:r>
              <a:rPr lang="en-US" sz="2000" b="1"/>
              <a:t> finding. For example, some stretches of road might have such beautiful scenery as to</a:t>
            </a:r>
            <a:br>
              <a:rPr lang="en-US" sz="2000" b="1"/>
            </a:br>
            <a:r>
              <a:rPr lang="en-US" sz="2000" b="1"/>
              <a:t> far outweigh the normal costs in terms of time and fuel. Explain, in precise terms,</a:t>
            </a:r>
            <a:br>
              <a:rPr lang="en-US" sz="2000" b="1"/>
            </a:br>
            <a:r>
              <a:rPr lang="en-US" sz="2000" b="1"/>
              <a:t> within the context of state-space search, why humans do not drive around scenic loops</a:t>
            </a:r>
            <a:br>
              <a:rPr lang="en-US" sz="2000" b="1"/>
            </a:br>
            <a:r>
              <a:rPr lang="en-US" sz="2000" b="1"/>
              <a:t> indefinitely, and explain how to define the state space and actions for route finding so</a:t>
            </a:r>
            <a:br>
              <a:rPr lang="en-US" sz="2000" b="1"/>
            </a:br>
            <a:r>
              <a:rPr lang="en-US" sz="2000" b="1"/>
              <a:t> that artificial agents can also avoid looping.</a:t>
            </a:r>
            <a:endParaRPr lang="en-US" sz="2000" b="1"/>
          </a:p>
        </p:txBody>
      </p:sp>
      <p:sp>
        <p:nvSpPr>
          <p:cNvPr id="3" name="Content Placeholder 2"/>
          <p:cNvSpPr>
            <a:spLocks noGrp="1"/>
          </p:cNvSpPr>
          <p:nvPr>
            <p:ph idx="1"/>
          </p:nvPr>
        </p:nvSpPr>
        <p:spPr/>
        <p:txBody>
          <a:bodyPr>
            <a:normAutofit fontScale="90000" lnSpcReduction="10000"/>
          </a:bodyPr>
          <a:p>
            <a:pPr marL="0" indent="0">
              <a:buNone/>
            </a:pPr>
            <a:r>
              <a:rPr lang="en-US"/>
              <a:t>Humans do not drive around scenic loops indefinitely for several reasons:</a:t>
            </a:r>
            <a:endParaRPr lang="en-US"/>
          </a:p>
          <a:p>
            <a:pPr marL="0" indent="0">
              <a:buNone/>
            </a:pPr>
            <a:r>
              <a:rPr lang="en-US"/>
              <a:t>Goal-Oriented Behavior: Humans typically have a specific destination or purpose in mind when they travel, which overrides the temptation to continue circling scenic routes.</a:t>
            </a:r>
            <a:endParaRPr lang="en-US"/>
          </a:p>
          <a:p>
            <a:pPr marL="0" indent="0">
              <a:buNone/>
            </a:pPr>
            <a:r>
              <a:rPr lang="en-US"/>
              <a:t>Awareness of Time and Resources: Practical considerations such as time, fuel, and the need to reach a destination limit the willingness to drive aimlessly.</a:t>
            </a:r>
            <a:endParaRPr lang="en-US"/>
          </a:p>
          <a:p>
            <a:pPr marL="0" indent="0">
              <a:buNone/>
            </a:pPr>
            <a:r>
              <a:rPr lang="en-US"/>
              <a:t>Memory and Planning: Humans have cognitive abilities to remember the routes they have taken and plan their journeys to avoid redundancy and inefficiency.</a:t>
            </a:r>
            <a:endParaRPr lang="en-US"/>
          </a:p>
          <a:p>
            <a:pPr marL="0" indent="0">
              <a:buNone/>
            </a:pPr>
            <a:endParaRPr lang="en-US"/>
          </a:p>
          <a:p>
            <a:pPr marL="0" indent="0">
              <a:buNone/>
            </a:pPr>
            <a:r>
              <a:rPr lang="en-US" b="1"/>
              <a:t> e. Can you think of a real domain in which step costs are such as to cause looping?</a:t>
            </a:r>
            <a:endParaRPr 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210925" y="365125"/>
            <a:ext cx="142875" cy="330835"/>
          </a:xfrm>
        </p:spPr>
        <p:txBody>
          <a:bodyPr/>
          <a:p>
            <a:r>
              <a:rPr lang="en-US"/>
              <a:t>.</a:t>
            </a:r>
            <a:endParaRPr lang="en-US"/>
          </a:p>
        </p:txBody>
      </p:sp>
      <p:sp>
        <p:nvSpPr>
          <p:cNvPr id="3" name="Content Placeholder 2"/>
          <p:cNvSpPr>
            <a:spLocks noGrp="1"/>
          </p:cNvSpPr>
          <p:nvPr>
            <p:ph idx="1"/>
          </p:nvPr>
        </p:nvSpPr>
        <p:spPr>
          <a:xfrm>
            <a:off x="381635" y="231775"/>
            <a:ext cx="10972165" cy="5945505"/>
          </a:xfrm>
        </p:spPr>
        <p:txBody>
          <a:bodyPr>
            <a:noAutofit/>
          </a:bodyPr>
          <a:p>
            <a:pPr marL="0" indent="0">
              <a:buNone/>
            </a:pPr>
            <a:r>
              <a:rPr lang="en-US" sz="1400"/>
              <a:t>(a) Problem Formulation</a:t>
            </a:r>
            <a:endParaRPr lang="en-US" sz="1400"/>
          </a:p>
          <a:p>
            <a:pPr marL="0" indent="0">
              <a:buNone/>
            </a:pPr>
            <a:r>
              <a:rPr lang="en-US" sz="1400"/>
              <a:t>The Missionaries and Cannibals Problem can be formulated with the following constraints and state space:</a:t>
            </a:r>
            <a:endParaRPr lang="en-US" sz="1400"/>
          </a:p>
          <a:p>
            <a:pPr marL="0" indent="0">
              <a:buNone/>
            </a:pPr>
            <a:r>
              <a:rPr lang="en-US" sz="1400"/>
              <a:t>State Representation:</a:t>
            </a:r>
            <a:endParaRPr lang="en-US" sz="1400"/>
          </a:p>
          <a:p>
            <a:pPr marL="0" indent="0">
              <a:buNone/>
            </a:pPr>
            <a:r>
              <a:rPr lang="en-US" sz="1400"/>
              <a:t>Each state can be represented as a tuple (𝑀,𝐶,𝐵)</a:t>
            </a:r>
            <a:endParaRPr lang="en-US" sz="1400"/>
          </a:p>
          <a:p>
            <a:pPr marL="0" indent="0">
              <a:buNone/>
            </a:pPr>
            <a:r>
              <a:rPr lang="en-US" sz="1400"/>
              <a:t>(M,C,B) where:</a:t>
            </a:r>
            <a:endParaRPr lang="en-US" sz="1400"/>
          </a:p>
          <a:p>
            <a:pPr marL="0" indent="0">
              <a:buNone/>
            </a:pPr>
            <a:r>
              <a:rPr lang="en-US" sz="1400"/>
              <a:t>M is the number of missionaries on the left bank.</a:t>
            </a:r>
            <a:endParaRPr lang="en-US" sz="1400"/>
          </a:p>
          <a:p>
            <a:pPr marL="0" indent="0">
              <a:buNone/>
            </a:pPr>
            <a:r>
              <a:rPr lang="en-US" sz="1400"/>
              <a:t>C is the number of cannibals on the left bank.</a:t>
            </a:r>
            <a:endParaRPr lang="en-US" sz="1400"/>
          </a:p>
          <a:p>
            <a:pPr marL="0" indent="0">
              <a:buNone/>
            </a:pPr>
            <a:r>
              <a:rPr lang="en-US" sz="1400"/>
              <a:t>B is the position of the boat, where 0 represents the left bank and 1 represents the right bank.</a:t>
            </a:r>
            <a:endParaRPr lang="en-US" sz="1400"/>
          </a:p>
          <a:p>
            <a:pPr marL="0" indent="0">
              <a:buNone/>
            </a:pPr>
            <a:r>
              <a:rPr lang="en-US" sz="1400"/>
              <a:t>Initially, the state is (3,3,0), meaning all missionaries and cannibals are on the left bank, and the boat is also on the left bank.</a:t>
            </a:r>
            <a:endParaRPr lang="en-US" sz="1400"/>
          </a:p>
          <a:p>
            <a:pPr marL="0" indent="0">
              <a:buNone/>
            </a:pPr>
            <a:r>
              <a:rPr lang="en-US" sz="1400"/>
              <a:t>Goal State:The goal is to reach the state (0,0,1), where all missionaries and cannibals are on the right bank, and the boat is on the right bank.</a:t>
            </a:r>
            <a:endParaRPr lang="en-US" sz="1400"/>
          </a:p>
          <a:p>
            <a:pPr marL="0" indent="0">
              <a:buNone/>
            </a:pPr>
            <a:r>
              <a:rPr lang="en-US" sz="1400"/>
              <a:t>Actions:</a:t>
            </a:r>
            <a:endParaRPr lang="en-US" sz="1400"/>
          </a:p>
          <a:p>
            <a:pPr marL="0" indent="0">
              <a:buNone/>
            </a:pPr>
            <a:r>
              <a:rPr lang="en-US" sz="1400"/>
              <a:t>The boat can carry one or two people across the river. The possible actions include:</a:t>
            </a:r>
            <a:endParaRPr lang="en-US" sz="1400"/>
          </a:p>
          <a:p>
            <a:pPr marL="0" indent="0">
              <a:buNone/>
            </a:pPr>
            <a:r>
              <a:rPr lang="en-US" sz="1400"/>
              <a:t>One missionary crosses the river.</a:t>
            </a:r>
            <a:endParaRPr lang="en-US" sz="1400"/>
          </a:p>
          <a:p>
            <a:pPr marL="0" indent="0">
              <a:buNone/>
            </a:pPr>
            <a:r>
              <a:rPr lang="en-US" sz="1400"/>
              <a:t>Two missionaries cross the river.</a:t>
            </a:r>
            <a:endParaRPr lang="en-US" sz="1400"/>
          </a:p>
          <a:p>
            <a:pPr marL="0" indent="0">
              <a:buNone/>
            </a:pPr>
            <a:r>
              <a:rPr lang="en-US" sz="1400"/>
              <a:t>One cannibal crosses the river.</a:t>
            </a:r>
            <a:endParaRPr lang="en-US" sz="1400"/>
          </a:p>
          <a:p>
            <a:pPr marL="0" indent="0">
              <a:buNone/>
            </a:pPr>
            <a:r>
              <a:rPr lang="en-US" sz="1400"/>
              <a:t>Two cannibals cross the river.</a:t>
            </a:r>
            <a:endParaRPr lang="en-US" sz="1400"/>
          </a:p>
          <a:p>
            <a:pPr marL="0" indent="0">
              <a:buNone/>
            </a:pPr>
            <a:r>
              <a:rPr lang="en-US" sz="1400"/>
              <a:t>One missionary and one cannibal cross the river.</a:t>
            </a:r>
            <a:endParaRPr lang="en-US" sz="1400"/>
          </a:p>
          <a:p>
            <a:pPr marL="0" indent="0">
              <a:buNone/>
            </a:pPr>
            <a:r>
              <a:rPr lang="en-US" sz="1400"/>
              <a:t>Validity Constraints:</a:t>
            </a:r>
            <a:endParaRPr lang="en-US" sz="1400"/>
          </a:p>
          <a:p>
            <a:pPr marL="0" indent="0">
              <a:buNone/>
            </a:pPr>
            <a:r>
              <a:rPr lang="en-US" sz="1400"/>
              <a:t>Missionaries should never be outnumbered by cannibals on either bank unless there are no missionaries on that bank.</a:t>
            </a:r>
            <a:endParaRPr lang="en-US" sz="1400"/>
          </a:p>
          <a:p>
            <a:pPr marL="0" indent="0">
              <a:buNone/>
            </a:pPr>
            <a:r>
              <a:rPr lang="en-US" sz="1400"/>
              <a:t>The boat must carry at least one person.</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t> </a:t>
            </a:r>
            <a:r>
              <a:rPr lang="en-US" sz="3100" b="1"/>
              <a:t>1.1 Define in your own words: (a) intelligence, (b) artificial intelligence, (c) agent, (d) rationality, (e) logical reasoning.</a:t>
            </a:r>
            <a:endParaRPr lang="en-US" sz="3100" b="1"/>
          </a:p>
        </p:txBody>
      </p:sp>
      <p:sp>
        <p:nvSpPr>
          <p:cNvPr id="3" name="Content Placeholder 2"/>
          <p:cNvSpPr>
            <a:spLocks noGrp="1"/>
          </p:cNvSpPr>
          <p:nvPr>
            <p:ph idx="1"/>
          </p:nvPr>
        </p:nvSpPr>
        <p:spPr/>
        <p:txBody>
          <a:bodyPr>
            <a:normAutofit fontScale="70000"/>
          </a:bodyPr>
          <a:p>
            <a:pPr marL="0" indent="0">
              <a:buNone/>
            </a:pPr>
            <a:r>
              <a:rPr lang="en-US" b="1"/>
              <a:t>Intelligence</a:t>
            </a:r>
            <a:r>
              <a:rPr lang="en-US"/>
              <a:t> is the ability to acquire, understand, and apply knowledge and skills to solve problems, adapt to new situations, and think abstractly.</a:t>
            </a:r>
            <a:endParaRPr lang="en-US"/>
          </a:p>
          <a:p>
            <a:pPr marL="0" indent="0">
              <a:buNone/>
            </a:pPr>
            <a:r>
              <a:rPr lang="en-US" b="1"/>
              <a:t>Artificial Intelligence (AI) </a:t>
            </a:r>
            <a:r>
              <a:rPr lang="en-US"/>
              <a:t>is the field of computer science that focuses on creating machines and software capable of performing tasks that typically require human intelligence.</a:t>
            </a:r>
            <a:endParaRPr lang="en-US"/>
          </a:p>
          <a:p>
            <a:pPr marL="0" indent="0">
              <a:buNone/>
            </a:pPr>
            <a:r>
              <a:rPr lang="en-US"/>
              <a:t> An </a:t>
            </a:r>
            <a:r>
              <a:rPr lang="en-US" b="1"/>
              <a:t>agent </a:t>
            </a:r>
            <a:r>
              <a:rPr lang="en-US"/>
              <a:t>is an entity that perceives its environment through sensors and acts upon that environment through actuators. In the context of AI, an agent is a software or robotic system designed to autonomously carry out specific tasks or achieve goals based on the information it gathers from its surroundings.</a:t>
            </a:r>
            <a:endParaRPr lang="en-US"/>
          </a:p>
          <a:p>
            <a:pPr marL="0" indent="0">
              <a:buNone/>
            </a:pPr>
            <a:r>
              <a:rPr lang="en-US" b="1"/>
              <a:t>Rationality </a:t>
            </a:r>
            <a:r>
              <a:rPr lang="en-US"/>
              <a:t>refers to the quality of making decisions or taking actions based on logic and reasoning rather than emotions or biases. It involves selecting the best possible option from available choices to achieve a specific goal</a:t>
            </a:r>
            <a:endParaRPr lang="en-US"/>
          </a:p>
          <a:p>
            <a:pPr marL="0" indent="0">
              <a:buNone/>
            </a:pPr>
            <a:r>
              <a:rPr lang="en-US" b="1"/>
              <a:t>Logical reasoning</a:t>
            </a:r>
            <a:r>
              <a:rPr lang="en-US"/>
              <a:t> is the process of using structured, systematic thinking to arrive at conclusions or solve problems.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127000"/>
            <a:ext cx="10515600" cy="1325563"/>
          </a:xfrm>
        </p:spPr>
        <p:txBody>
          <a:bodyPr>
            <a:noAutofit/>
          </a:bodyPr>
          <a:p>
            <a:r>
              <a:rPr lang="en-US" sz="2400" b="1"/>
              <a:t> 3.10 Define in your own words the following terms: state, state space, search tree, search</a:t>
            </a:r>
            <a:br>
              <a:rPr lang="en-US" sz="2400" b="1"/>
            </a:br>
            <a:r>
              <a:rPr lang="en-US" sz="2400" b="1"/>
              <a:t> node, goal, action, transition model, and branching factor.</a:t>
            </a:r>
            <a:endParaRPr lang="en-US" sz="2400" b="1"/>
          </a:p>
        </p:txBody>
      </p:sp>
      <p:sp>
        <p:nvSpPr>
          <p:cNvPr id="3" name="Content Placeholder 2"/>
          <p:cNvSpPr>
            <a:spLocks noGrp="1"/>
          </p:cNvSpPr>
          <p:nvPr>
            <p:ph idx="1"/>
          </p:nvPr>
        </p:nvSpPr>
        <p:spPr>
          <a:xfrm>
            <a:off x="180975" y="1386205"/>
            <a:ext cx="11563350" cy="4275455"/>
          </a:xfrm>
        </p:spPr>
        <p:txBody>
          <a:bodyPr>
            <a:noAutofit/>
          </a:bodyPr>
          <a:p>
            <a:pPr marL="0" indent="0">
              <a:buNone/>
            </a:pPr>
            <a:r>
              <a:rPr lang="en-US" sz="1200"/>
              <a:t>State:</a:t>
            </a:r>
            <a:endParaRPr lang="en-US" sz="1200"/>
          </a:p>
          <a:p>
            <a:pPr marL="0" indent="0">
              <a:buNone/>
            </a:pPr>
            <a:r>
              <a:rPr lang="en-US" sz="1200"/>
              <a:t>A state represents a specific configuration or situation of the environment at a given point in time.</a:t>
            </a:r>
            <a:endParaRPr lang="en-US" sz="1200"/>
          </a:p>
          <a:p>
            <a:pPr marL="0" indent="0">
              <a:buNone/>
            </a:pPr>
            <a:r>
              <a:rPr lang="en-US" sz="1200"/>
              <a:t>State Space:</a:t>
            </a:r>
            <a:endParaRPr lang="en-US" sz="1200"/>
          </a:p>
          <a:p>
            <a:pPr marL="0" indent="0">
              <a:buNone/>
            </a:pPr>
            <a:r>
              <a:rPr lang="en-US" sz="1200"/>
              <a:t>The state space is the set of all possible states that can be reached in a given problem. It encompasses every potential configuration from the initial state to the goal state.</a:t>
            </a:r>
            <a:endParaRPr lang="en-US" sz="1200"/>
          </a:p>
          <a:p>
            <a:pPr marL="0" indent="0">
              <a:buNone/>
            </a:pPr>
            <a:r>
              <a:rPr lang="en-US" sz="1200"/>
              <a:t>Search Tree:</a:t>
            </a:r>
            <a:endParaRPr lang="en-US" sz="1200"/>
          </a:p>
          <a:p>
            <a:pPr marL="0" indent="0">
              <a:buNone/>
            </a:pPr>
            <a:r>
              <a:rPr lang="en-US" sz="1200"/>
              <a:t>A search tree is a tree structure used to represent the progression of states explored by a search algorithm. Each node in the tree corresponds to a state, and the edges represent the actions taken to move from one state to another</a:t>
            </a:r>
            <a:endParaRPr lang="en-US" sz="1200"/>
          </a:p>
          <a:p>
            <a:pPr marL="0" indent="0">
              <a:buNone/>
            </a:pPr>
            <a:r>
              <a:rPr lang="en-US" sz="1200"/>
              <a:t>Search Node:</a:t>
            </a:r>
            <a:endParaRPr lang="en-US" sz="1200"/>
          </a:p>
          <a:p>
            <a:pPr marL="0" indent="0">
              <a:buNone/>
            </a:pPr>
            <a:r>
              <a:rPr lang="en-US" sz="1200"/>
              <a:t>A search node is an element in the search tree that represents a state, including additional information such as the path cost to reach that state and the action taken to get there.</a:t>
            </a:r>
            <a:endParaRPr lang="en-US" sz="1200"/>
          </a:p>
          <a:p>
            <a:pPr marL="0" indent="0">
              <a:buNone/>
            </a:pPr>
            <a:r>
              <a:rPr lang="en-US" sz="1200"/>
              <a:t>Goal:</a:t>
            </a:r>
            <a:endParaRPr lang="en-US" sz="1200"/>
          </a:p>
          <a:p>
            <a:pPr marL="0" indent="0">
              <a:buNone/>
            </a:pPr>
            <a:r>
              <a:rPr lang="en-US" sz="1200"/>
              <a:t>The goal is the desired outcome or the specific state that the search algorithm aims to achieve. In the context of a problem, it is the condition that signifies a successful solution.</a:t>
            </a:r>
            <a:endParaRPr lang="en-US" sz="1200"/>
          </a:p>
          <a:p>
            <a:pPr marL="0" indent="0">
              <a:buNone/>
            </a:pPr>
            <a:r>
              <a:rPr lang="en-US" sz="1200"/>
              <a:t>Action:</a:t>
            </a:r>
            <a:endParaRPr lang="en-US" sz="1200"/>
          </a:p>
          <a:p>
            <a:pPr marL="0" indent="0">
              <a:buNone/>
            </a:pPr>
            <a:r>
              <a:rPr lang="en-US" sz="1200"/>
              <a:t>An action is an operation that causes a transition from one state to another. It defines how the state changes in response to an event or decision taken by the agent.</a:t>
            </a:r>
            <a:endParaRPr lang="en-US" sz="1200"/>
          </a:p>
          <a:p>
            <a:pPr marL="0" indent="0">
              <a:buNone/>
            </a:pPr>
            <a:r>
              <a:rPr lang="en-US" sz="1200"/>
              <a:t>Transition Model:</a:t>
            </a:r>
            <a:endParaRPr lang="en-US" sz="1200"/>
          </a:p>
          <a:p>
            <a:pPr marL="0" indent="0">
              <a:buNone/>
            </a:pPr>
            <a:r>
              <a:rPr lang="en-US" sz="1200"/>
              <a:t>The transition model defines how actions transform states. It specifies the rules or functions that determine the resulting state when an action is applied to the current state.</a:t>
            </a:r>
            <a:endParaRPr lang="en-US" sz="1200"/>
          </a:p>
          <a:p>
            <a:pPr marL="0" indent="0">
              <a:buNone/>
            </a:pPr>
            <a:r>
              <a:rPr lang="en-US" sz="1200"/>
              <a:t>Branching Factor:</a:t>
            </a:r>
            <a:endParaRPr lang="en-US" sz="1200"/>
          </a:p>
          <a:p>
            <a:pPr marL="0" indent="0">
              <a:buNone/>
            </a:pPr>
            <a:r>
              <a:rPr lang="en-US" sz="1200"/>
              <a:t>The branching factor is the average number of successors or child nodes generated from a single node in the search tree. It represents the number of possible actions available at each state.</a:t>
            </a:r>
            <a:endParaRPr 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b="1"/>
              <a:t>3.11 What’s the difference between a world state, a state description, and a search node?</a:t>
            </a:r>
            <a:br>
              <a:rPr lang="en-US" sz="2800" b="1"/>
            </a:br>
            <a:r>
              <a:rPr lang="en-US" sz="2800" b="1"/>
              <a:t> Whyis this distinction useful?</a:t>
            </a:r>
            <a:endParaRPr lang="en-US" sz="2800" b="1"/>
          </a:p>
        </p:txBody>
      </p:sp>
      <p:sp>
        <p:nvSpPr>
          <p:cNvPr id="3" name="Content Placeholder 2"/>
          <p:cNvSpPr>
            <a:spLocks noGrp="1"/>
          </p:cNvSpPr>
          <p:nvPr>
            <p:ph idx="1"/>
          </p:nvPr>
        </p:nvSpPr>
        <p:spPr/>
        <p:txBody>
          <a:bodyPr/>
          <a:p>
            <a:pPr marL="0" indent="0">
              <a:buNone/>
            </a:pPr>
            <a:r>
              <a:rPr lang="en-US"/>
              <a:t>The world state refers to the actual, complete, and precise configuration of the entire environment at a particular moment. </a:t>
            </a:r>
            <a:endParaRPr lang="en-US"/>
          </a:p>
          <a:p>
            <a:pPr marL="0" indent="0">
              <a:buNone/>
            </a:pPr>
            <a:endParaRPr lang="en-US"/>
          </a:p>
          <a:p>
            <a:pPr marL="0" indent="0">
              <a:buNone/>
            </a:pPr>
            <a:r>
              <a:rPr lang="en-US"/>
              <a:t>The state description is an abstraction or representation of the world state, capturing only the relevant aspects needed for solving a specific problem.</a:t>
            </a:r>
            <a:endParaRPr lang="en-US"/>
          </a:p>
          <a:p>
            <a:pPr marL="0" indent="0">
              <a:buNone/>
            </a:pPr>
            <a:r>
              <a:rPr lang="en-US"/>
              <a:t> A search node is a data structure used in search algorithms that includes a state description and additional information such as the path cost to reach that state, the parent node, and the action taken to get to that state.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1400"/>
              <a:t> 3.12 Anaction such asGo(Sibiu) really consists of a long sequence of finer-grained actions:</a:t>
            </a:r>
            <a:br>
              <a:rPr lang="en-US" sz="1400"/>
            </a:br>
            <a:r>
              <a:rPr lang="en-US" sz="1400"/>
              <a:t> turn on the car, release the brake, accelerate forward, etc. Having composite actions of this</a:t>
            </a:r>
            <a:br>
              <a:rPr lang="en-US" sz="1400"/>
            </a:br>
            <a:r>
              <a:rPr lang="en-US" sz="1400"/>
              <a:t> kind reduces the number of steps in a solution sequence, thereby reducing the search time.</a:t>
            </a:r>
            <a:br>
              <a:rPr lang="en-US" sz="1400"/>
            </a:br>
            <a:r>
              <a:rPr lang="en-US" sz="1400"/>
              <a:t> Suppose we take this to the logical extreme, by making super-composite actions out of every</a:t>
            </a:r>
            <a:br>
              <a:rPr lang="en-US" sz="1400"/>
            </a:br>
            <a:r>
              <a:rPr lang="en-US" sz="1400"/>
              <a:t> possible sequence of Go actions. Then every problem instance is solved by a single super</a:t>
            </a:r>
            <a:br>
              <a:rPr lang="en-US" sz="1400"/>
            </a:br>
            <a:r>
              <a:rPr lang="en-US" sz="1400"/>
              <a:t>composite action, such as Go(Sibiu)Go(Rimnicu Vilcea)Go(Pitesti)Go(Bucharest). Explain</a:t>
            </a:r>
            <a:br>
              <a:rPr lang="en-US" sz="1400"/>
            </a:br>
            <a:r>
              <a:rPr lang="en-US" sz="1400"/>
              <a:t> how search would work in this formulation. Is this a practical approach for speeding up</a:t>
            </a:r>
            <a:br>
              <a:rPr lang="en-US" sz="1400"/>
            </a:br>
            <a:r>
              <a:rPr lang="en-US" sz="1400"/>
              <a:t> problem solving?</a:t>
            </a:r>
            <a:endParaRPr lang="en-US" sz="1400"/>
          </a:p>
        </p:txBody>
      </p:sp>
      <p:sp>
        <p:nvSpPr>
          <p:cNvPr id="3" name="Content Placeholder 2"/>
          <p:cNvSpPr>
            <a:spLocks noGrp="1"/>
          </p:cNvSpPr>
          <p:nvPr>
            <p:ph idx="1"/>
          </p:nvPr>
        </p:nvSpPr>
        <p:spPr/>
        <p:txBody>
          <a:bodyPr/>
          <a:p>
            <a:pPr marL="0" indent="0">
              <a:buNone/>
            </a:pPr>
            <a:r>
              <a:rPr lang="en-US"/>
              <a:t>While the idea of using super-composite actions could theoretically reduce search time by simplifying the sequence of steps, it is not practical due to the significant increase in the number of actions that need to be managed. The balance between the granularity of actions and the efficiency of the search algorithm must be carefully maintained to ensure both practical feasibility and optimal performance. Thus, while super-composite actions can be beneficial in some contexts, they are generally impractical for speeding up problem solving in complex or dynamic environments.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1800"/>
              <a:t> 3.13 Prove that GRAPH-SEARCH satisfies the graph separation property illustrated in Fig</a:t>
            </a:r>
            <a:br>
              <a:rPr lang="en-US" sz="1800"/>
            </a:br>
            <a:r>
              <a:rPr lang="en-US" sz="1800"/>
              <a:t>ure 3.9. (Hint: Begin by showing that the property holds at the start, then show that if it holds</a:t>
            </a:r>
            <a:br>
              <a:rPr lang="en-US" sz="1800"/>
            </a:br>
            <a:r>
              <a:rPr lang="en-US" sz="1800"/>
              <a:t> before an iteration of the algorithm, it holds afterwards.) Describe a search algorithm that</a:t>
            </a:r>
            <a:br>
              <a:rPr lang="en-US" sz="1800"/>
            </a:br>
            <a:r>
              <a:rPr lang="en-US" sz="1800"/>
              <a:t> violates the property</a:t>
            </a:r>
            <a:endParaRPr lang="en-US" sz="1800"/>
          </a:p>
        </p:txBody>
      </p:sp>
      <p:sp>
        <p:nvSpPr>
          <p:cNvPr id="3" name="Content Placeholder 2"/>
          <p:cNvSpPr>
            <a:spLocks noGrp="1"/>
          </p:cNvSpPr>
          <p:nvPr>
            <p:ph idx="1"/>
          </p:nvPr>
        </p:nvSpPr>
        <p:spPr/>
        <p:txBody>
          <a:bodyPr/>
          <a:p>
            <a:r>
              <a:rPr lang="en-US"/>
              <a:t>Conclusion</a:t>
            </a:r>
            <a:endParaRPr lang="en-US"/>
          </a:p>
          <a:p>
            <a:r>
              <a:rPr lang="en-US"/>
              <a:t>The proof shows that GRAPH-SEARCH maintains the graph separation property by ensuring nodes in the frontier are not reachable from nodes in the explored set. Algorithms like DFS without an explored set can violate this property by revisiting nodes and creating cycles.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3.14</a:t>
            </a:r>
            <a:endParaRPr lang="en-US"/>
          </a:p>
        </p:txBody>
      </p:sp>
      <p:sp>
        <p:nvSpPr>
          <p:cNvPr id="5" name="Content Placeholder 4"/>
          <p:cNvSpPr>
            <a:spLocks noGrp="1"/>
          </p:cNvSpPr>
          <p:nvPr>
            <p:ph sz="half" idx="1"/>
          </p:nvPr>
        </p:nvSpPr>
        <p:spPr/>
        <p:txBody>
          <a:bodyPr>
            <a:noAutofit/>
          </a:bodyPr>
          <a:p>
            <a:pPr marL="0" indent="0">
              <a:buNone/>
            </a:pPr>
            <a:r>
              <a:rPr lang="en-US" sz="1600"/>
              <a:t> 3.14 Which of the following are true and which are false? Explain your answers.</a:t>
            </a:r>
            <a:endParaRPr lang="en-US" sz="1600"/>
          </a:p>
          <a:p>
            <a:pPr marL="0" indent="0">
              <a:buNone/>
            </a:pPr>
            <a:r>
              <a:rPr lang="en-US" sz="1600"/>
              <a:t> a. Depth-first search always expands at least as many nodes as A∗ search with an admissi</a:t>
            </a:r>
            <a:endParaRPr lang="en-US" sz="1600"/>
          </a:p>
          <a:p>
            <a:pPr marL="0" indent="0">
              <a:buNone/>
            </a:pPr>
            <a:r>
              <a:rPr lang="en-US" sz="1600"/>
              <a:t>ble heuristic.</a:t>
            </a:r>
            <a:endParaRPr lang="en-US" sz="1600"/>
          </a:p>
          <a:p>
            <a:pPr marL="0" indent="0">
              <a:buNone/>
            </a:pPr>
            <a:r>
              <a:rPr lang="en-US" sz="1600"/>
              <a:t> b. h(n)=0is an admissible heuristic for the 8-puzzle.</a:t>
            </a:r>
            <a:endParaRPr lang="en-US" sz="1600"/>
          </a:p>
          <a:p>
            <a:pPr marL="0" indent="0">
              <a:buNone/>
            </a:pPr>
            <a:r>
              <a:rPr lang="en-US" sz="1600"/>
              <a:t> c.A∗is of no use in robotics because percepts, states, and actions are continuous.</a:t>
            </a:r>
            <a:endParaRPr lang="en-US" sz="1600"/>
          </a:p>
          <a:p>
            <a:pPr marL="0" indent="0">
              <a:buNone/>
            </a:pPr>
            <a:r>
              <a:rPr lang="en-US" sz="1600"/>
              <a:t> d. Breadth-first search is complete even if zero step costs are allowed.</a:t>
            </a:r>
            <a:endParaRPr lang="en-US" sz="1600"/>
          </a:p>
          <a:p>
            <a:pPr marL="0" indent="0">
              <a:buNone/>
            </a:pPr>
            <a:r>
              <a:rPr lang="en-US" sz="1600"/>
              <a:t> e. Assume that a rook can move on a chessboard any number of squares in a straight line,</a:t>
            </a:r>
            <a:endParaRPr lang="en-US" sz="1600"/>
          </a:p>
          <a:p>
            <a:pPr marL="0" indent="0">
              <a:buNone/>
            </a:pPr>
            <a:r>
              <a:rPr lang="en-US" sz="1600"/>
              <a:t> vertically or horizontally, but cannot jump over other pieces. Manhattan distance is an</a:t>
            </a:r>
            <a:endParaRPr lang="en-US" sz="1600"/>
          </a:p>
          <a:p>
            <a:pPr marL="0" indent="0">
              <a:buNone/>
            </a:pPr>
            <a:r>
              <a:rPr lang="en-US" sz="1600"/>
              <a:t> admissible heuristic for the problem of moving the rook from square A to square B in the smallest number of moves</a:t>
            </a:r>
            <a:endParaRPr lang="en-US" sz="1600"/>
          </a:p>
        </p:txBody>
      </p:sp>
      <p:sp>
        <p:nvSpPr>
          <p:cNvPr id="6" name="Content Placeholder 5"/>
          <p:cNvSpPr>
            <a:spLocks noGrp="1"/>
          </p:cNvSpPr>
          <p:nvPr>
            <p:ph sz="half" idx="2"/>
          </p:nvPr>
        </p:nvSpPr>
        <p:spPr/>
        <p:txBody>
          <a:bodyPr/>
          <a:p>
            <a:pPr marL="0" indent="0">
              <a:buNone/>
            </a:pPr>
            <a:r>
              <a:rPr lang="en-US"/>
              <a:t>FALSE</a:t>
            </a:r>
            <a:endParaRPr lang="en-US"/>
          </a:p>
          <a:p>
            <a:pPr marL="0" indent="0">
              <a:buNone/>
            </a:pPr>
            <a:r>
              <a:rPr lang="en-US"/>
              <a:t>TRUE</a:t>
            </a:r>
            <a:endParaRPr lang="en-US"/>
          </a:p>
          <a:p>
            <a:pPr marL="0" indent="0">
              <a:buNone/>
            </a:pPr>
            <a:r>
              <a:rPr lang="en-US"/>
              <a:t>FALSE</a:t>
            </a:r>
            <a:endParaRPr lang="en-US"/>
          </a:p>
          <a:p>
            <a:pPr marL="0" indent="0">
              <a:buNone/>
            </a:pPr>
            <a:r>
              <a:rPr lang="en-US"/>
              <a:t>TRUE</a:t>
            </a:r>
            <a:endParaRPr lang="en-US"/>
          </a:p>
          <a:p>
            <a:pPr marL="0" indent="0">
              <a:buNone/>
            </a:pPr>
            <a:r>
              <a:rPr lang="en-US"/>
              <a:t>TRUE</a:t>
            </a:r>
            <a:endParaRPr lang="en-US"/>
          </a:p>
        </p:txBody>
      </p:sp>
      <p:sp>
        <p:nvSpPr>
          <p:cNvPr id="7" name="Text Box 6"/>
          <p:cNvSpPr txBox="1"/>
          <p:nvPr/>
        </p:nvSpPr>
        <p:spPr>
          <a:xfrm>
            <a:off x="-337820" y="2419350"/>
            <a:ext cx="4064000" cy="368300"/>
          </a:xfrm>
          <a:prstGeom prst="rect">
            <a:avLst/>
          </a:prstGeom>
          <a:noFill/>
        </p:spPr>
        <p:txBody>
          <a:bodyPr wrap="square" rtlCol="0">
            <a:spAutoFit/>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 1.3 Are reflexactions (such as flinching from a hot stove) rational? Are they intelligent?</a:t>
            </a:r>
            <a:endParaRPr lang="en-US" b="1"/>
          </a:p>
        </p:txBody>
      </p:sp>
      <p:sp>
        <p:nvSpPr>
          <p:cNvPr id="3" name="Content Placeholder 2"/>
          <p:cNvSpPr>
            <a:spLocks noGrp="1"/>
          </p:cNvSpPr>
          <p:nvPr>
            <p:ph idx="1"/>
          </p:nvPr>
        </p:nvSpPr>
        <p:spPr/>
        <p:txBody>
          <a:bodyPr>
            <a:normAutofit lnSpcReduction="20000"/>
          </a:bodyPr>
          <a:p>
            <a:pPr marL="0" indent="0">
              <a:buNone/>
            </a:pPr>
            <a:r>
              <a:rPr lang="en-US"/>
              <a:t>Reflex actions can be considered </a:t>
            </a:r>
            <a:r>
              <a:rPr lang="en-US" b="1"/>
              <a:t>rational</a:t>
            </a:r>
            <a:r>
              <a:rPr lang="en-US"/>
              <a:t> in a biological sense because they are effective responses to potentially harmful stimuli.Reflex actions are </a:t>
            </a:r>
            <a:r>
              <a:rPr lang="en-US" b="1"/>
              <a:t>not intelligent</a:t>
            </a:r>
            <a:r>
              <a:rPr lang="en-US"/>
              <a:t> in the sense that they do not involve learning, reasoning, or conscious thought. They are pre-programmed, automatic responses that do not adapt or change based on experience.</a:t>
            </a:r>
            <a:endParaRPr lang="en-US"/>
          </a:p>
          <a:p>
            <a:pPr marL="0" indent="0">
              <a:buNone/>
            </a:pPr>
            <a:r>
              <a:rPr lang="en-US" b="1"/>
              <a:t> 1.4 Suppose we extend Evans’s ANALOGY program so that it can score 200 on a standard IQ test. Would we then have a program more intelligent than a human? Explain.</a:t>
            </a:r>
            <a:endParaRPr lang="en-US" b="1"/>
          </a:p>
          <a:p>
            <a:pPr marL="0" indent="0">
              <a:buNone/>
            </a:pPr>
            <a:r>
              <a:rPr lang="en-US"/>
              <a:t>Scoring 200 on an IQ test does not necessarily mean the program is more intelligent than a human. It indicates that the program is exceptionally good at the types of problems featured in the IQ test but does not encompass the full range of human intelligence.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3740" y="527050"/>
            <a:ext cx="10515600" cy="1325563"/>
          </a:xfrm>
        </p:spPr>
        <p:txBody>
          <a:bodyPr>
            <a:noAutofit/>
          </a:bodyPr>
          <a:p>
            <a:r>
              <a:rPr lang="en-US" sz="2400" b="1"/>
              <a:t>1.5 The neural structure of the sea slug Aplysia has been widely studied (first by Nobel Laureate Eric Kandel) because it has only about 20,000 neurons, most of them large and easily manipulated. Assuming that the cycle time for an Aplysia neuron is roughly the same as for a human neuron, how does the computational power, in terms of memory updates per second, compare with the high-end computer described in Figure 1.3?</a:t>
            </a:r>
            <a:endParaRPr lang="en-US" sz="2400" b="1"/>
          </a:p>
        </p:txBody>
      </p:sp>
      <p:sp>
        <p:nvSpPr>
          <p:cNvPr id="3" name="Content Placeholder 2"/>
          <p:cNvSpPr>
            <a:spLocks noGrp="1"/>
          </p:cNvSpPr>
          <p:nvPr>
            <p:ph idx="1"/>
          </p:nvPr>
        </p:nvSpPr>
        <p:spPr>
          <a:xfrm>
            <a:off x="713740" y="2187575"/>
            <a:ext cx="10344785" cy="4028440"/>
          </a:xfrm>
        </p:spPr>
        <p:txBody>
          <a:bodyPr/>
          <a:p>
            <a:pPr marL="0" indent="0">
              <a:buNone/>
            </a:pPr>
            <a:r>
              <a:rPr lang="en-US" sz="2000"/>
              <a:t>The high-end computer described has a computational power that is approximately 24,000 times greater than the neural structure of the sea slug Aplysia in terms of memory updates per second. This significant difference highlights the advanced capabilities of modern computing hardware compared to the relatively simple neural networks of Aplysia.</a:t>
            </a:r>
            <a:endParaRPr lang="en-US" sz="2000"/>
          </a:p>
          <a:p>
            <a:pPr marL="0" indent="0">
              <a:buNone/>
            </a:pPr>
            <a:endParaRPr lang="en-US" sz="2000"/>
          </a:p>
          <a:p>
            <a:pPr marL="0" indent="0">
              <a:buNone/>
            </a:pPr>
            <a:r>
              <a:rPr lang="en-US" sz="2000" b="1"/>
              <a:t> 1.6 How could introspection—reporting on one’s inner thoughts—be inaccurate? Could I be wrong about what I’m thinking? Discuss</a:t>
            </a:r>
            <a:endParaRPr lang="en-US" sz="2000" b="1"/>
          </a:p>
          <a:p>
            <a:pPr marL="0" indent="0">
              <a:buNone/>
            </a:pPr>
            <a:r>
              <a:rPr lang="en-US" sz="2000"/>
              <a:t>Introspection, while a valuable tool for self-understanding, is prone to various sources of inaccuracy. Cognitive biases, memory distortions, unconscious processes, emotional influences, and social desirability can all lead to incorrect or incomplete self-reports. Therefore, it is possible to be wrong about what one is thinking, and introspective reports should be interpreted with an awareness of these limitations.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1800" b="1"/>
              <a:t> 1.7 Towhat extent are the following computer systems instances of artificial intelligence:</a:t>
            </a:r>
            <a:br>
              <a:rPr lang="en-US" sz="1800" b="1"/>
            </a:br>
            <a:r>
              <a:rPr lang="en-US" sz="1800" b="1"/>
              <a:t> • Supermarket bar code scanners.</a:t>
            </a:r>
            <a:br>
              <a:rPr lang="en-US" sz="1800" b="1"/>
            </a:br>
            <a:r>
              <a:rPr lang="en-US" sz="1800" b="1"/>
              <a:t> • Websearch engines.</a:t>
            </a:r>
            <a:br>
              <a:rPr lang="en-US" sz="1800" b="1"/>
            </a:br>
            <a:r>
              <a:rPr lang="en-US" sz="1800" b="1"/>
              <a:t> • Voice-activated telephone menus.</a:t>
            </a:r>
            <a:br>
              <a:rPr lang="en-US" sz="1800" b="1"/>
            </a:br>
            <a:r>
              <a:rPr lang="en-US" sz="1800" b="1"/>
              <a:t> • Internet routing algorithms that respond dynamically to the state of the network.</a:t>
            </a:r>
            <a:endParaRPr lang="en-US" sz="1800" b="1"/>
          </a:p>
        </p:txBody>
      </p:sp>
      <p:sp>
        <p:nvSpPr>
          <p:cNvPr id="3" name="Content Placeholder 2"/>
          <p:cNvSpPr>
            <a:spLocks noGrp="1"/>
          </p:cNvSpPr>
          <p:nvPr>
            <p:ph idx="1"/>
          </p:nvPr>
        </p:nvSpPr>
        <p:spPr/>
        <p:txBody>
          <a:bodyPr>
            <a:normAutofit lnSpcReduction="10000"/>
          </a:bodyPr>
          <a:p>
            <a:pPr marL="0" indent="0">
              <a:buNone/>
            </a:pPr>
            <a:r>
              <a:rPr lang="en-US"/>
              <a:t>Supermarket Bar Code Scanners: Low extent of AI, primarily involve simple automation and pattern recognition.</a:t>
            </a:r>
            <a:endParaRPr lang="en-US"/>
          </a:p>
          <a:p>
            <a:pPr marL="0" indent="0">
              <a:buNone/>
            </a:pPr>
            <a:r>
              <a:rPr lang="en-US"/>
              <a:t>Web Search Engines: High extent of AI, utilizing advanced algorithms, natural language processing, and machine learning to deliver relevant results and personalize user experiences.</a:t>
            </a:r>
            <a:endParaRPr lang="en-US"/>
          </a:p>
          <a:p>
            <a:pPr marL="0" indent="0">
              <a:buNone/>
            </a:pPr>
            <a:r>
              <a:rPr lang="en-US"/>
              <a:t>Voice-Activated Telephone Menus: Moderate extent of AI, employing speech recognition and natural language processing, with some systems incorporating learning for improved accuracy.</a:t>
            </a:r>
            <a:endParaRPr lang="en-US"/>
          </a:p>
          <a:p>
            <a:pPr marL="0" indent="0">
              <a:buNone/>
            </a:pPr>
            <a:r>
              <a:rPr lang="en-US"/>
              <a:t>Internet Routing Algorithms: Moderate to high extent of AI, especially those using machine learning and optimization techniques for real-time adaptive decision-making.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1600" b="1"/>
              <a:t> 1.8 Many of the computational models of cognitive activities that have been proposed in</a:t>
            </a:r>
            <a:br>
              <a:rPr lang="en-US" sz="1600" b="1"/>
            </a:br>
            <a:r>
              <a:rPr lang="en-US" sz="1600" b="1"/>
              <a:t>volve quite complex mathematical operations, such as convolving an image with a Gaussian</a:t>
            </a:r>
            <a:br>
              <a:rPr lang="en-US" sz="1600" b="1"/>
            </a:br>
            <a:r>
              <a:rPr lang="en-US" sz="1600" b="1"/>
              <a:t> or finding a minimum of the entropy function. Most humans (and certainly all animals) never</a:t>
            </a:r>
            <a:br>
              <a:rPr lang="en-US" sz="1600" b="1"/>
            </a:br>
            <a:r>
              <a:rPr lang="en-US" sz="1600" b="1"/>
              <a:t> learn this kind of mathematics at all, almost no one learns it before college, and almost no</a:t>
            </a:r>
            <a:br>
              <a:rPr lang="en-US" sz="1600" b="1"/>
            </a:br>
            <a:r>
              <a:rPr lang="en-US" sz="1600" b="1"/>
              <a:t> one can compute the convolution of a function with a Gaussian in their head. What sense</a:t>
            </a:r>
            <a:br>
              <a:rPr lang="en-US" sz="1600" b="1"/>
            </a:br>
            <a:r>
              <a:rPr lang="en-US" sz="1600" b="1"/>
              <a:t> does it make to say that the “vision system” is doing this kind of mathematics, whereas the</a:t>
            </a:r>
            <a:br>
              <a:rPr lang="en-US" sz="1600" b="1"/>
            </a:br>
            <a:r>
              <a:rPr lang="en-US" sz="1600" b="1"/>
              <a:t> actual person has no idea how to do it?</a:t>
            </a:r>
            <a:endParaRPr lang="en-US" sz="1600" b="1"/>
          </a:p>
        </p:txBody>
      </p:sp>
      <p:sp>
        <p:nvSpPr>
          <p:cNvPr id="3" name="Content Placeholder 2"/>
          <p:cNvSpPr>
            <a:spLocks noGrp="1"/>
          </p:cNvSpPr>
          <p:nvPr>
            <p:ph idx="1"/>
          </p:nvPr>
        </p:nvSpPr>
        <p:spPr/>
        <p:txBody>
          <a:bodyPr/>
          <a:p>
            <a:pPr marL="0" indent="0">
              <a:buNone/>
            </a:pPr>
            <a:r>
              <a:rPr lang="en-US"/>
              <a:t>Automatic Brain Functions: Our brain does many complex tasks automatically, like seeing and reacting, without us needing to know the math involved.</a:t>
            </a:r>
            <a:endParaRPr lang="en-US"/>
          </a:p>
          <a:p>
            <a:pPr marL="0" indent="0">
              <a:buNone/>
            </a:pPr>
            <a:r>
              <a:rPr lang="en-US"/>
              <a:t>Models Explain the Processes: Scientists use math to create models that explain how these brain functions work, even if we aren't aware of the math.</a:t>
            </a:r>
            <a:endParaRPr lang="en-US"/>
          </a:p>
          <a:p>
            <a:pPr marL="0" indent="0">
              <a:buNone/>
            </a:pPr>
            <a:r>
              <a:rPr lang="en-US"/>
              <a:t>Evolution and Efficiency: Our brains have evolved to handle these tasks efficiently without needing conscious thought.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000" b="1"/>
              <a:t>1.9 Why would evolution tend to result in systems that act rationally? What goals are such systems designed to achieve?1.10 Is AI a science, or is it engineering? Or neither or both? Explain</a:t>
            </a:r>
            <a:endParaRPr lang="en-US" sz="2000" b="1"/>
          </a:p>
        </p:txBody>
      </p:sp>
      <p:sp>
        <p:nvSpPr>
          <p:cNvPr id="3" name="Content Placeholder 2"/>
          <p:cNvSpPr>
            <a:spLocks noGrp="1"/>
          </p:cNvSpPr>
          <p:nvPr>
            <p:ph idx="1"/>
          </p:nvPr>
        </p:nvSpPr>
        <p:spPr/>
        <p:txBody>
          <a:bodyPr/>
          <a:p>
            <a:pPr marL="0" indent="0">
              <a:buNone/>
            </a:pPr>
            <a:r>
              <a:rPr lang="en-US" sz="1600"/>
              <a:t>1.10: </a:t>
            </a:r>
            <a:r>
              <a:rPr lang="en-US" sz="1600" b="1"/>
              <a:t>AI as Science</a:t>
            </a:r>
            <a:r>
              <a:rPr lang="en-US" sz="1600"/>
              <a:t>: It involves studying and understanding the nature of intelligence through theoretical and empirical methods.</a:t>
            </a:r>
            <a:endParaRPr lang="en-US" sz="1600"/>
          </a:p>
          <a:p>
            <a:pPr marL="0" indent="0">
              <a:buNone/>
            </a:pPr>
            <a:r>
              <a:rPr lang="en-US" sz="1600" b="1"/>
              <a:t>AI as Engineering</a:t>
            </a:r>
            <a:r>
              <a:rPr lang="en-US" sz="1600"/>
              <a:t>: It focuses on the practical creation and optimization of intelligent systems and applications.</a:t>
            </a:r>
            <a:endParaRPr lang="en-US" sz="1600"/>
          </a:p>
          <a:p>
            <a:pPr marL="0" indent="0">
              <a:buNone/>
            </a:pPr>
            <a:r>
              <a:rPr lang="en-US" sz="1600" b="1"/>
              <a:t>Evolution</a:t>
            </a:r>
            <a:r>
              <a:rPr lang="en-US" sz="1600"/>
              <a:t> tends to favor rational behavior because it enhances survival and reproduction, leading to systems optimized for these goals</a:t>
            </a:r>
            <a:endParaRPr lang="en-US" sz="1600"/>
          </a:p>
          <a:p>
            <a:pPr marL="0" indent="0">
              <a:buNone/>
            </a:pPr>
            <a:r>
              <a:rPr lang="en-US" sz="1600" b="1"/>
              <a:t> 1.11 “Surely computers cannot be intelligent—they can do only what their programmers tell them.” Is the latter statement true, and does it imply the former?</a:t>
            </a:r>
            <a:endParaRPr lang="en-US" sz="1600" b="1"/>
          </a:p>
          <a:p>
            <a:pPr marL="0" indent="0">
              <a:buNone/>
            </a:pPr>
            <a:r>
              <a:rPr lang="en-US" sz="1600"/>
              <a:t>The statement that computers do only what they are programmed to do is partially true but overlooks the capabilities of learning and adaptation in modern AI.Even if computers follow programmed instructions, the ability to learn, adapt, and exhibit complex behaviors can still be considered a form of intelligence.</a:t>
            </a:r>
            <a:endParaRPr lang="en-US" sz="1600"/>
          </a:p>
          <a:p>
            <a:pPr marL="0" indent="0">
              <a:buNone/>
            </a:pPr>
            <a:r>
              <a:rPr lang="en-US" sz="1600" b="1"/>
              <a:t> 1.12 “Surely animals cannot be intelligent—they can do only what their genes tell them.” Is the latter statement true, and does it imply the former</a:t>
            </a:r>
            <a:endParaRPr lang="en-US" sz="1600" b="1"/>
          </a:p>
          <a:p>
            <a:pPr marL="0" indent="0">
              <a:buNone/>
            </a:pPr>
            <a:r>
              <a:rPr lang="en-US" sz="1600"/>
              <a:t>The statement that animals act only according to their genes is an oversimplification. It ignores the role of learning and environmental interaction in shaping behavior.The ability to learn, solve problems, and adapt demonstrates intelligence in animals. Thus, the latter statement does not imply the former.</a:t>
            </a:r>
            <a:endParaRPr lang="en-US" sz="160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34389</Words>
  <Application>WPS Presentation</Application>
  <PresentationFormat>Widescreen</PresentationFormat>
  <Paragraphs>372</Paragraphs>
  <Slides>45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SimSun</vt:lpstr>
      <vt:lpstr>Wingdings</vt:lpstr>
      <vt:lpstr>Calibri Light</vt:lpstr>
      <vt:lpstr>Calibri</vt:lpstr>
      <vt:lpstr>Microsoft YaHei</vt:lpstr>
      <vt:lpstr>Arial Unicode MS</vt:lpstr>
      <vt:lpstr>BatangChe</vt:lpstr>
      <vt:lpstr>Corporation Games Straight</vt:lpstr>
      <vt:lpstr>Office Theme</vt:lpstr>
      <vt:lpstr>ARTIFICIAL INTELLIGENCE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3.1 Explain why problem formulation must follow goal formulation</vt:lpstr>
      <vt:lpstr>3.2  Your goal is to navigate a robot out of a maze. The robot starts in the center of the maze facing north. You can turn the robot to face north, east, south, or west. You can direct the robot to move forward a certain distance, although it will stop before hitting a wall.  a. Formulate this problem. How large is the state space?</vt:lpstr>
      <vt:lpstr>b. In navigating a maze, the only place we need to turn is at the intersection of two ormore corridors. Reformulate this problem using this observation. How large is the state space now?</vt:lpstr>
      <vt:lpstr>c. From each point in the maze, we can move in any of the four directions until we reach aturning point, and this is the only action we need to do. Reformulate the problem using these actions. Do we need to keep track of the robot’s orientation now?</vt:lpstr>
      <vt:lpstr> d. In our initial description of the problem we already abstracted from the real world,restricting actions and removing details. List three such simplifications we made.</vt:lpstr>
      <vt:lpstr> 3.3 Suppose two friends live in different cities on a map, such as the Romania map shown in Figure 3.2. On every turn, we can simultaneously move each friend to a neighboring city on the map. The amount of time needed to move from city i to neighbor j is equal to the road distance d(i,j) between the cities, but on each turn the friend that arrives first must wait untilthe other one arrives (and calls the first on his/her cell phone) before the next turn can begin.We want the two friends to meet as quickly as possible.  a. Write a detailed formulation for this search problem. (You will find it helpful to define  some formal notation here.)</vt:lpstr>
      <vt:lpstr> b. LetD(i,j) be the straight-line distance between cities i and j. Which of the following heuristic functions are admissible? (i) D(i,j); (ii) 2 · D(i,j); (iii) D(i,j)/2</vt:lpstr>
      <vt:lpstr>d. Are there maps in which all solutions require one friend to visit the same city twice?</vt:lpstr>
      <vt:lpstr>3.4 Show that the 8-puzzle states are divided into two disjoint sets, such that any state is reachable from any other state in the same set, while no state is reachable from any state in the other set.(Hint: See Berlekamp et al. (1982).) Devise a procedure to decide which set a given state is in, and explain why this is useful for generating random states.</vt:lpstr>
      <vt:lpstr>continued</vt:lpstr>
      <vt:lpstr> 3.5 Consider the n-queens problem using the “efficient” incremental formulation given on  page 72. Explain why the state space has at least 3√n! states and estimate the largest n for which exhaustive exploration is feasible. (Hint: Derive a lower bound on the branching factor  by considering the maximum number of squares that a queen can attack in any column.)</vt:lpstr>
      <vt:lpstr>3.6 Give a complete problem formulation for each of the following. Choose a formulation  that is precise enough to be implemented.  a. Using only four colors, you have to color a planar map in such a way that no two  adjacent regions have the same color.</vt:lpstr>
      <vt:lpstr> b. A 3-foot-tall monkey is in a room where some bananas are suspended from the 8-foot  ceiling. He would like to get the bananas. The room contains two stackable, movable,  climbable 3-foot-high crates</vt:lpstr>
      <vt:lpstr> c. You have a program that outputs the message “illegal input record” when fed a certain  file of input records. You know that processing of each record is independent of the  other records. You want to discover what record is illegal.</vt:lpstr>
      <vt:lpstr>d.You have three jugs, measuring 12 gallons, 8 gallons, and 3 gallons, and a water faucet.  You can fill the jugs up or empty them out from one to another or onto the ground. You  need to measure out exactly one gallon.</vt:lpstr>
      <vt:lpstr>3.7 Consider the problem of finding the shortest path between two points on a plane that has  convex polygonal obstacles as shown in Figure 3.31. This is an idealization of the problem  that a robot has to solve to navigate in a crowded environment.  a. Suppose the state space consists of all positions (x,y) in the plane. How many states  are there? How many paths are there to the goal?</vt:lpstr>
      <vt:lpstr>3.8 Onpage 68, we said that we would not consider problems with negative path costs. In  this exercise, we explore this decision in more depth.  a. Suppose that actions can have arbitrarily large negative costs; explain why this possi bility would force any optimal algorithm to explore the entire state space</vt:lpstr>
      <vt:lpstr> d. One can easily imagine actions with high negative cost, even in domains such as route  finding. For example, some stretches of road might have such beautiful scenery as to  far outweigh the normal costs in terms of time and fuel. Explain, in precise terms,  within the context of state-space search, why humans do not drive around scenic loops  indefinitely, and explain how to define the state space and actions for route finding so  that artificial agents can also avoid looping.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amima</dc:creator>
  <cp:lastModifiedBy>amima</cp:lastModifiedBy>
  <cp:revision>3</cp:revision>
  <dcterms:created xsi:type="dcterms:W3CDTF">2024-07-28T08:40:31Z</dcterms:created>
  <dcterms:modified xsi:type="dcterms:W3CDTF">2024-07-29T03:23:01Z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0B4B73861FC5408EAA7DFD800FB8989E_11</vt:lpwstr>
  </property>
  <property fmtid="{D5CDD505-2E9C-101B-9397-08002B2CF9AE}" pid="3" name="KSOProductBuildVer">
    <vt:lpwstr>1033-12.2.0.17153</vt:lpwstr>
  </property>
</Properties>
</file>