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7" r:id="rId2"/>
    <p:sldId id="259" r:id="rId3"/>
    <p:sldId id="267" r:id="rId4"/>
    <p:sldId id="268" r:id="rId5"/>
    <p:sldId id="261" r:id="rId6"/>
    <p:sldId id="262" r:id="rId7"/>
    <p:sldId id="270" r:id="rId8"/>
    <p:sldId id="263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66" r:id="rId17"/>
    <p:sldId id="279" r:id="rId18"/>
    <p:sldId id="278" r:id="rId19"/>
    <p:sldId id="282" r:id="rId20"/>
    <p:sldId id="283" r:id="rId21"/>
    <p:sldId id="284" r:id="rId22"/>
    <p:sldId id="280" r:id="rId23"/>
    <p:sldId id="281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Figtree Black" panose="020B0604020202020204" charset="0"/>
      <p:bold r:id="rId27"/>
      <p:boldItalic r:id="rId28"/>
    </p:embeddedFont>
    <p:embeddedFont>
      <p:font typeface="Hanken Grotesk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0CA80-7742-4133-83C4-40F3D7B05C51}">
  <a:tblStyle styleId="{6D60CA80-7742-4133-83C4-40F3D7B05C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3690" autoAdjust="0"/>
  </p:normalViewPr>
  <p:slideViewPr>
    <p:cSldViewPr snapToGrid="0">
      <p:cViewPr varScale="1">
        <p:scale>
          <a:sx n="77" d="100"/>
          <a:sy n="77" d="100"/>
        </p:scale>
        <p:origin x="110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369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75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93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29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363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100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08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871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0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859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974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14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77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4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3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38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8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8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27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05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2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8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6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6BE47F-3871-4A8D-8F92-68075F69E9BE}"/>
              </a:ext>
            </a:extLst>
          </p:cNvPr>
          <p:cNvSpPr txBox="1"/>
          <p:nvPr/>
        </p:nvSpPr>
        <p:spPr>
          <a:xfrm>
            <a:off x="1469273" y="267532"/>
            <a:ext cx="620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ALJABAR LINEAR DAN MATRIKS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3C599-105C-4996-A71B-E708A75702ED}"/>
              </a:ext>
            </a:extLst>
          </p:cNvPr>
          <p:cNvSpPr txBox="1"/>
          <p:nvPr/>
        </p:nvSpPr>
        <p:spPr>
          <a:xfrm>
            <a:off x="1675009" y="584172"/>
            <a:ext cx="579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Matriks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DC4A3-3EF8-4EED-B47F-C4B5E907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63" y="921258"/>
            <a:ext cx="1098473" cy="1106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AC7551-7E1A-407A-B178-555BA2B15CBD}"/>
              </a:ext>
            </a:extLst>
          </p:cNvPr>
          <p:cNvSpPr txBox="1"/>
          <p:nvPr/>
        </p:nvSpPr>
        <p:spPr>
          <a:xfrm>
            <a:off x="3275205" y="2038795"/>
            <a:ext cx="259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Pengampu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E2DFC-1B32-4F71-A376-BF460A952EDC}"/>
              </a:ext>
            </a:extLst>
          </p:cNvPr>
          <p:cNvSpPr txBox="1"/>
          <p:nvPr/>
        </p:nvSpPr>
        <p:spPr>
          <a:xfrm>
            <a:off x="2115583" y="2328095"/>
            <a:ext cx="4912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Lysbetti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Marpaung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S.T.,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M.Sc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99936-FEF8-4D5F-B7D7-3DD2A4B31341}"/>
              </a:ext>
            </a:extLst>
          </p:cNvPr>
          <p:cNvSpPr txBox="1"/>
          <p:nvPr/>
        </p:nvSpPr>
        <p:spPr>
          <a:xfrm>
            <a:off x="3703314" y="2728205"/>
            <a:ext cx="17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Kelompok</a:t>
            </a:r>
            <a:r>
              <a:rPr lang="en-US" sz="2000" b="1" dirty="0"/>
              <a:t> 8</a:t>
            </a:r>
            <a:endParaRPr lang="en-ID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4F6405-56A7-4F64-8E2C-33286BF117CE}"/>
              </a:ext>
            </a:extLst>
          </p:cNvPr>
          <p:cNvSpPr txBox="1"/>
          <p:nvPr/>
        </p:nvSpPr>
        <p:spPr>
          <a:xfrm>
            <a:off x="2381588" y="3055803"/>
            <a:ext cx="456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Muttakin (2207125094)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AE297-85AD-4DC6-AC38-1102F86575CD}"/>
              </a:ext>
            </a:extLst>
          </p:cNvPr>
          <p:cNvSpPr txBox="1"/>
          <p:nvPr/>
        </p:nvSpPr>
        <p:spPr>
          <a:xfrm>
            <a:off x="2207022" y="3371178"/>
            <a:ext cx="49128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Riau</a:t>
            </a:r>
          </a:p>
          <a:p>
            <a:pPr algn="ctr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Pekanbaru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C9D268-C50B-4D38-B786-953366637856}"/>
              </a:ext>
            </a:extLst>
          </p:cNvPr>
          <p:cNvSpPr/>
          <p:nvPr/>
        </p:nvSpPr>
        <p:spPr>
          <a:xfrm>
            <a:off x="7119844" y="267531"/>
            <a:ext cx="1783087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Revisi</a:t>
            </a:r>
            <a:r>
              <a:rPr lang="en-US" sz="2000" b="1" dirty="0"/>
              <a:t> </a:t>
            </a:r>
            <a:r>
              <a:rPr lang="en-US" sz="2000" b="1" dirty="0" err="1"/>
              <a:t>Materi</a:t>
            </a:r>
            <a:endParaRPr lang="en-ID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AFC342-1560-4307-87C5-DD04A4D3622E}"/>
              </a:ext>
            </a:extLst>
          </p:cNvPr>
          <p:cNvGrpSpPr/>
          <p:nvPr/>
        </p:nvGrpSpPr>
        <p:grpSpPr>
          <a:xfrm>
            <a:off x="275705" y="1187797"/>
            <a:ext cx="8534400" cy="3960601"/>
            <a:chOff x="275705" y="1187797"/>
            <a:chExt cx="8534400" cy="3960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9327052-85A3-434C-B1A7-A15AE0798E67}"/>
                    </a:ext>
                  </a:extLst>
                </p:cNvPr>
                <p:cNvSpPr txBox="1"/>
                <p:nvPr/>
              </p:nvSpPr>
              <p:spPr>
                <a:xfrm>
                  <a:off x="275705" y="1187797"/>
                  <a:ext cx="8534400" cy="1686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sz="2000" dirty="0"/>
                </a:p>
                <a:p>
                  <a:endParaRPr lang="en-ID" sz="2000" dirty="0"/>
                </a:p>
                <a:p>
                  <a:endParaRPr lang="en-ID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9327052-85A3-434C-B1A7-A15AE079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5" y="1187797"/>
                  <a:ext cx="8534400" cy="16861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CE770E-8F72-4F25-9242-FDA30F8D7407}"/>
                    </a:ext>
                  </a:extLst>
                </p:cNvPr>
                <p:cNvSpPr txBox="1"/>
                <p:nvPr/>
              </p:nvSpPr>
              <p:spPr>
                <a:xfrm>
                  <a:off x="275705" y="2538966"/>
                  <a:ext cx="8534400" cy="2609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+0+0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sz="2000" dirty="0"/>
                </a:p>
                <a:p>
                  <a:endParaRPr lang="en-ID" sz="2000" dirty="0"/>
                </a:p>
                <a:p>
                  <a:r>
                    <a:rPr lang="en-ID" sz="2000" dirty="0"/>
                    <a:t>Nilai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/>
                    <a:t> = 4</a:t>
                  </a:r>
                </a:p>
                <a:p>
                  <a:r>
                    <a:rPr lang="en-ID" sz="2000" dirty="0" err="1"/>
                    <a:t>Substitusikan</a:t>
                  </a:r>
                  <a:r>
                    <a:rPr lang="en-ID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/>
                    <a:t> = 4 </a:t>
                  </a:r>
                  <a:r>
                    <a:rPr lang="en-ID" sz="2000" dirty="0" err="1"/>
                    <a:t>ke</a:t>
                  </a:r>
                  <a:r>
                    <a:rPr lang="en-ID" sz="2000" dirty="0"/>
                    <a:t> </a:t>
                  </a:r>
                  <a:r>
                    <a:rPr lang="en-ID" sz="2000" dirty="0" err="1"/>
                    <a:t>dalam</a:t>
                  </a:r>
                  <a:r>
                    <a:rPr lang="en-ID" sz="2000" dirty="0"/>
                    <a:t> </a:t>
                  </a:r>
                  <a:r>
                    <a:rPr lang="en-ID" sz="2000" dirty="0" err="1"/>
                    <a:t>persamaan</a:t>
                  </a:r>
                  <a:r>
                    <a:rPr lang="en-ID" sz="2000" dirty="0"/>
                    <a:t> 4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</m:t>
                      </m:r>
                    </m:oMath>
                  </a14:m>
                  <a:endParaRPr lang="en-ID" sz="2000" dirty="0"/>
                </a:p>
                <a:p>
                  <a:endParaRPr lang="en-ID" sz="2000" dirty="0"/>
                </a:p>
                <a:p>
                  <a:endParaRPr lang="en-ID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CE770E-8F72-4F25-9242-FDA30F8D7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5" y="2538966"/>
                  <a:ext cx="8534400" cy="2609432"/>
                </a:xfrm>
                <a:prstGeom prst="rect">
                  <a:avLst/>
                </a:prstGeom>
                <a:blipFill>
                  <a:blip r:embed="rId4"/>
                  <a:stretch>
                    <a:fillRect l="-71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E7AE9-FCEE-40A5-B35D-7E04547CAFBB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D61507-88DE-4174-84D0-93DB4BA862CA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587682D-779D-4877-8749-4FC919CAE3A8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A76DDEA-72FA-45BD-86E2-64901EA99801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3EDE7F-4F87-4972-B2F3-D2CAAA0F5F0C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31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/>
              <p:nvPr/>
            </p:nvSpPr>
            <p:spPr>
              <a:xfrm>
                <a:off x="275705" y="1187797"/>
                <a:ext cx="85344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 </a:t>
                </a:r>
                <a:r>
                  <a:rPr lang="en-ID" sz="2000" dirty="0"/>
                  <a:t>= 4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D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= 0</a:t>
                </a:r>
              </a:p>
              <a:p>
                <a:endParaRPr lang="en-ID" sz="2000" dirty="0"/>
              </a:p>
              <a:p>
                <a:r>
                  <a:rPr lang="en-ID" sz="2000" dirty="0"/>
                  <a:t>Lalu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= 4 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= 0.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-2 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-2 = 4 + 0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</a:p>
              <a:p>
                <a:r>
                  <a:rPr lang="en-ID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/>
                  <a:t> = (4, 0, -6)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ID" sz="2000" dirty="0"/>
              </a:p>
              <a:p>
                <a:r>
                  <a:rPr lang="en-ID" sz="2000" dirty="0"/>
                  <a:t>  </a:t>
                </a:r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5" y="1187797"/>
                <a:ext cx="8534400" cy="4093428"/>
              </a:xfrm>
              <a:prstGeom prst="rect">
                <a:avLst/>
              </a:prstGeom>
              <a:blipFill>
                <a:blip r:embed="rId3"/>
                <a:stretch>
                  <a:fillRect l="-714" t="-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EC269-49A2-47E0-821E-7D833EA9C47C}"/>
                  </a:ext>
                </a:extLst>
              </p:cNvPr>
              <p:cNvSpPr txBox="1"/>
              <p:nvPr/>
            </p:nvSpPr>
            <p:spPr>
              <a:xfrm>
                <a:off x="225827" y="2975853"/>
                <a:ext cx="14464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EC269-49A2-47E0-821E-7D833EA9C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7" y="2975853"/>
                <a:ext cx="1446415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02561-FD05-442C-A6C5-5DBD59E042FA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A66F7AA-6E9B-4E24-B2D0-8B8C1C599E5C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1F371EC-0725-43A7-917F-A8D38F44079F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E3C5A3F-1C8A-42D6-9DC6-9E5834BB8190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7E443E-955B-44C5-B2C5-5077DC95AF9B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9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C5CBEF-D0C7-4CBC-86A7-C1D0A9176C1F}"/>
              </a:ext>
            </a:extLst>
          </p:cNvPr>
          <p:cNvGrpSpPr/>
          <p:nvPr/>
        </p:nvGrpSpPr>
        <p:grpSpPr>
          <a:xfrm>
            <a:off x="275705" y="1187797"/>
            <a:ext cx="8534400" cy="3960601"/>
            <a:chOff x="275705" y="1187797"/>
            <a:chExt cx="8534400" cy="3960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2CFC67-ABDB-4785-9490-FFE12C8D3C15}"/>
                    </a:ext>
                  </a:extLst>
                </p:cNvPr>
                <p:cNvSpPr txBox="1"/>
                <p:nvPr/>
              </p:nvSpPr>
              <p:spPr>
                <a:xfrm>
                  <a:off x="275705" y="1187797"/>
                  <a:ext cx="8534400" cy="1686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sz="2000" dirty="0"/>
                </a:p>
                <a:p>
                  <a:endParaRPr lang="en-ID" sz="2000" dirty="0"/>
                </a:p>
                <a:p>
                  <a:endParaRPr lang="en-ID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2CFC67-ABDB-4785-9490-FFE12C8D3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5" y="1187797"/>
                  <a:ext cx="8534400" cy="16861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AEA8C8-44FC-4205-838C-C9AAED4F91D9}"/>
                    </a:ext>
                  </a:extLst>
                </p:cNvPr>
                <p:cNvSpPr txBox="1"/>
                <p:nvPr/>
              </p:nvSpPr>
              <p:spPr>
                <a:xfrm>
                  <a:off x="275705" y="2538966"/>
                  <a:ext cx="8534400" cy="2609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+0+0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sz="2000" dirty="0"/>
                </a:p>
                <a:p>
                  <a:endParaRPr lang="en-ID" sz="2000" dirty="0"/>
                </a:p>
                <a:p>
                  <a:r>
                    <a:rPr lang="en-ID" sz="2000" dirty="0"/>
                    <a:t>Nilai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/>
                    <a:t> = 2</a:t>
                  </a:r>
                </a:p>
                <a:p>
                  <a:r>
                    <a:rPr lang="en-ID" sz="2000" dirty="0" err="1"/>
                    <a:t>Substitusikan</a:t>
                  </a:r>
                  <a:r>
                    <a:rPr lang="en-ID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/>
                    <a:t> = 2 </a:t>
                  </a:r>
                  <a:r>
                    <a:rPr lang="en-ID" sz="2000" dirty="0" err="1"/>
                    <a:t>ke</a:t>
                  </a:r>
                  <a:r>
                    <a:rPr lang="en-ID" sz="2000" dirty="0"/>
                    <a:t> </a:t>
                  </a:r>
                  <a:r>
                    <a:rPr lang="en-ID" sz="2000" dirty="0" err="1"/>
                    <a:t>dalam</a:t>
                  </a:r>
                  <a:r>
                    <a:rPr lang="en-ID" sz="2000" dirty="0"/>
                    <a:t> </a:t>
                  </a:r>
                  <a:r>
                    <a:rPr lang="en-ID" sz="2000" dirty="0" err="1"/>
                    <a:t>persamaan</a:t>
                  </a:r>
                  <a:r>
                    <a:rPr lang="en-ID" sz="2000" dirty="0"/>
                    <a:t> 4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</m:t>
                      </m:r>
                    </m:oMath>
                  </a14:m>
                  <a:endParaRPr lang="en-ID" sz="2000" dirty="0"/>
                </a:p>
                <a:p>
                  <a:endParaRPr lang="en-ID" sz="2000" dirty="0"/>
                </a:p>
                <a:p>
                  <a:endParaRPr lang="en-ID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AEA8C8-44FC-4205-838C-C9AAED4F9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5" y="2538966"/>
                  <a:ext cx="8534400" cy="2609432"/>
                </a:xfrm>
                <a:prstGeom prst="rect">
                  <a:avLst/>
                </a:prstGeom>
                <a:blipFill>
                  <a:blip r:embed="rId4"/>
                  <a:stretch>
                    <a:fillRect l="-71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203A9A-728D-4642-ACCD-F59A8A87C288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48B093-6CBC-41AC-B14A-0D27B6887A94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A88567B-20A6-4D3F-9A04-1BF209F23F35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9CB6A40-A4C7-4BE8-A991-80644B71CFC3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04F6E5-47E7-44DF-9CC4-1E01B70D7A6F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05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/>
              <p:nvPr/>
            </p:nvSpPr>
            <p:spPr>
              <a:xfrm>
                <a:off x="275705" y="1187797"/>
                <a:ext cx="85344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 </a:t>
                </a:r>
                <a:r>
                  <a:rPr lang="en-ID" sz="2000" dirty="0"/>
                  <a:t>= 2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D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= 2</a:t>
                </a:r>
              </a:p>
              <a:p>
                <a:endParaRPr lang="en-ID" sz="2000" dirty="0"/>
              </a:p>
              <a:p>
                <a:r>
                  <a:rPr lang="en-ID" sz="2000" dirty="0"/>
                  <a:t>Lalu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= 2 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= 2.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 2 + 2(2)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 6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</a:p>
              <a:p>
                <a:r>
                  <a:rPr lang="en-ID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/>
                  <a:t> = (2, 2, -6) </a:t>
                </a:r>
                <a:endParaRPr lang="en-US" sz="2000" dirty="0"/>
              </a:p>
              <a:p>
                <a:endParaRPr lang="en-ID" sz="2000" dirty="0"/>
              </a:p>
              <a:p>
                <a:r>
                  <a:rPr lang="en-ID" sz="2000" dirty="0"/>
                  <a:t>  </a:t>
                </a:r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5" y="1187797"/>
                <a:ext cx="8534400" cy="4093428"/>
              </a:xfrm>
              <a:prstGeom prst="rect">
                <a:avLst/>
              </a:prstGeom>
              <a:blipFill>
                <a:blip r:embed="rId3"/>
                <a:stretch>
                  <a:fillRect l="-714" t="-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EC269-49A2-47E0-821E-7D833EA9C47C}"/>
                  </a:ext>
                </a:extLst>
              </p:cNvPr>
              <p:cNvSpPr txBox="1"/>
              <p:nvPr/>
            </p:nvSpPr>
            <p:spPr>
              <a:xfrm>
                <a:off x="142701" y="3273046"/>
                <a:ext cx="14464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EC269-49A2-47E0-821E-7D833EA9C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1" y="3273046"/>
                <a:ext cx="1446415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6C572EC-774F-41B5-8E95-44450C5D5304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43E731-C4E4-4409-91A2-29BE5630EF92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536C12E-05DD-44A3-9BE5-3D3891D17E78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0941A49-417C-4090-BC2D-EB6720710726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2AE84F-6E70-4E38-801E-16FC89FB9902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0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C5CBEF-D0C7-4CBC-86A7-C1D0A9176C1F}"/>
              </a:ext>
            </a:extLst>
          </p:cNvPr>
          <p:cNvGrpSpPr/>
          <p:nvPr/>
        </p:nvGrpSpPr>
        <p:grpSpPr>
          <a:xfrm>
            <a:off x="275705" y="1187797"/>
            <a:ext cx="8534400" cy="3960601"/>
            <a:chOff x="275705" y="1187797"/>
            <a:chExt cx="8534400" cy="3960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2CFC67-ABDB-4785-9490-FFE12C8D3C15}"/>
                    </a:ext>
                  </a:extLst>
                </p:cNvPr>
                <p:cNvSpPr txBox="1"/>
                <p:nvPr/>
              </p:nvSpPr>
              <p:spPr>
                <a:xfrm>
                  <a:off x="275705" y="1187797"/>
                  <a:ext cx="8534400" cy="1686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sz="2000" dirty="0"/>
                </a:p>
                <a:p>
                  <a:endParaRPr lang="en-ID" sz="2000" dirty="0"/>
                </a:p>
                <a:p>
                  <a:endParaRPr lang="en-ID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2CFC67-ABDB-4785-9490-FFE12C8D3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5" y="1187797"/>
                  <a:ext cx="8534400" cy="16861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AEA8C8-44FC-4205-838C-C9AAED4F91D9}"/>
                    </a:ext>
                  </a:extLst>
                </p:cNvPr>
                <p:cNvSpPr txBox="1"/>
                <p:nvPr/>
              </p:nvSpPr>
              <p:spPr>
                <a:xfrm>
                  <a:off x="275705" y="2538966"/>
                  <a:ext cx="8534400" cy="2609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+0+0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sz="2000" dirty="0"/>
                </a:p>
                <a:p>
                  <a:endParaRPr lang="en-ID" sz="2000" dirty="0"/>
                </a:p>
                <a:p>
                  <a:r>
                    <a:rPr lang="en-ID" sz="2000" dirty="0"/>
                    <a:t>Nilai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/>
                    <a:t> = 1</a:t>
                  </a:r>
                </a:p>
                <a:p>
                  <a:r>
                    <a:rPr lang="en-ID" sz="2000" dirty="0" err="1"/>
                    <a:t>Substitusikan</a:t>
                  </a:r>
                  <a:r>
                    <a:rPr lang="en-ID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/>
                    <a:t> = 1 </a:t>
                  </a:r>
                  <a:r>
                    <a:rPr lang="en-ID" sz="2000" dirty="0" err="1"/>
                    <a:t>ke</a:t>
                  </a:r>
                  <a:r>
                    <a:rPr lang="en-ID" sz="2000" dirty="0"/>
                    <a:t> </a:t>
                  </a:r>
                  <a:r>
                    <a:rPr lang="en-ID" sz="2000" dirty="0" err="1"/>
                    <a:t>dalam</a:t>
                  </a:r>
                  <a:r>
                    <a:rPr lang="en-ID" sz="2000" dirty="0"/>
                    <a:t> </a:t>
                  </a:r>
                  <a:r>
                    <a:rPr lang="en-ID" sz="2000" dirty="0" err="1"/>
                    <a:t>persamaan</a:t>
                  </a:r>
                  <a:r>
                    <a:rPr lang="en-ID" sz="2000" dirty="0"/>
                    <a:t> 1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</m:t>
                      </m:r>
                    </m:oMath>
                  </a14:m>
                  <a:endParaRPr lang="en-ID" sz="2000" dirty="0"/>
                </a:p>
                <a:p>
                  <a:endParaRPr lang="en-ID" sz="2000" dirty="0"/>
                </a:p>
                <a:p>
                  <a:endParaRPr lang="en-ID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AEA8C8-44FC-4205-838C-C9AAED4F9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5" y="2538966"/>
                  <a:ext cx="8534400" cy="2609432"/>
                </a:xfrm>
                <a:prstGeom prst="rect">
                  <a:avLst/>
                </a:prstGeom>
                <a:blipFill>
                  <a:blip r:embed="rId4"/>
                  <a:stretch>
                    <a:fillRect l="-71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C2D18D-8582-4D52-88B3-2588FED43832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E5C238-5483-45E5-B7B0-C185C56DF34F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90BC954-2CDC-436B-B3E7-AE0FEAEB128F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0D78D5E-DA90-4937-A363-1386F924CE2C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33B909-A781-45BB-B660-17F7B297E58D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7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/>
              <p:nvPr/>
            </p:nvSpPr>
            <p:spPr>
              <a:xfrm>
                <a:off x="275705" y="1187797"/>
                <a:ext cx="8534400" cy="409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1  </a:t>
                </a:r>
                <a:r>
                  <a:rPr lang="en-ID" sz="2000" dirty="0"/>
                  <a:t>= 1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D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= 0</a:t>
                </a:r>
              </a:p>
              <a:p>
                <a:endParaRPr lang="en-ID" sz="2000" dirty="0"/>
              </a:p>
              <a:p>
                <a:r>
                  <a:rPr lang="en-ID" sz="2000" dirty="0"/>
                  <a:t>Lalu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= 1 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= 0.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 1 + 2(0)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</a:p>
              <a:p>
                <a:r>
                  <a:rPr lang="en-ID" sz="2000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/>
                  <a:t> = (1, 0, -1)</a:t>
                </a:r>
                <a:endParaRPr lang="en-US" sz="2000" dirty="0"/>
              </a:p>
              <a:p>
                <a:r>
                  <a:rPr lang="en-ID" sz="2000" dirty="0"/>
                  <a:t>Jadi,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/>
                  <a:t> = (4, 0, -6)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/>
                  <a:t> = (2, 2, -6)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/>
                  <a:t> = (1, 0, -1)</a:t>
                </a:r>
              </a:p>
              <a:p>
                <a:r>
                  <a:rPr lang="en-ID" sz="2000" dirty="0"/>
                  <a:t>  </a:t>
                </a:r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5" y="1187797"/>
                <a:ext cx="8534400" cy="4097532"/>
              </a:xfrm>
              <a:prstGeom prst="rect">
                <a:avLst/>
              </a:prstGeom>
              <a:blipFill>
                <a:blip r:embed="rId3"/>
                <a:stretch>
                  <a:fillRect l="-714" t="-744" r="-1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EC269-49A2-47E0-821E-7D833EA9C47C}"/>
                  </a:ext>
                </a:extLst>
              </p:cNvPr>
              <p:cNvSpPr txBox="1"/>
              <p:nvPr/>
            </p:nvSpPr>
            <p:spPr>
              <a:xfrm>
                <a:off x="142701" y="3273046"/>
                <a:ext cx="14464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EC269-49A2-47E0-821E-7D833EA9C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1" y="3273046"/>
                <a:ext cx="1446415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DFB5021-BC73-4FCC-89EB-CD702F3E6847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55C8AB-3CD0-4ED9-967B-E4C6D984924A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23CDDCF-DB83-4109-9FC2-6D499B8EE9F5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6B4B0B0-ABFE-470C-B4D3-9FF30818CB0C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45B028-480C-4D2F-ABC7-8D644C56549B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30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/>
              <p:nvPr/>
            </p:nvSpPr>
            <p:spPr>
              <a:xfrm>
                <a:off x="187035" y="1137426"/>
                <a:ext cx="8534400" cy="306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/>
                  <a:t>Langkah 3 :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Matriks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]</a:t>
                </a:r>
              </a:p>
              <a:p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5" y="1137426"/>
                <a:ext cx="8534400" cy="3062698"/>
              </a:xfrm>
              <a:prstGeom prst="rect">
                <a:avLst/>
              </a:prstGeom>
              <a:blipFill>
                <a:blip r:embed="rId3"/>
                <a:stretch>
                  <a:fillRect l="-786" t="-11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51A01-3F4F-4812-B134-9D0D1E77C5B3}"/>
                  </a:ext>
                </a:extLst>
              </p:cNvPr>
              <p:cNvSpPr txBox="1"/>
              <p:nvPr/>
            </p:nvSpPr>
            <p:spPr>
              <a:xfrm>
                <a:off x="123307" y="3020007"/>
                <a:ext cx="5066605" cy="1469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2000" dirty="0" err="1"/>
                  <a:t>ubah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ke</a:t>
                </a:r>
                <a:r>
                  <a:rPr lang="en-ID" sz="2000" dirty="0"/>
                  <a:t> basis </a:t>
                </a:r>
                <a:r>
                  <a:rPr lang="en-ID" sz="2000" dirty="0" err="1"/>
                  <a:t>koordinat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relatif</a:t>
                </a:r>
                <a:r>
                  <a:rPr lang="en-ID" sz="2000" dirty="0"/>
                  <a:t>.</a:t>
                </a:r>
              </a:p>
              <a:p>
                <a:endParaRPr lang="en-ID" sz="2000" dirty="0"/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51A01-3F4F-4812-B134-9D0D1E77C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7" y="3020007"/>
                <a:ext cx="5066605" cy="1469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7D84FA-4044-41AA-9B2C-53D6E3C88636}"/>
                  </a:ext>
                </a:extLst>
              </p:cNvPr>
              <p:cNvSpPr txBox="1"/>
              <p:nvPr/>
            </p:nvSpPr>
            <p:spPr>
              <a:xfrm>
                <a:off x="-974667" y="3868237"/>
                <a:ext cx="5049982" cy="1070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+0+0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7D84FA-4044-41AA-9B2C-53D6E3C88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667" y="3868237"/>
                <a:ext cx="5049982" cy="1070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DA0CFE-8DBE-413C-9C7E-EE14B090C1BC}"/>
              </a:ext>
            </a:extLst>
          </p:cNvPr>
          <p:cNvCxnSpPr/>
          <p:nvPr/>
        </p:nvCxnSpPr>
        <p:spPr>
          <a:xfrm flipH="1">
            <a:off x="4242607" y="1683023"/>
            <a:ext cx="88670" cy="3167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194E4C-5292-4ABB-AD0C-2453B3204475}"/>
                  </a:ext>
                </a:extLst>
              </p:cNvPr>
              <p:cNvSpPr txBox="1"/>
              <p:nvPr/>
            </p:nvSpPr>
            <p:spPr>
              <a:xfrm>
                <a:off x="4341322" y="1557411"/>
                <a:ext cx="444384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dirty="0"/>
                  <a:t>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= 0</a:t>
                </a:r>
              </a:p>
              <a:p>
                <a:r>
                  <a:rPr lang="en-ID" sz="2000" dirty="0" err="1"/>
                  <a:t>Substitusikan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= 0 </a:t>
                </a:r>
                <a:r>
                  <a:rPr lang="en-ID" sz="2000" dirty="0" err="1"/>
                  <a:t>ke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dalam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persamaan</a:t>
                </a:r>
                <a:r>
                  <a:rPr lang="en-ID" sz="2000" dirty="0"/>
                  <a:t>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D" sz="2000" dirty="0"/>
              </a:p>
              <a:p>
                <a:r>
                  <a:rPr lang="en-ID" sz="2000" dirty="0"/>
                  <a:t>2  =  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D" sz="2000" dirty="0"/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194E4C-5292-4ABB-AD0C-2453B3204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22" y="1557411"/>
                <a:ext cx="4443841" cy="1631216"/>
              </a:xfrm>
              <a:prstGeom prst="rect">
                <a:avLst/>
              </a:prstGeom>
              <a:blipFill>
                <a:blip r:embed="rId6"/>
                <a:stretch>
                  <a:fillRect l="-1372" t="-14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3F3B12-0268-46AD-BE67-62CDB3C16F8B}"/>
                  </a:ext>
                </a:extLst>
              </p:cNvPr>
              <p:cNvSpPr txBox="1"/>
              <p:nvPr/>
            </p:nvSpPr>
            <p:spPr>
              <a:xfrm>
                <a:off x="4242607" y="2744927"/>
                <a:ext cx="32170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3F3B12-0268-46AD-BE67-62CDB3C1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07" y="2744927"/>
                <a:ext cx="321702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9A04CB-6BB1-4603-8019-5E45A370D3AC}"/>
                  </a:ext>
                </a:extLst>
              </p:cNvPr>
              <p:cNvSpPr txBox="1"/>
              <p:nvPr/>
            </p:nvSpPr>
            <p:spPr>
              <a:xfrm>
                <a:off x="4498570" y="3121359"/>
                <a:ext cx="4476403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dirty="0"/>
                  <a:t>Lalu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= 0 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= 2.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 0 + 2(2)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0 = 4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D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9A04CB-6BB1-4603-8019-5E45A370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70" y="3121359"/>
                <a:ext cx="4476403" cy="1631216"/>
              </a:xfrm>
              <a:prstGeom prst="rect">
                <a:avLst/>
              </a:prstGeom>
              <a:blipFill>
                <a:blip r:embed="rId8"/>
                <a:stretch>
                  <a:fillRect l="-1499" t="-1493" b="-59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89D396-C311-44A6-AD5A-96B692433116}"/>
                  </a:ext>
                </a:extLst>
              </p:cNvPr>
              <p:cNvSpPr txBox="1"/>
              <p:nvPr/>
            </p:nvSpPr>
            <p:spPr>
              <a:xfrm>
                <a:off x="4341322" y="4564537"/>
                <a:ext cx="32170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89D396-C311-44A6-AD5A-96B69243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22" y="4564537"/>
                <a:ext cx="3217025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513E032-BD46-41B4-A29A-DDED50215362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C2CEB2-AEBA-4909-A07B-43156C0E5FDF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BBE0EEB-3336-410C-A5AF-0190A3DE1F17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805A34D-B78F-47BE-AA43-DD5621EF3F22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2A46F0-A70B-497C-A937-D0AE681C04B3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5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A65D37-3289-4A64-B774-18C120CE9EEA}"/>
              </a:ext>
            </a:extLst>
          </p:cNvPr>
          <p:cNvGrpSpPr/>
          <p:nvPr/>
        </p:nvGrpSpPr>
        <p:grpSpPr>
          <a:xfrm>
            <a:off x="187035" y="1137426"/>
            <a:ext cx="8534400" cy="2864374"/>
            <a:chOff x="187035" y="1137426"/>
            <a:chExt cx="8534400" cy="2864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9327052-85A3-434C-B1A7-A15AE0798E67}"/>
                    </a:ext>
                  </a:extLst>
                </p:cNvPr>
                <p:cNvSpPr txBox="1"/>
                <p:nvPr/>
              </p:nvSpPr>
              <p:spPr>
                <a:xfrm>
                  <a:off x="187035" y="1137426"/>
                  <a:ext cx="8534400" cy="2864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2000" dirty="0"/>
                    <a:t>Langkah 3 :</a:t>
                  </a:r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Matriks A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a14:m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 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]</a:t>
                  </a: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ID" sz="2000" b="1" dirty="0"/>
                    <a:t> </a:t>
                  </a:r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9327052-85A3-434C-B1A7-A15AE079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35" y="1137426"/>
                  <a:ext cx="8534400" cy="2864374"/>
                </a:xfrm>
                <a:prstGeom prst="rect">
                  <a:avLst/>
                </a:prstGeom>
                <a:blipFill>
                  <a:blip r:embed="rId3"/>
                  <a:stretch>
                    <a:fillRect l="-786" t="-127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6BB37B-F995-48C5-AC55-E975B2DD0272}"/>
                    </a:ext>
                  </a:extLst>
                </p:cNvPr>
                <p:cNvSpPr txBox="1"/>
                <p:nvPr/>
              </p:nvSpPr>
              <p:spPr>
                <a:xfrm>
                  <a:off x="602924" y="2515597"/>
                  <a:ext cx="7702621" cy="978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a14:m>
                  <a:r>
                    <a:rPr lang="en-ID" sz="20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ID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.0+2.2+1.(−3)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0.2+2.2+0.2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.2+(−1.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D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6BB37B-F995-48C5-AC55-E975B2DD0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4" y="2515597"/>
                  <a:ext cx="7702621" cy="9782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346B75-2C0B-4734-AD13-CD4E1C5B56FC}"/>
                  </a:ext>
                </a:extLst>
              </p:cNvPr>
              <p:cNvSpPr txBox="1"/>
              <p:nvPr/>
            </p:nvSpPr>
            <p:spPr>
              <a:xfrm>
                <a:off x="422565" y="1623328"/>
                <a:ext cx="5049982" cy="946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=(0, 2 ,−3) 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346B75-2C0B-4734-AD13-CD4E1C5B5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5" y="1623328"/>
                <a:ext cx="5049982" cy="9462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99DCE9-A82C-4F3B-8AF0-D5D55DFDD890}"/>
                  </a:ext>
                </a:extLst>
              </p:cNvPr>
              <p:cNvSpPr txBox="1"/>
              <p:nvPr/>
            </p:nvSpPr>
            <p:spPr>
              <a:xfrm>
                <a:off x="2326178" y="3556998"/>
                <a:ext cx="5049982" cy="93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99DCE9-A82C-4F3B-8AF0-D5D55DFD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178" y="3556998"/>
                <a:ext cx="5049982" cy="930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ACDAB9A-2BBD-4BCD-A482-0D4A624C62E5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138769-CA68-4E77-B36C-01CB59E45A0F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D76CA17-B09D-4284-AF90-FCAF1091006F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E18D9C1-3EEF-4D3E-B306-4DBD344BD7FF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19A77A-5F20-4E95-B62B-F6BB4BF1EF7C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60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A65D37-3289-4A64-B774-18C120CE9EEA}"/>
              </a:ext>
            </a:extLst>
          </p:cNvPr>
          <p:cNvGrpSpPr/>
          <p:nvPr/>
        </p:nvGrpSpPr>
        <p:grpSpPr>
          <a:xfrm>
            <a:off x="187035" y="1137426"/>
            <a:ext cx="8534400" cy="2864374"/>
            <a:chOff x="187035" y="1137426"/>
            <a:chExt cx="8534400" cy="2864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9327052-85A3-434C-B1A7-A15AE0798E67}"/>
                    </a:ext>
                  </a:extLst>
                </p:cNvPr>
                <p:cNvSpPr txBox="1"/>
                <p:nvPr/>
              </p:nvSpPr>
              <p:spPr>
                <a:xfrm>
                  <a:off x="187035" y="1137426"/>
                  <a:ext cx="8534400" cy="2864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2000" dirty="0"/>
                    <a:t>Langkah 3 :</a:t>
                  </a:r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Matriks A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a14:m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 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ID" sz="20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]</a:t>
                  </a: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ID" sz="2000" b="1" dirty="0"/>
                    <a:t> </a:t>
                  </a:r>
                  <a:endPara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9327052-85A3-434C-B1A7-A15AE079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35" y="1137426"/>
                  <a:ext cx="8534400" cy="2864374"/>
                </a:xfrm>
                <a:prstGeom prst="rect">
                  <a:avLst/>
                </a:prstGeom>
                <a:blipFill>
                  <a:blip r:embed="rId3"/>
                  <a:stretch>
                    <a:fillRect l="-786" t="-127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6BB37B-F995-48C5-AC55-E975B2DD0272}"/>
                    </a:ext>
                  </a:extLst>
                </p:cNvPr>
                <p:cNvSpPr txBox="1"/>
                <p:nvPr/>
              </p:nvSpPr>
              <p:spPr>
                <a:xfrm>
                  <a:off x="422565" y="1715661"/>
                  <a:ext cx="4753161" cy="853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a14:m>
                  <a:r>
                    <a:rPr lang="en-ID" sz="20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ID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D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6BB37B-F995-48C5-AC55-E975B2DD0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65" y="1715661"/>
                  <a:ext cx="4753161" cy="853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A2C3A3-75E5-4DCA-BAFC-DE2660FBB99D}"/>
                    </a:ext>
                  </a:extLst>
                </p:cNvPr>
                <p:cNvSpPr txBox="1"/>
                <p:nvPr/>
              </p:nvSpPr>
              <p:spPr>
                <a:xfrm>
                  <a:off x="422565" y="2991385"/>
                  <a:ext cx="6508128" cy="813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a14:m>
                  <a:r>
                    <a:rPr lang="en-ID" sz="2000" dirty="0"/>
                    <a:t> = 1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ID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en-ID" sz="20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D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D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A2C3A3-75E5-4DCA-BAFC-DE2660FBB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65" y="2991385"/>
                  <a:ext cx="6508128" cy="8138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72ADD6-BEC2-4DC2-A147-BFD22348BA6E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2A26DA-823F-4375-976C-8CF40E399028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2145E7-066A-4EDE-88DC-D47AFBE320D9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3AC88D1-98D2-408C-A0CB-B005FE5CBE7B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A930CA-6E1F-45C0-AD66-F1F3F089564C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02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E72ADD6-BEC2-4DC2-A147-BFD22348BA6E}"/>
              </a:ext>
            </a:extLst>
          </p:cNvPr>
          <p:cNvGrpSpPr/>
          <p:nvPr/>
        </p:nvGrpSpPr>
        <p:grpSpPr>
          <a:xfrm>
            <a:off x="3419299" y="326968"/>
            <a:ext cx="2964875" cy="607070"/>
            <a:chOff x="3419300" y="326968"/>
            <a:chExt cx="2257972" cy="6070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2A26DA-823F-4375-976C-8CF40E399028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2145E7-066A-4EDE-88DC-D47AFBE320D9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3AC88D1-98D2-408C-A0CB-B005FE5CBE7B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A930CA-6E1F-45C0-AD66-F1F3F089564C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 2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50064-5F3C-4A8E-93C1-FAAE204BF744}"/>
                  </a:ext>
                </a:extLst>
              </p:cNvPr>
              <p:cNvSpPr txBox="1"/>
              <p:nvPr/>
            </p:nvSpPr>
            <p:spPr>
              <a:xfrm>
                <a:off x="249383" y="1188720"/>
                <a:ext cx="8587046" cy="231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Diberikan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adalah</a:t>
                </a:r>
                <a:r>
                  <a:rPr lang="en-ID" sz="2000" dirty="0"/>
                  <a:t> basis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sup>
                    </m:sSup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ID" sz="2000" dirty="0" err="1"/>
                  <a:t>adalah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transformasi</a:t>
                </a:r>
                <a:r>
                  <a:rPr lang="en-ID" sz="2000" dirty="0"/>
                  <a:t> linear </a:t>
                </a:r>
                <a:r>
                  <a:rPr lang="en-ID" sz="2000" dirty="0" err="1"/>
                  <a:t>sehingga</a:t>
                </a:r>
                <a:r>
                  <a:rPr lang="en-ID" sz="2000" dirty="0"/>
                  <a:t>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 dan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D" sz="2000" dirty="0"/>
              </a:p>
              <a:p>
                <a:r>
                  <a:rPr lang="en-ID" sz="2000" b="1" dirty="0" err="1"/>
                  <a:t>Penyelesaian</a:t>
                </a:r>
                <a:r>
                  <a:rPr lang="en-ID" sz="2000" b="1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50064-5F3C-4A8E-93C1-FAAE204B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3" y="1188720"/>
                <a:ext cx="8587046" cy="2310569"/>
              </a:xfrm>
              <a:prstGeom prst="rect">
                <a:avLst/>
              </a:prstGeom>
              <a:blipFill>
                <a:blip r:embed="rId3"/>
                <a:stretch>
                  <a:fillRect l="-781" b="-39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EB772F-7314-4CF0-B4F8-1B43D9D00CAA}"/>
              </a:ext>
            </a:extLst>
          </p:cNvPr>
          <p:cNvCxnSpPr/>
          <p:nvPr/>
        </p:nvCxnSpPr>
        <p:spPr>
          <a:xfrm>
            <a:off x="7481455" y="1529542"/>
            <a:ext cx="307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738C3E-85F3-4781-B3E4-7166D24BF4EE}"/>
                  </a:ext>
                </a:extLst>
              </p:cNvPr>
              <p:cNvSpPr txBox="1"/>
              <p:nvPr/>
            </p:nvSpPr>
            <p:spPr>
              <a:xfrm>
                <a:off x="332509" y="3501988"/>
                <a:ext cx="4971011" cy="1255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000" dirty="0" err="1"/>
                  <a:t>Tentukan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transformasi</a:t>
                </a:r>
                <a:r>
                  <a:rPr lang="en-US" sz="2000" dirty="0"/>
                  <a:t> T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 err="1"/>
                  <a:t>Tentukan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rumus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transformasi</a:t>
                </a:r>
                <a:r>
                  <a:rPr lang="en-US" sz="2000" dirty="0"/>
                  <a:t> linear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 err="1"/>
                  <a:t>Tentukan</a:t>
                </a:r>
                <a:r>
                  <a:rPr lang="en-US" sz="2000" dirty="0"/>
                  <a:t> </a:t>
                </a:r>
                <a:r>
                  <a:rPr lang="en-ID" sz="2000" dirty="0"/>
                  <a:t>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738C3E-85F3-4781-B3E4-7166D24BF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3501988"/>
                <a:ext cx="4971011" cy="1255665"/>
              </a:xfrm>
              <a:prstGeom prst="rect">
                <a:avLst/>
              </a:prstGeom>
              <a:blipFill>
                <a:blip r:embed="rId4"/>
                <a:stretch>
                  <a:fillRect l="-1104" t="-19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7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DD173-D2EF-45A4-A2AD-38EB3F64BF55}"/>
              </a:ext>
            </a:extLst>
          </p:cNvPr>
          <p:cNvGrpSpPr/>
          <p:nvPr/>
        </p:nvGrpSpPr>
        <p:grpSpPr>
          <a:xfrm>
            <a:off x="3419300" y="326968"/>
            <a:ext cx="2158540" cy="607070"/>
            <a:chOff x="3261358" y="335281"/>
            <a:chExt cx="2158540" cy="8285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06C071-245E-4E23-8521-D557F4924B3F}"/>
                </a:ext>
              </a:extLst>
            </p:cNvPr>
            <p:cNvSpPr/>
            <p:nvPr/>
          </p:nvSpPr>
          <p:spPr>
            <a:xfrm>
              <a:off x="3350028" y="415637"/>
              <a:ext cx="2069870" cy="748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26CB0AE-2124-4887-A745-C5F1B79F45D2}"/>
                </a:ext>
              </a:extLst>
            </p:cNvPr>
            <p:cNvSpPr/>
            <p:nvPr/>
          </p:nvSpPr>
          <p:spPr>
            <a:xfrm>
              <a:off x="3261358" y="335281"/>
              <a:ext cx="2069870" cy="748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78E8274-13E7-4655-AD2D-F1C7C21C48E6}"/>
              </a:ext>
            </a:extLst>
          </p:cNvPr>
          <p:cNvSpPr txBox="1"/>
          <p:nvPr/>
        </p:nvSpPr>
        <p:spPr>
          <a:xfrm>
            <a:off x="3607030" y="351939"/>
            <a:ext cx="18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DEFINISI</a:t>
            </a:r>
            <a:endParaRPr lang="en-ID" sz="2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DAFD1F-1DF6-40CA-80E9-403C1CDBC3AD}"/>
                  </a:ext>
                </a:extLst>
              </p:cNvPr>
              <p:cNvSpPr txBox="1"/>
              <p:nvPr/>
            </p:nvSpPr>
            <p:spPr>
              <a:xfrm>
                <a:off x="249381" y="992917"/>
                <a:ext cx="8587048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Misalkan V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berdimensi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dan W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berdimensi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m. Jika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memilih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basis B dan basis B’ masing-masing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dan W,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pada V,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koordinat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merupakan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dan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koordinat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Misalkan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berdimensi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n, dan W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berdimensi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basis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B’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basis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: V       W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DAFD1F-1DF6-40CA-80E9-403C1CDB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1" y="992917"/>
                <a:ext cx="8587048" cy="4708981"/>
              </a:xfrm>
              <a:prstGeom prst="rect">
                <a:avLst/>
              </a:prstGeom>
              <a:blipFill>
                <a:blip r:embed="rId3"/>
                <a:stretch>
                  <a:fillRect l="-781" t="-7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913016-D878-4370-AFE5-35C909984294}"/>
              </a:ext>
            </a:extLst>
          </p:cNvPr>
          <p:cNvCxnSpPr>
            <a:cxnSpLocks/>
          </p:cNvCxnSpPr>
          <p:nvPr/>
        </p:nvCxnSpPr>
        <p:spPr>
          <a:xfrm>
            <a:off x="1244943" y="4251123"/>
            <a:ext cx="344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2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E72ADD6-BEC2-4DC2-A147-BFD22348BA6E}"/>
              </a:ext>
            </a:extLst>
          </p:cNvPr>
          <p:cNvGrpSpPr/>
          <p:nvPr/>
        </p:nvGrpSpPr>
        <p:grpSpPr>
          <a:xfrm>
            <a:off x="3419299" y="326968"/>
            <a:ext cx="2964875" cy="607070"/>
            <a:chOff x="3419300" y="326968"/>
            <a:chExt cx="2257972" cy="6070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2A26DA-823F-4375-976C-8CF40E399028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2145E7-066A-4EDE-88DC-D47AFBE320D9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3AC88D1-98D2-408C-A0CB-B005FE5CBE7B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A930CA-6E1F-45C0-AD66-F1F3F089564C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 2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DFF890-695A-4DFE-8C67-1C4DF713BAEB}"/>
                  </a:ext>
                </a:extLst>
              </p:cNvPr>
              <p:cNvSpPr txBox="1"/>
              <p:nvPr/>
            </p:nvSpPr>
            <p:spPr>
              <a:xfrm>
                <a:off x="403013" y="1064328"/>
                <a:ext cx="3657177" cy="365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  <a:p>
                <a:endParaRPr lang="en-ID" sz="2000" dirty="0"/>
              </a:p>
              <a:p>
                <a:r>
                  <a:rPr lang="en-ID" sz="2000" dirty="0"/>
                  <a:t>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  <a:p>
                <a:r>
                  <a:rPr lang="en-ID" sz="20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D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DFF890-695A-4DFE-8C67-1C4DF713B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3" y="1064328"/>
                <a:ext cx="3657177" cy="3655553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9FB60-20A4-492F-BDE2-F599B2A2141E}"/>
              </a:ext>
            </a:extLst>
          </p:cNvPr>
          <p:cNvCxnSpPr>
            <a:cxnSpLocks/>
          </p:cNvCxnSpPr>
          <p:nvPr/>
        </p:nvCxnSpPr>
        <p:spPr>
          <a:xfrm>
            <a:off x="4572000" y="934038"/>
            <a:ext cx="0" cy="39161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F12308-2B99-4594-92AB-73A5C2D1B6AB}"/>
                  </a:ext>
                </a:extLst>
              </p:cNvPr>
              <p:cNvSpPr txBox="1"/>
              <p:nvPr/>
            </p:nvSpPr>
            <p:spPr>
              <a:xfrm>
                <a:off x="4575125" y="970622"/>
                <a:ext cx="5047988" cy="3114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D" sz="2000" dirty="0"/>
              </a:p>
              <a:p>
                <a:r>
                  <a:rPr lang="en-ID" sz="20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/>
                    </m:sSup>
                  </m:oMath>
                </a14:m>
                <a:endParaRPr lang="en-US" sz="2000" b="0" dirty="0"/>
              </a:p>
              <a:p>
                <a:r>
                  <a:rPr lang="en-ID" sz="20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D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F12308-2B99-4594-92AB-73A5C2D1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25" y="970622"/>
                <a:ext cx="5047988" cy="3114186"/>
              </a:xfrm>
              <a:prstGeom prst="rect">
                <a:avLst/>
              </a:prstGeom>
              <a:blipFill>
                <a:blip r:embed="rId4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3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E72ADD6-BEC2-4DC2-A147-BFD22348BA6E}"/>
              </a:ext>
            </a:extLst>
          </p:cNvPr>
          <p:cNvGrpSpPr/>
          <p:nvPr/>
        </p:nvGrpSpPr>
        <p:grpSpPr>
          <a:xfrm>
            <a:off x="3419299" y="326968"/>
            <a:ext cx="2964875" cy="607070"/>
            <a:chOff x="3419300" y="326968"/>
            <a:chExt cx="2257972" cy="6070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2A26DA-823F-4375-976C-8CF40E399028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2145E7-066A-4EDE-88DC-D47AFBE320D9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3AC88D1-98D2-408C-A0CB-B005FE5CBE7B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A930CA-6E1F-45C0-AD66-F1F3F089564C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 2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CA822-F1B2-44DC-815E-3FAA3E5FA26A}"/>
                  </a:ext>
                </a:extLst>
              </p:cNvPr>
              <p:cNvSpPr txBox="1"/>
              <p:nvPr/>
            </p:nvSpPr>
            <p:spPr>
              <a:xfrm>
                <a:off x="344466" y="1080893"/>
                <a:ext cx="5047988" cy="1513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dirty="0"/>
                  <a:t>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=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D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CA822-F1B2-44DC-815E-3FAA3E5FA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6" y="1080893"/>
                <a:ext cx="5047988" cy="1513748"/>
              </a:xfrm>
              <a:prstGeom prst="rect">
                <a:avLst/>
              </a:prstGeom>
              <a:blipFill>
                <a:blip r:embed="rId3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A9F42-CC38-4D2A-85C4-6C97F9E11CA0}"/>
                  </a:ext>
                </a:extLst>
              </p:cNvPr>
              <p:cNvSpPr txBox="1"/>
              <p:nvPr/>
            </p:nvSpPr>
            <p:spPr>
              <a:xfrm>
                <a:off x="550190" y="2594641"/>
                <a:ext cx="5047988" cy="2346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Menentukan T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/>
                  <a:t>T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=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(−3)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(−3)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−5(−3)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A9F42-CC38-4D2A-85C4-6C97F9E11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0" y="2594641"/>
                <a:ext cx="5047988" cy="2346476"/>
              </a:xfrm>
              <a:prstGeom prst="rect">
                <a:avLst/>
              </a:prstGeom>
              <a:blipFill>
                <a:blip r:embed="rId4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7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B64E-5F42-4392-AC15-A501A452D7BF}"/>
              </a:ext>
            </a:extLst>
          </p:cNvPr>
          <p:cNvGrpSpPr/>
          <p:nvPr/>
        </p:nvGrpSpPr>
        <p:grpSpPr>
          <a:xfrm>
            <a:off x="2806929" y="379594"/>
            <a:ext cx="3530141" cy="643654"/>
            <a:chOff x="3419299" y="290384"/>
            <a:chExt cx="3530141" cy="6436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7DD173-D2EF-45A4-A2AD-38EB3F64BF55}"/>
                </a:ext>
              </a:extLst>
            </p:cNvPr>
            <p:cNvGrpSpPr/>
            <p:nvPr/>
          </p:nvGrpSpPr>
          <p:grpSpPr>
            <a:xfrm>
              <a:off x="3419299" y="326968"/>
              <a:ext cx="3530141" cy="607070"/>
              <a:chOff x="3261358" y="335281"/>
              <a:chExt cx="2158540" cy="82850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906C071-245E-4E23-8521-D557F4924B3F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26CB0AE-2124-4887-A745-C5F1B79F45D2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8E8274-13E7-4655-AD2D-F1C7C21C48E6}"/>
                </a:ext>
              </a:extLst>
            </p:cNvPr>
            <p:cNvSpPr txBox="1"/>
            <p:nvPr/>
          </p:nvSpPr>
          <p:spPr>
            <a:xfrm>
              <a:off x="3607030" y="290384"/>
              <a:ext cx="33424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Daftar Pustaka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9E37E1-A196-4398-8A1E-18A211448D13}"/>
              </a:ext>
            </a:extLst>
          </p:cNvPr>
          <p:cNvSpPr txBox="1"/>
          <p:nvPr/>
        </p:nvSpPr>
        <p:spPr>
          <a:xfrm>
            <a:off x="340112" y="1710590"/>
            <a:ext cx="8463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Howard Anton, Chris </a:t>
            </a:r>
            <a:r>
              <a:rPr lang="en-ID" sz="2400" dirty="0" err="1"/>
              <a:t>Rorres</a:t>
            </a:r>
            <a:r>
              <a:rPr lang="en-ID" sz="2400" dirty="0"/>
              <a:t>, 2005, Elementary Linear Algebra 9th Edition</a:t>
            </a:r>
          </a:p>
          <a:p>
            <a:r>
              <a:rPr lang="en-ID" sz="2400" dirty="0"/>
              <a:t>(Application Version), https://bit.ly/3QUC6ag, John Wiley and Sons Inc.,</a:t>
            </a:r>
          </a:p>
          <a:p>
            <a:r>
              <a:rPr lang="en-ID" sz="2400" dirty="0"/>
              <a:t>USA, </a:t>
            </a:r>
            <a:r>
              <a:rPr lang="en-ID" sz="2400" dirty="0" err="1"/>
              <a:t>halaman</a:t>
            </a:r>
            <a:r>
              <a:rPr lang="en-ID" sz="2400" dirty="0"/>
              <a:t> 478-488, </a:t>
            </a:r>
            <a:r>
              <a:rPr lang="en-ID" sz="2400" dirty="0" err="1"/>
              <a:t>diakses</a:t>
            </a:r>
            <a:r>
              <a:rPr lang="en-ID" sz="2400" dirty="0"/>
              <a:t> pada 18 November 2023 12.15 WIB</a:t>
            </a:r>
          </a:p>
        </p:txBody>
      </p:sp>
    </p:spTree>
    <p:extLst>
      <p:ext uri="{BB962C8B-B14F-4D97-AF65-F5344CB8AC3E}">
        <p14:creationId xmlns:p14="http://schemas.microsoft.com/office/powerpoint/2010/main" val="228216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1A2D1-7E39-451F-825A-2E184EF9656F}"/>
              </a:ext>
            </a:extLst>
          </p:cNvPr>
          <p:cNvSpPr txBox="1"/>
          <p:nvPr/>
        </p:nvSpPr>
        <p:spPr>
          <a:xfrm>
            <a:off x="1886989" y="1978429"/>
            <a:ext cx="5370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TERIMAKASIH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207887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DD173-D2EF-45A4-A2AD-38EB3F64BF55}"/>
              </a:ext>
            </a:extLst>
          </p:cNvPr>
          <p:cNvGrpSpPr/>
          <p:nvPr/>
        </p:nvGrpSpPr>
        <p:grpSpPr>
          <a:xfrm>
            <a:off x="3419300" y="326968"/>
            <a:ext cx="2158540" cy="607070"/>
            <a:chOff x="3261358" y="335281"/>
            <a:chExt cx="2158540" cy="8285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06C071-245E-4E23-8521-D557F4924B3F}"/>
                </a:ext>
              </a:extLst>
            </p:cNvPr>
            <p:cNvSpPr/>
            <p:nvPr/>
          </p:nvSpPr>
          <p:spPr>
            <a:xfrm>
              <a:off x="3350028" y="415637"/>
              <a:ext cx="2069870" cy="748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26CB0AE-2124-4887-A745-C5F1B79F45D2}"/>
                </a:ext>
              </a:extLst>
            </p:cNvPr>
            <p:cNvSpPr/>
            <p:nvPr/>
          </p:nvSpPr>
          <p:spPr>
            <a:xfrm>
              <a:off x="3261358" y="335281"/>
              <a:ext cx="2069870" cy="748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78E8274-13E7-4655-AD2D-F1C7C21C48E6}"/>
              </a:ext>
            </a:extLst>
          </p:cNvPr>
          <p:cNvSpPr txBox="1"/>
          <p:nvPr/>
        </p:nvSpPr>
        <p:spPr>
          <a:xfrm>
            <a:off x="3607030" y="351939"/>
            <a:ext cx="18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DEFINISI</a:t>
            </a:r>
            <a:endParaRPr lang="en-ID" sz="2800" b="1" dirty="0">
              <a:solidFill>
                <a:schemeClr val="accent2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594E7D-093B-4BD7-A5B1-FAC7AAD9E302}"/>
              </a:ext>
            </a:extLst>
          </p:cNvPr>
          <p:cNvGrpSpPr/>
          <p:nvPr/>
        </p:nvGrpSpPr>
        <p:grpSpPr>
          <a:xfrm>
            <a:off x="332512" y="1213169"/>
            <a:ext cx="5752404" cy="1802447"/>
            <a:chOff x="427647" y="1072993"/>
            <a:chExt cx="5592374" cy="18024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729FE7-CD2A-47A7-BB7F-C17D2BF25D41}"/>
                </a:ext>
              </a:extLst>
            </p:cNvPr>
            <p:cNvGrpSpPr/>
            <p:nvPr/>
          </p:nvGrpSpPr>
          <p:grpSpPr>
            <a:xfrm>
              <a:off x="427647" y="1072993"/>
              <a:ext cx="5592374" cy="1802447"/>
              <a:chOff x="1551020" y="2844368"/>
              <a:chExt cx="5592374" cy="1802447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2470F89-87EF-49B0-95E7-9E9448EC3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3582" y="3158836"/>
                <a:ext cx="0" cy="839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A3CFDDB-6BA3-4A08-A34E-AE1A0A413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741" y="3110343"/>
                <a:ext cx="8042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47664DD-57B5-4C55-8244-9E92C6670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0760" y="3158836"/>
                <a:ext cx="0" cy="839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C8BC5EC-4F01-44C7-A97D-73D319857E13}"/>
                  </a:ext>
                </a:extLst>
              </p:cNvPr>
              <p:cNvSpPr txBox="1"/>
              <p:nvPr/>
            </p:nvSpPr>
            <p:spPr>
              <a:xfrm>
                <a:off x="3522520" y="2844368"/>
                <a:ext cx="340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ID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CEB950C-7D66-49F7-A448-4B944B411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35" y="2905924"/>
                    <a:ext cx="910243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D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ID" b="1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CEB950C-7D66-49F7-A448-4B944B411A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235" y="2905924"/>
                    <a:ext cx="910243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A408323-5F3F-4BCE-B6BC-16116C736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388820" y="4090766"/>
                    <a:ext cx="910243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D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en-ID" b="1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A408323-5F3F-4BCE-B6BC-16116C736C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8820" y="4090766"/>
                    <a:ext cx="910243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810DA1-F6CF-4006-9C0A-49CF6CDF8A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41470" y="4071023"/>
                    <a:ext cx="5029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a14:m>
                    <a: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endParaRPr lang="en-ID" sz="18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810DA1-F6CF-4006-9C0A-49CF6CDF8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1470" y="4071023"/>
                    <a:ext cx="50292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10714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0DBAC8-9ACA-458F-AB54-8BEC34597B23}"/>
                  </a:ext>
                </a:extLst>
              </p:cNvPr>
              <p:cNvSpPr/>
              <p:nvPr/>
            </p:nvSpPr>
            <p:spPr>
              <a:xfrm>
                <a:off x="5364477" y="2884195"/>
                <a:ext cx="1778917" cy="5937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pada W (</a:t>
                </a:r>
                <a:r>
                  <a:rPr lang="en-US" dirty="0" err="1"/>
                  <a:t>berdimensi</a:t>
                </a:r>
                <a:r>
                  <a:rPr lang="en-US" dirty="0"/>
                  <a:t> m)</a:t>
                </a:r>
                <a:endParaRPr lang="en-ID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F369E0-C8E4-49DD-8ADB-D61C63CF6BE7}"/>
                  </a:ext>
                </a:extLst>
              </p:cNvPr>
              <p:cNvSpPr/>
              <p:nvPr/>
            </p:nvSpPr>
            <p:spPr>
              <a:xfrm>
                <a:off x="1551020" y="2905924"/>
                <a:ext cx="1778917" cy="5937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pada V (</a:t>
                </a:r>
                <a:r>
                  <a:rPr lang="en-US" dirty="0" err="1"/>
                  <a:t>berdimensi</a:t>
                </a:r>
                <a:r>
                  <a:rPr lang="en-US" dirty="0"/>
                  <a:t> n)</a:t>
                </a:r>
                <a:endParaRPr lang="en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513AEDED-4496-4DEA-9031-40CDABA20B20}"/>
                      </a:ext>
                    </a:extLst>
                  </p:cNvPr>
                  <p:cNvSpPr/>
                  <p:nvPr/>
                </p:nvSpPr>
                <p:spPr>
                  <a:xfrm>
                    <a:off x="1629295" y="3907674"/>
                    <a:ext cx="1641764" cy="7391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Sebuah</a:t>
                    </a:r>
                    <a:r>
                      <a:rPr lang="en-US" dirty="0"/>
                      <a:t> vector pada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513AEDED-4496-4DEA-9031-40CDABA20B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295" y="3907674"/>
                    <a:ext cx="1641764" cy="7391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A82A043-DDD6-4BE5-B510-F50E693CE5D2}"/>
                      </a:ext>
                    </a:extLst>
                  </p:cNvPr>
                  <p:cNvSpPr/>
                  <p:nvPr/>
                </p:nvSpPr>
                <p:spPr>
                  <a:xfrm>
                    <a:off x="5364477" y="3903492"/>
                    <a:ext cx="1641764" cy="7391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Sebuah vector pada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ID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A82A043-DDD6-4BE5-B510-F50E693CE5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4477" y="3903492"/>
                    <a:ext cx="1641764" cy="7391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7B387C0-AA15-400F-A841-7ADD0E5107FF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07" y="2233733"/>
              <a:ext cx="1071927" cy="19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44DA20-25D8-46C9-9997-761E863B2631}"/>
                  </a:ext>
                </a:extLst>
              </p:cNvPr>
              <p:cNvSpPr txBox="1"/>
              <p:nvPr/>
            </p:nvSpPr>
            <p:spPr>
              <a:xfrm>
                <a:off x="282632" y="3126437"/>
                <a:ext cx="852054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digunakan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A, yang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memetakan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pada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Dikatakan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memetakan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Dikatakan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perkalian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memetakan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44DA20-25D8-46C9-9997-761E863B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2" y="3126437"/>
                <a:ext cx="8520545" cy="1631216"/>
              </a:xfrm>
              <a:prstGeom prst="rect">
                <a:avLst/>
              </a:prstGeom>
              <a:blipFill>
                <a:blip r:embed="rId8"/>
                <a:stretch>
                  <a:fillRect l="-715" t="-2247" b="-59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5BDB04D-A6F6-4E46-B404-9FEFBD9DA2FA}"/>
              </a:ext>
            </a:extLst>
          </p:cNvPr>
          <p:cNvSpPr/>
          <p:nvPr/>
        </p:nvSpPr>
        <p:spPr>
          <a:xfrm>
            <a:off x="2337624" y="1252996"/>
            <a:ext cx="350571" cy="3505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E4C742C-F970-4FC1-B08E-49DDDDB98D05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4493587" y="-946135"/>
            <a:ext cx="218455" cy="417980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64061A-4DCC-4D0A-9301-84C66BD65195}"/>
              </a:ext>
            </a:extLst>
          </p:cNvPr>
          <p:cNvSpPr/>
          <p:nvPr/>
        </p:nvSpPr>
        <p:spPr>
          <a:xfrm>
            <a:off x="6692718" y="760446"/>
            <a:ext cx="2118769" cy="71869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diubah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Koordinat</a:t>
            </a:r>
            <a:r>
              <a:rPr lang="en-US" sz="1600" dirty="0"/>
              <a:t> </a:t>
            </a:r>
            <a:r>
              <a:rPr lang="en-US" sz="1600" dirty="0" err="1"/>
              <a:t>relatif</a:t>
            </a:r>
            <a:r>
              <a:rPr lang="en-US" sz="1600" dirty="0"/>
              <a:t> 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koordinat</a:t>
            </a:r>
            <a:endParaRPr lang="en-ID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EE53F-AD2D-455B-9EF0-A8338CA1F0DF}"/>
              </a:ext>
            </a:extLst>
          </p:cNvPr>
          <p:cNvSpPr txBox="1"/>
          <p:nvPr/>
        </p:nvSpPr>
        <p:spPr>
          <a:xfrm>
            <a:off x="1498904" y="1840065"/>
            <a:ext cx="1068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B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F50B6-A0A9-4E45-B2E6-B857B8C21436}"/>
              </a:ext>
            </a:extLst>
          </p:cNvPr>
          <p:cNvSpPr txBox="1"/>
          <p:nvPr/>
        </p:nvSpPr>
        <p:spPr>
          <a:xfrm>
            <a:off x="3607030" y="1780999"/>
            <a:ext cx="1068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B'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03006-4B4B-477A-8303-073477B1C96F}"/>
              </a:ext>
            </a:extLst>
          </p:cNvPr>
          <p:cNvSpPr/>
          <p:nvPr/>
        </p:nvSpPr>
        <p:spPr>
          <a:xfrm>
            <a:off x="2300263" y="2424376"/>
            <a:ext cx="517311" cy="5173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E6FEFF4-F3A0-4A48-8AA8-0CF1ABBFB974}"/>
              </a:ext>
            </a:extLst>
          </p:cNvPr>
          <p:cNvCxnSpPr>
            <a:cxnSpLocks/>
            <a:stCxn id="7" idx="4"/>
            <a:endCxn id="31" idx="1"/>
          </p:cNvCxnSpPr>
          <p:nvPr/>
        </p:nvCxnSpPr>
        <p:spPr>
          <a:xfrm rot="5400000" flipH="1" flipV="1">
            <a:off x="4476679" y="856881"/>
            <a:ext cx="167045" cy="4002567"/>
          </a:xfrm>
          <a:prstGeom prst="bentConnector4">
            <a:avLst>
              <a:gd name="adj1" fmla="val -136849"/>
              <a:gd name="adj2" fmla="val 9122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F0006-492E-4D68-93A4-1B422955C360}"/>
              </a:ext>
            </a:extLst>
          </p:cNvPr>
          <p:cNvSpPr/>
          <p:nvPr/>
        </p:nvSpPr>
        <p:spPr>
          <a:xfrm>
            <a:off x="6561486" y="2500546"/>
            <a:ext cx="1621941" cy="5481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Domain basis B</a:t>
            </a:r>
            <a:endParaRPr lang="en-ID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2DFD83-BF11-4118-B10C-90F957993527}"/>
              </a:ext>
            </a:extLst>
          </p:cNvPr>
          <p:cNvSpPr txBox="1"/>
          <p:nvPr/>
        </p:nvSpPr>
        <p:spPr>
          <a:xfrm>
            <a:off x="2581454" y="2031174"/>
            <a:ext cx="1068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3297C2-2B2D-4D8F-8841-84A527F071A8}"/>
              </a:ext>
            </a:extLst>
          </p:cNvPr>
          <p:cNvSpPr/>
          <p:nvPr/>
        </p:nvSpPr>
        <p:spPr>
          <a:xfrm>
            <a:off x="3284223" y="2422838"/>
            <a:ext cx="845560" cy="40748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3CC8FD0-2EC2-481B-B570-0D59BA35C6BF}"/>
              </a:ext>
            </a:extLst>
          </p:cNvPr>
          <p:cNvCxnSpPr>
            <a:stCxn id="12" idx="7"/>
          </p:cNvCxnSpPr>
          <p:nvPr/>
        </p:nvCxnSpPr>
        <p:spPr>
          <a:xfrm rot="5400000" flipH="1" flipV="1">
            <a:off x="5137468" y="1049595"/>
            <a:ext cx="301404" cy="2564433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18A4E39-7F50-4001-BD42-8B7ADB52781E}"/>
              </a:ext>
            </a:extLst>
          </p:cNvPr>
          <p:cNvSpPr/>
          <p:nvPr/>
        </p:nvSpPr>
        <p:spPr>
          <a:xfrm>
            <a:off x="6561485" y="1906869"/>
            <a:ext cx="1621941" cy="41944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Hasil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DD173-D2EF-45A4-A2AD-38EB3F64BF55}"/>
              </a:ext>
            </a:extLst>
          </p:cNvPr>
          <p:cNvGrpSpPr/>
          <p:nvPr/>
        </p:nvGrpSpPr>
        <p:grpSpPr>
          <a:xfrm>
            <a:off x="3419300" y="326968"/>
            <a:ext cx="2158540" cy="607070"/>
            <a:chOff x="3261358" y="335281"/>
            <a:chExt cx="2158540" cy="8285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06C071-245E-4E23-8521-D557F4924B3F}"/>
                </a:ext>
              </a:extLst>
            </p:cNvPr>
            <p:cNvSpPr/>
            <p:nvPr/>
          </p:nvSpPr>
          <p:spPr>
            <a:xfrm>
              <a:off x="3350028" y="415637"/>
              <a:ext cx="2069870" cy="748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26CB0AE-2124-4887-A745-C5F1B79F45D2}"/>
                </a:ext>
              </a:extLst>
            </p:cNvPr>
            <p:cNvSpPr/>
            <p:nvPr/>
          </p:nvSpPr>
          <p:spPr>
            <a:xfrm>
              <a:off x="3261358" y="335281"/>
              <a:ext cx="2069870" cy="748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78E8274-13E7-4655-AD2D-F1C7C21C48E6}"/>
              </a:ext>
            </a:extLst>
          </p:cNvPr>
          <p:cNvSpPr txBox="1"/>
          <p:nvPr/>
        </p:nvSpPr>
        <p:spPr>
          <a:xfrm>
            <a:off x="3607030" y="351939"/>
            <a:ext cx="18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DEFINISI</a:t>
            </a:r>
            <a:endParaRPr lang="en-ID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4DA20-25D8-46C9-9997-761E863B2631}"/>
              </a:ext>
            </a:extLst>
          </p:cNvPr>
          <p:cNvSpPr txBox="1"/>
          <p:nvPr/>
        </p:nvSpPr>
        <p:spPr>
          <a:xfrm>
            <a:off x="311727" y="996794"/>
            <a:ext cx="8520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Sehingga</a:t>
            </a:r>
            <a:r>
              <a:rPr lang="en-US" sz="2000" dirty="0"/>
              <a:t>, </a:t>
            </a:r>
            <a:r>
              <a:rPr lang="en-US" sz="2000" dirty="0" err="1"/>
              <a:t>pemetaan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T pada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x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perkalian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Linear </a:t>
            </a:r>
            <a:r>
              <a:rPr lang="en-US" sz="2000" dirty="0" err="1"/>
              <a:t>Umum</a:t>
            </a:r>
            <a:r>
              <a:rPr lang="en-US" sz="2000" dirty="0"/>
              <a:t> A.</a:t>
            </a:r>
          </a:p>
          <a:p>
            <a:endParaRPr lang="en-US" sz="2000" dirty="0"/>
          </a:p>
          <a:p>
            <a:endParaRPr lang="en-ID" sz="20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D69DDB-0644-4EB1-98C2-C21BD4046D8A}"/>
              </a:ext>
            </a:extLst>
          </p:cNvPr>
          <p:cNvGrpSpPr/>
          <p:nvPr/>
        </p:nvGrpSpPr>
        <p:grpSpPr>
          <a:xfrm>
            <a:off x="4649024" y="2259085"/>
            <a:ext cx="3862102" cy="2557447"/>
            <a:chOff x="1002892" y="2274825"/>
            <a:chExt cx="3862102" cy="255744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6E51F-50D3-4A21-9347-F0D33A448B9C}"/>
                </a:ext>
              </a:extLst>
            </p:cNvPr>
            <p:cNvSpPr txBox="1"/>
            <p:nvPr/>
          </p:nvSpPr>
          <p:spPr>
            <a:xfrm>
              <a:off x="2411941" y="2669714"/>
              <a:ext cx="1044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: V    W </a:t>
              </a:r>
              <a:endParaRPr lang="en-ID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F44ED09-2917-47B6-AE12-D10E438DEB3D}"/>
                </a:ext>
              </a:extLst>
            </p:cNvPr>
            <p:cNvGrpSpPr/>
            <p:nvPr/>
          </p:nvGrpSpPr>
          <p:grpSpPr>
            <a:xfrm>
              <a:off x="1002892" y="2274825"/>
              <a:ext cx="3862102" cy="2557447"/>
              <a:chOff x="1002892" y="2274825"/>
              <a:chExt cx="3862102" cy="25574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39FAB8-2485-4296-8D6E-9982A6584976}"/>
                  </a:ext>
                </a:extLst>
              </p:cNvPr>
              <p:cNvSpPr/>
              <p:nvPr/>
            </p:nvSpPr>
            <p:spPr>
              <a:xfrm>
                <a:off x="3313986" y="2307114"/>
                <a:ext cx="1452257" cy="6180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Sebuah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vektor</a:t>
                </a:r>
                <a:r>
                  <a:rPr lang="en-US" sz="1200" dirty="0"/>
                  <a:t> pada W (</a:t>
                </a:r>
                <a:r>
                  <a:rPr lang="en-US" sz="1200" dirty="0" err="1"/>
                  <a:t>berdimensi</a:t>
                </a:r>
                <a:r>
                  <a:rPr lang="en-US" sz="1200" dirty="0"/>
                  <a:t> m)</a:t>
                </a:r>
                <a:endParaRPr lang="en-ID" sz="1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A749B7-976E-4039-9282-F3D6CC2D8307}"/>
                  </a:ext>
                </a:extLst>
              </p:cNvPr>
              <p:cNvSpPr/>
              <p:nvPr/>
            </p:nvSpPr>
            <p:spPr>
              <a:xfrm>
                <a:off x="1076212" y="2274825"/>
                <a:ext cx="1347199" cy="6180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Sebuah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vektor</a:t>
                </a:r>
                <a:r>
                  <a:rPr lang="en-US" sz="1200" dirty="0"/>
                  <a:t> pada V (</a:t>
                </a:r>
                <a:r>
                  <a:rPr lang="en-US" sz="1200" dirty="0" err="1"/>
                  <a:t>berdimensi</a:t>
                </a:r>
                <a:r>
                  <a:rPr lang="en-US" sz="1200" dirty="0"/>
                  <a:t> n)</a:t>
                </a:r>
                <a:endParaRPr lang="en-ID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00AA9C2-C17E-4984-A75B-940C30C3A9EC}"/>
                      </a:ext>
                    </a:extLst>
                  </p:cNvPr>
                  <p:cNvSpPr/>
                  <p:nvPr/>
                </p:nvSpPr>
                <p:spPr>
                  <a:xfrm>
                    <a:off x="1002892" y="4238981"/>
                    <a:ext cx="1409050" cy="56622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Sebuah</a:t>
                    </a:r>
                    <a:r>
                      <a:rPr lang="en-US" sz="1200" dirty="0"/>
                      <a:t> vector pada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ID" sz="12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00AA9C2-C17E-4984-A75B-940C30C3A9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892" y="4238981"/>
                    <a:ext cx="1409050" cy="566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6C365E9-8CD8-4AB6-AF2F-EBE5089F39D5}"/>
                      </a:ext>
                    </a:extLst>
                  </p:cNvPr>
                  <p:cNvSpPr/>
                  <p:nvPr/>
                </p:nvSpPr>
                <p:spPr>
                  <a:xfrm>
                    <a:off x="3455944" y="4266044"/>
                    <a:ext cx="1409050" cy="5662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Sebuah vector pada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ID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endParaRPr lang="en-ID" sz="12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6C365E9-8CD8-4AB6-AF2F-EBE5089F39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944" y="4266044"/>
                    <a:ext cx="1409050" cy="5662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FC516C-FA1D-43BB-A9B1-1D8648BFF923}"/>
                  </a:ext>
                </a:extLst>
              </p:cNvPr>
              <p:cNvGrpSpPr/>
              <p:nvPr/>
            </p:nvGrpSpPr>
            <p:grpSpPr>
              <a:xfrm>
                <a:off x="1519899" y="2809145"/>
                <a:ext cx="2958618" cy="1429836"/>
                <a:chOff x="2141965" y="2703986"/>
                <a:chExt cx="3090205" cy="157894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98276D-ADC2-4A8B-A0AE-5F0576E70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58" y="3031343"/>
                  <a:ext cx="0" cy="78673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DBEEB729-2746-4BA4-9D44-740F1D16E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0225" y="2980863"/>
                  <a:ext cx="86118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3386A97-A8AB-4E64-B594-7F86AF657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6380" y="3031343"/>
                  <a:ext cx="0" cy="78673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386081-B1E6-45A6-B25D-A185CBBEF53B}"/>
                    </a:ext>
                  </a:extLst>
                </p:cNvPr>
                <p:cNvSpPr txBox="1"/>
                <p:nvPr/>
              </p:nvSpPr>
              <p:spPr>
                <a:xfrm>
                  <a:off x="2927648" y="2703986"/>
                  <a:ext cx="364944" cy="407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D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7F468E8-20D1-49F9-910E-E47F7CD48B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5308" y="2768064"/>
                      <a:ext cx="974668" cy="3738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D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/>
                            </m:sSub>
                          </m:oMath>
                        </m:oMathPara>
                      </a14:m>
                      <a:endParaRPr lang="en-ID" b="1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7F468E8-20D1-49F9-910E-E47F7CD48B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5308" y="2768064"/>
                      <a:ext cx="974668" cy="3738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261D3306-49C0-4584-A001-60824525C1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4588" y="3930504"/>
                      <a:ext cx="974668" cy="3524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D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</m:oMath>
                        </m:oMathPara>
                      </a14:m>
                      <a:endParaRPr lang="en-ID" b="1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261D3306-49C0-4584-A001-60824525C1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4588" y="3930504"/>
                      <a:ext cx="974668" cy="3524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69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43286D9F-043B-4D8A-B4A5-CCE06A6E6E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6679" y="3838011"/>
                      <a:ext cx="538516" cy="3844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a14:m>
                      <a:r>
                        <a:rPr lang="en-US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ID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43286D9F-043B-4D8A-B4A5-CCE06A6E6E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6679" y="3838011"/>
                      <a:ext cx="538516" cy="38447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529" r="-9412" b="-245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ECA59E3-ADB9-400B-9E8B-1B565D468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260" y="3851565"/>
                  <a:ext cx="1147796" cy="2055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D67784C-8A7C-4546-AA30-E7C2E724A459}"/>
                    </a:ext>
                  </a:extLst>
                </p:cNvPr>
                <p:cNvSpPr txBox="1"/>
                <p:nvPr/>
              </p:nvSpPr>
              <p:spPr>
                <a:xfrm>
                  <a:off x="2141965" y="3266335"/>
                  <a:ext cx="1112449" cy="373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Basis B</a:t>
                  </a:r>
                  <a:endParaRPr lang="en-ID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79EFDC3-4417-4D37-902F-0BEAA7284CC3}"/>
                    </a:ext>
                  </a:extLst>
                </p:cNvPr>
                <p:cNvSpPr txBox="1"/>
                <p:nvPr/>
              </p:nvSpPr>
              <p:spPr>
                <a:xfrm>
                  <a:off x="4119721" y="3295757"/>
                  <a:ext cx="1112449" cy="373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Basis B'</a:t>
                  </a:r>
                  <a:endParaRPr lang="en-ID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486D41F-474E-4B27-8A2A-01E07B32F92C}"/>
                    </a:ext>
                  </a:extLst>
                </p:cNvPr>
                <p:cNvSpPr txBox="1"/>
                <p:nvPr/>
              </p:nvSpPr>
              <p:spPr>
                <a:xfrm>
                  <a:off x="3370978" y="3417966"/>
                  <a:ext cx="663153" cy="4418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ID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3A236F4-B2B3-4F85-91B1-1DC4C2E50E7E}"/>
                  </a:ext>
                </a:extLst>
              </p:cNvPr>
              <p:cNvCxnSpPr/>
              <p:nvPr/>
            </p:nvCxnSpPr>
            <p:spPr>
              <a:xfrm>
                <a:off x="2875453" y="2818923"/>
                <a:ext cx="1936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EF21B7-160B-4527-BE42-DC6F01A07671}"/>
              </a:ext>
            </a:extLst>
          </p:cNvPr>
          <p:cNvGrpSpPr/>
          <p:nvPr/>
        </p:nvGrpSpPr>
        <p:grpSpPr>
          <a:xfrm>
            <a:off x="546950" y="2193200"/>
            <a:ext cx="3862102" cy="2557447"/>
            <a:chOff x="1002892" y="2274825"/>
            <a:chExt cx="3862102" cy="2557447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6D972DA-9751-40DC-BF37-5FBE7B6B1A75}"/>
                </a:ext>
              </a:extLst>
            </p:cNvPr>
            <p:cNvSpPr txBox="1"/>
            <p:nvPr/>
          </p:nvSpPr>
          <p:spPr>
            <a:xfrm>
              <a:off x="2411941" y="2669714"/>
              <a:ext cx="1044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: V    W </a:t>
              </a:r>
              <a:endParaRPr lang="en-ID" dirty="0">
                <a:solidFill>
                  <a:srgbClr val="FF0000"/>
                </a:solidFill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120BC53-1A67-48AD-B074-59229C103205}"/>
                </a:ext>
              </a:extLst>
            </p:cNvPr>
            <p:cNvGrpSpPr/>
            <p:nvPr/>
          </p:nvGrpSpPr>
          <p:grpSpPr>
            <a:xfrm>
              <a:off x="1002892" y="2274825"/>
              <a:ext cx="3862102" cy="2557447"/>
              <a:chOff x="1002892" y="2274825"/>
              <a:chExt cx="3862102" cy="2557447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0332302-47EE-4D92-BF17-2110B6577B02}"/>
                  </a:ext>
                </a:extLst>
              </p:cNvPr>
              <p:cNvSpPr/>
              <p:nvPr/>
            </p:nvSpPr>
            <p:spPr>
              <a:xfrm>
                <a:off x="3313986" y="2307114"/>
                <a:ext cx="1452257" cy="6180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Sebuah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vektor</a:t>
                </a:r>
                <a:r>
                  <a:rPr lang="en-US" sz="1200" dirty="0"/>
                  <a:t> pada W (</a:t>
                </a:r>
                <a:r>
                  <a:rPr lang="en-US" sz="1200" dirty="0" err="1"/>
                  <a:t>berdimensi</a:t>
                </a:r>
                <a:r>
                  <a:rPr lang="en-US" sz="1200" dirty="0"/>
                  <a:t> m)</a:t>
                </a:r>
                <a:endParaRPr lang="en-ID" sz="12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F160D43-2438-40E3-A2DF-F109E07BA4E7}"/>
                  </a:ext>
                </a:extLst>
              </p:cNvPr>
              <p:cNvSpPr/>
              <p:nvPr/>
            </p:nvSpPr>
            <p:spPr>
              <a:xfrm>
                <a:off x="1076212" y="2274825"/>
                <a:ext cx="1347199" cy="6180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Sebuah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vektor</a:t>
                </a:r>
                <a:r>
                  <a:rPr lang="en-US" sz="1200" dirty="0"/>
                  <a:t> pada V (</a:t>
                </a:r>
                <a:r>
                  <a:rPr lang="en-US" sz="1200" dirty="0" err="1"/>
                  <a:t>berdimensi</a:t>
                </a:r>
                <a:r>
                  <a:rPr lang="en-US" sz="1200" dirty="0"/>
                  <a:t> n)</a:t>
                </a:r>
                <a:endParaRPr lang="en-ID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645A219F-11B8-419D-B694-85F952C2A74D}"/>
                      </a:ext>
                    </a:extLst>
                  </p:cNvPr>
                  <p:cNvSpPr/>
                  <p:nvPr/>
                </p:nvSpPr>
                <p:spPr>
                  <a:xfrm>
                    <a:off x="1002892" y="4238981"/>
                    <a:ext cx="1409050" cy="56622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Sebuah</a:t>
                    </a:r>
                    <a:r>
                      <a:rPr lang="en-US" sz="1200" dirty="0"/>
                      <a:t> vector pada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ID" sz="1200" dirty="0"/>
                  </a:p>
                </p:txBody>
              </p:sp>
            </mc:Choice>
            <mc:Fallback xmlns="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645A219F-11B8-419D-B694-85F952C2A7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892" y="4238981"/>
                    <a:ext cx="1409050" cy="566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5DF24C9-D9A1-4E36-B620-CBE0AAF06D28}"/>
                      </a:ext>
                    </a:extLst>
                  </p:cNvPr>
                  <p:cNvSpPr/>
                  <p:nvPr/>
                </p:nvSpPr>
                <p:spPr>
                  <a:xfrm>
                    <a:off x="3455944" y="4266044"/>
                    <a:ext cx="1409050" cy="5662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Sebuah vector pada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ID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endParaRPr lang="en-ID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5DF24C9-D9A1-4E36-B620-CBE0AAF06D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944" y="4266044"/>
                    <a:ext cx="1409050" cy="5662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DDC4426-13D0-4FC5-B25A-F0D8A725BF84}"/>
                  </a:ext>
                </a:extLst>
              </p:cNvPr>
              <p:cNvGrpSpPr/>
              <p:nvPr/>
            </p:nvGrpSpPr>
            <p:grpSpPr>
              <a:xfrm>
                <a:off x="1519899" y="2809145"/>
                <a:ext cx="2958618" cy="1429836"/>
                <a:chOff x="2141965" y="2703986"/>
                <a:chExt cx="3090205" cy="1578949"/>
              </a:xfrm>
            </p:grpSpPr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F5700C8F-7A30-444A-9884-6CBED9B66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58" y="3031343"/>
                  <a:ext cx="0" cy="78673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1716D3E0-44FE-4357-A375-44F0D6821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0225" y="2980863"/>
                  <a:ext cx="861183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441984B1-14D7-4791-BC78-FC17984B5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6380" y="3031343"/>
                  <a:ext cx="0" cy="78673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35C0A98-178C-431F-8A56-C006837BEA3A}"/>
                    </a:ext>
                  </a:extLst>
                </p:cNvPr>
                <p:cNvSpPr txBox="1"/>
                <p:nvPr/>
              </p:nvSpPr>
              <p:spPr>
                <a:xfrm>
                  <a:off x="2927648" y="2703986"/>
                  <a:ext cx="364944" cy="407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D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FECF7C9-5BF3-4601-ACC2-38784F5D61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5308" y="2768064"/>
                      <a:ext cx="974668" cy="3738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D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/>
                            </m:sSub>
                          </m:oMath>
                        </m:oMathPara>
                      </a14:m>
                      <a:endParaRPr lang="en-ID" b="1" dirty="0"/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FECF7C9-5BF3-4601-ACC2-38784F5D61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5308" y="2768064"/>
                      <a:ext cx="974668" cy="37386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4A442A0B-B9D6-4259-9C49-EC7CF69B7D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4588" y="3930504"/>
                      <a:ext cx="974668" cy="3524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D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</m:oMath>
                        </m:oMathPara>
                      </a14:m>
                      <a:endParaRPr lang="en-ID" b="1" dirty="0"/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4A442A0B-B9D6-4259-9C49-EC7CF69B7D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4588" y="3930504"/>
                      <a:ext cx="974668" cy="3524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D8962FF8-9AD4-4960-A708-FE1D9B5CF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6679" y="3838011"/>
                      <a:ext cx="538516" cy="3844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a14:m>
                      <a:r>
                        <a:rPr lang="en-US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ID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D8962FF8-9AD4-4960-A708-FE1D9B5CF9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6679" y="3838011"/>
                      <a:ext cx="538516" cy="38447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529" r="-9412" b="-245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7B817610-3300-44D7-8AF3-4E1C521D4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260" y="3851565"/>
                  <a:ext cx="1147796" cy="2055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225BF870-6A22-4E47-8502-7985FE595197}"/>
                    </a:ext>
                  </a:extLst>
                </p:cNvPr>
                <p:cNvSpPr txBox="1"/>
                <p:nvPr/>
              </p:nvSpPr>
              <p:spPr>
                <a:xfrm>
                  <a:off x="2141965" y="3266335"/>
                  <a:ext cx="1112449" cy="373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Basis B</a:t>
                  </a:r>
                  <a:endParaRPr lang="en-ID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9F8E20FC-8424-40A9-A769-498CEAC9B76C}"/>
                    </a:ext>
                  </a:extLst>
                </p:cNvPr>
                <p:cNvSpPr txBox="1"/>
                <p:nvPr/>
              </p:nvSpPr>
              <p:spPr>
                <a:xfrm>
                  <a:off x="4119721" y="3295757"/>
                  <a:ext cx="1112449" cy="373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Basis B'</a:t>
                  </a:r>
                  <a:endParaRPr lang="en-ID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57186E6-FF0A-4516-8EB9-7F98338957B1}"/>
                    </a:ext>
                  </a:extLst>
                </p:cNvPr>
                <p:cNvSpPr txBox="1"/>
                <p:nvPr/>
              </p:nvSpPr>
              <p:spPr>
                <a:xfrm>
                  <a:off x="3370978" y="3417966"/>
                  <a:ext cx="6631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2AE8DDE-186F-453D-A644-2643981C753A}"/>
                  </a:ext>
                </a:extLst>
              </p:cNvPr>
              <p:cNvCxnSpPr/>
              <p:nvPr/>
            </p:nvCxnSpPr>
            <p:spPr>
              <a:xfrm>
                <a:off x="2875453" y="2818923"/>
                <a:ext cx="19367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9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DD173-D2EF-45A4-A2AD-38EB3F64BF55}"/>
              </a:ext>
            </a:extLst>
          </p:cNvPr>
          <p:cNvGrpSpPr/>
          <p:nvPr/>
        </p:nvGrpSpPr>
        <p:grpSpPr>
          <a:xfrm>
            <a:off x="3419300" y="326968"/>
            <a:ext cx="2158540" cy="607070"/>
            <a:chOff x="3261358" y="335281"/>
            <a:chExt cx="2158540" cy="8285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06C071-245E-4E23-8521-D557F4924B3F}"/>
                </a:ext>
              </a:extLst>
            </p:cNvPr>
            <p:cNvSpPr/>
            <p:nvPr/>
          </p:nvSpPr>
          <p:spPr>
            <a:xfrm>
              <a:off x="3350028" y="415637"/>
              <a:ext cx="2069870" cy="748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26CB0AE-2124-4887-A745-C5F1B79F45D2}"/>
                </a:ext>
              </a:extLst>
            </p:cNvPr>
            <p:cNvSpPr/>
            <p:nvPr/>
          </p:nvSpPr>
          <p:spPr>
            <a:xfrm>
              <a:off x="3261358" y="335281"/>
              <a:ext cx="2069870" cy="748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78E8274-13E7-4655-AD2D-F1C7C21C48E6}"/>
              </a:ext>
            </a:extLst>
          </p:cNvPr>
          <p:cNvSpPr txBox="1"/>
          <p:nvPr/>
        </p:nvSpPr>
        <p:spPr>
          <a:xfrm>
            <a:off x="3607030" y="351939"/>
            <a:ext cx="18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DEFINISI</a:t>
            </a:r>
            <a:endParaRPr lang="en-ID" sz="2800" b="1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BD675-B23A-4BEE-AE58-887B305F0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62075" r="40995"/>
          <a:stretch/>
        </p:blipFill>
        <p:spPr>
          <a:xfrm>
            <a:off x="2594248" y="3657039"/>
            <a:ext cx="3719973" cy="996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D1872-2435-4B09-96DC-282CFB827627}"/>
                  </a:ext>
                </a:extLst>
              </p:cNvPr>
              <p:cNvSpPr txBox="1"/>
              <p:nvPr/>
            </p:nvSpPr>
            <p:spPr>
              <a:xfrm>
                <a:off x="3601718" y="1178685"/>
                <a:ext cx="19534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D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ID" sz="2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D1872-2435-4B09-96DC-282CFB827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718" y="1178685"/>
                <a:ext cx="1953492" cy="307777"/>
              </a:xfrm>
              <a:prstGeom prst="rect">
                <a:avLst/>
              </a:prstGeom>
              <a:blipFill>
                <a:blip r:embed="rId4"/>
                <a:stretch>
                  <a:fillRect l="-4688" t="-23529" b="-509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056EA-D61C-42E0-9F67-C30A1EF7EB0C}"/>
                  </a:ext>
                </a:extLst>
              </p:cNvPr>
              <p:cNvSpPr txBox="1"/>
              <p:nvPr/>
            </p:nvSpPr>
            <p:spPr>
              <a:xfrm>
                <a:off x="271471" y="1691693"/>
                <a:ext cx="8542867" cy="196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Matriks A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T </a:t>
                </a:r>
                <a:r>
                  <a:rPr lang="en-US" sz="2000" dirty="0" err="1"/>
                  <a:t>berkenaan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basis B dan B’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:r>
                  <a:rPr lang="en-US" sz="2000" dirty="0" err="1"/>
                  <a:t>Anggap</a:t>
                </a:r>
                <a:r>
                  <a:rPr lang="en-US" sz="2000" dirty="0"/>
                  <a:t> 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 dan B’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}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adalah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vektor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koordinat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x </a:t>
                </a:r>
                <a:r>
                  <a:rPr lang="en-ID" sz="2000" dirty="0" err="1"/>
                  <a:t>terhadap</a:t>
                </a:r>
                <a:r>
                  <a:rPr lang="en-ID" sz="2000" dirty="0"/>
                  <a:t> basis B </a:t>
                </a:r>
                <a:r>
                  <a:rPr lang="en-ID" sz="2000" dirty="0" err="1"/>
                  <a:t>berada</a:t>
                </a:r>
                <a:r>
                  <a:rPr lang="en-ID" sz="20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D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adalah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vektor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koordinat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T(x) </a:t>
                </a:r>
                <a:r>
                  <a:rPr lang="en-ID" sz="2000" dirty="0" err="1"/>
                  <a:t>terhadap</a:t>
                </a:r>
                <a:r>
                  <a:rPr lang="en-ID" sz="2000" dirty="0"/>
                  <a:t> basis B’, </a:t>
                </a:r>
                <a:r>
                  <a:rPr lang="en-ID" sz="2000" dirty="0" err="1"/>
                  <a:t>berada</a:t>
                </a:r>
                <a:r>
                  <a:rPr lang="en-ID" sz="20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ID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056EA-D61C-42E0-9F67-C30A1EF7E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1" y="1691693"/>
                <a:ext cx="8542867" cy="1965346"/>
              </a:xfrm>
              <a:prstGeom prst="rect">
                <a:avLst/>
              </a:prstGeom>
              <a:blipFill>
                <a:blip r:embed="rId5"/>
                <a:stretch>
                  <a:fillRect l="-785" t="-15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7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75467-99F7-49B4-B6E3-3B02CDA6782F}"/>
              </a:ext>
            </a:extLst>
          </p:cNvPr>
          <p:cNvGrpSpPr/>
          <p:nvPr/>
        </p:nvGrpSpPr>
        <p:grpSpPr>
          <a:xfrm>
            <a:off x="3197945" y="336594"/>
            <a:ext cx="4039196" cy="645569"/>
            <a:chOff x="3419298" y="326968"/>
            <a:chExt cx="3154753" cy="6455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7DD173-D2EF-45A4-A2AD-38EB3F64BF55}"/>
                </a:ext>
              </a:extLst>
            </p:cNvPr>
            <p:cNvGrpSpPr/>
            <p:nvPr/>
          </p:nvGrpSpPr>
          <p:grpSpPr>
            <a:xfrm>
              <a:off x="3419298" y="326968"/>
              <a:ext cx="3154753" cy="645569"/>
              <a:chOff x="3261358" y="335281"/>
              <a:chExt cx="2145448" cy="88104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906C071-245E-4E23-8521-D557F4924B3F}"/>
                  </a:ext>
                </a:extLst>
              </p:cNvPr>
              <p:cNvSpPr/>
              <p:nvPr/>
            </p:nvSpPr>
            <p:spPr>
              <a:xfrm>
                <a:off x="3336936" y="468180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26CB0AE-2124-4887-A745-C5F1B79F45D2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8E8274-13E7-4655-AD2D-F1C7C21C48E6}"/>
                </a:ext>
              </a:extLst>
            </p:cNvPr>
            <p:cNvSpPr txBox="1"/>
            <p:nvPr/>
          </p:nvSpPr>
          <p:spPr>
            <a:xfrm>
              <a:off x="3617059" y="326968"/>
              <a:ext cx="2774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LANGKAH-LANGKAH </a:t>
              </a:r>
              <a:endParaRPr lang="en-ID" sz="2400" b="1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E7E2D3-5357-4565-A599-1A8D74594ABC}"/>
                  </a:ext>
                </a:extLst>
              </p:cNvPr>
              <p:cNvSpPr txBox="1"/>
              <p:nvPr/>
            </p:nvSpPr>
            <p:spPr>
              <a:xfrm>
                <a:off x="355600" y="1155744"/>
                <a:ext cx="8539017" cy="317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Misal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terdapat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T : V       W, V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basis 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dan B’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Tranformasi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Umum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B’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B, A </a:t>
                </a:r>
                <a:r>
                  <a:rPr lang="en-ID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dicari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Langkah-Langkah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Langkah 1 : 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Transformasi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basis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asal</a:t>
                </a:r>
                <a:r>
                  <a:rPr lang="en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(domain), 	         	        	       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,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, … ,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Langkah 2 :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koordinat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Transformasi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basis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asal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basis 	      	      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ID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Langkah 3 :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E7E2D3-5357-4565-A599-1A8D74594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155744"/>
                <a:ext cx="8539017" cy="3172150"/>
              </a:xfrm>
              <a:prstGeom prst="rect">
                <a:avLst/>
              </a:prstGeom>
              <a:blipFill>
                <a:blip r:embed="rId3"/>
                <a:stretch>
                  <a:fillRect l="-714" t="-1154" b="-32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3EDF77-DED0-41F7-A209-FF0A5701A17F}"/>
              </a:ext>
            </a:extLst>
          </p:cNvPr>
          <p:cNvCxnSpPr>
            <a:cxnSpLocks/>
          </p:cNvCxnSpPr>
          <p:nvPr/>
        </p:nvCxnSpPr>
        <p:spPr>
          <a:xfrm>
            <a:off x="5293674" y="1363907"/>
            <a:ext cx="344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9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846703-48CD-4FCF-A02C-D0CA52C783D5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7DD173-D2EF-45A4-A2AD-38EB3F64BF55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906C071-245E-4E23-8521-D557F4924B3F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26CB0AE-2124-4887-A745-C5F1B79F45D2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8E8274-13E7-4655-AD2D-F1C7C21C48E6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/>
              <p:nvPr/>
            </p:nvSpPr>
            <p:spPr>
              <a:xfrm>
                <a:off x="270933" y="1320800"/>
                <a:ext cx="8534400" cy="3279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Diketahui 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 dengan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D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ID" sz="20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ID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ID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D" sz="2000" dirty="0"/>
                  <a:t>,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basis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, B = B’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ID" sz="2000" dirty="0"/>
                  <a:t>.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Matriks</a:t>
                </a:r>
                <a:r>
                  <a:rPr lang="en-ID" sz="2000" dirty="0"/>
                  <a:t>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dan 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ID" sz="2000" dirty="0"/>
                  <a:t>. </a:t>
                </a:r>
              </a:p>
              <a:p>
                <a:endParaRPr lang="en-ID" sz="2000" dirty="0"/>
              </a:p>
              <a:p>
                <a:r>
                  <a:rPr lang="en-ID" sz="2000" b="1" dirty="0" err="1"/>
                  <a:t>Penyelesaian</a:t>
                </a:r>
                <a:r>
                  <a:rPr lang="en-ID" sz="2000" b="1" dirty="0"/>
                  <a:t> : </a:t>
                </a:r>
              </a:p>
              <a:p>
                <a:r>
                  <a:rPr lang="en-ID" sz="2000" dirty="0"/>
                  <a:t>Langkah 1 : Tentukan </a:t>
                </a:r>
                <a:r>
                  <a:rPr lang="en-ID" sz="2000" dirty="0" err="1"/>
                  <a:t>Transformasi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setiap</a:t>
                </a:r>
                <a:r>
                  <a:rPr lang="en-ID" sz="2000" dirty="0"/>
                  <a:t> basis </a:t>
                </a:r>
                <a:r>
                  <a:rPr lang="en-ID" sz="2000" dirty="0" err="1"/>
                  <a:t>ruang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asal</a:t>
                </a:r>
                <a:r>
                  <a:rPr lang="en-ID" sz="2000" dirty="0"/>
                  <a:t> (domain) , </a:t>
                </a:r>
                <a:r>
                  <a:rPr lang="en-ID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,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, … ,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endParaRPr lang="en-ID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" y="1320800"/>
                <a:ext cx="8534400" cy="3279872"/>
              </a:xfrm>
              <a:prstGeom prst="rect">
                <a:avLst/>
              </a:prstGeom>
              <a:blipFill>
                <a:blip r:embed="rId3"/>
                <a:stretch>
                  <a:fillRect l="-714" b="-2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C1C2B-1D51-4054-865B-1EE97C0B7689}"/>
              </a:ext>
            </a:extLst>
          </p:cNvPr>
          <p:cNvCxnSpPr/>
          <p:nvPr/>
        </p:nvCxnSpPr>
        <p:spPr>
          <a:xfrm>
            <a:off x="2222500" y="1871981"/>
            <a:ext cx="205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4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/>
              <p:nvPr/>
            </p:nvSpPr>
            <p:spPr>
              <a:xfrm>
                <a:off x="270933" y="1320800"/>
                <a:ext cx="8534400" cy="1378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D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ID" sz="20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ID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ID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D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, B=B’=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ID" sz="2000" dirty="0"/>
                  <a:t>. </a:t>
                </a:r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" y="1320800"/>
                <a:ext cx="8534400" cy="1378326"/>
              </a:xfrm>
              <a:prstGeom prst="rect">
                <a:avLst/>
              </a:prstGeom>
              <a:blipFill>
                <a:blip r:embed="rId3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B90FAB-897C-454F-932F-7C130323F791}"/>
                  </a:ext>
                </a:extLst>
              </p:cNvPr>
              <p:cNvSpPr txBox="1"/>
              <p:nvPr/>
            </p:nvSpPr>
            <p:spPr>
              <a:xfrm>
                <a:off x="4688378" y="1072450"/>
                <a:ext cx="3325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B90FAB-897C-454F-932F-7C130323F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378" y="1072450"/>
                <a:ext cx="332509" cy="400110"/>
              </a:xfrm>
              <a:prstGeom prst="rect">
                <a:avLst/>
              </a:prstGeom>
              <a:blipFill>
                <a:blip r:embed="rId4"/>
                <a:stretch>
                  <a:fillRect r="-16364" b="-15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5D637C-4A5B-44A5-AF10-8AC8058611C4}"/>
                  </a:ext>
                </a:extLst>
              </p:cNvPr>
              <p:cNvSpPr txBox="1"/>
              <p:nvPr/>
            </p:nvSpPr>
            <p:spPr>
              <a:xfrm>
                <a:off x="5146271" y="1083153"/>
                <a:ext cx="3325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5D637C-4A5B-44A5-AF10-8AC805861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271" y="1083153"/>
                <a:ext cx="332509" cy="400110"/>
              </a:xfrm>
              <a:prstGeom prst="rect">
                <a:avLst/>
              </a:prstGeom>
              <a:blipFill>
                <a:blip r:embed="rId5"/>
                <a:stretch>
                  <a:fillRect r="-20000" b="-46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2D8AA7-835F-4906-9D10-8F82DE77A594}"/>
                  </a:ext>
                </a:extLst>
              </p:cNvPr>
              <p:cNvSpPr txBox="1"/>
              <p:nvPr/>
            </p:nvSpPr>
            <p:spPr>
              <a:xfrm>
                <a:off x="5604164" y="1120745"/>
                <a:ext cx="3325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2D8AA7-835F-4906-9D10-8F82DE77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4" y="1120745"/>
                <a:ext cx="332509" cy="400110"/>
              </a:xfrm>
              <a:prstGeom prst="rect">
                <a:avLst/>
              </a:prstGeom>
              <a:blipFill>
                <a:blip r:embed="rId6"/>
                <a:stretch>
                  <a:fillRect r="-20000" b="-46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81B982-1D03-468A-8E26-CD4DC03F8D3F}"/>
                  </a:ext>
                </a:extLst>
              </p:cNvPr>
              <p:cNvSpPr txBox="1"/>
              <p:nvPr/>
            </p:nvSpPr>
            <p:spPr>
              <a:xfrm>
                <a:off x="157942" y="3099402"/>
                <a:ext cx="9227126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2(1)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1+3(1)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2(0)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2+3(0)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2(0)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1+3(0)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81B982-1D03-468A-8E26-CD4DC03F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2" y="3099402"/>
                <a:ext cx="9227126" cy="1266180"/>
              </a:xfrm>
              <a:prstGeom prst="rect">
                <a:avLst/>
              </a:prstGeom>
              <a:blipFill>
                <a:blip r:embed="rId7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EC45ED7-C68D-492A-8EF1-38D6F2FB03B6}"/>
              </a:ext>
            </a:extLst>
          </p:cNvPr>
          <p:cNvSpPr txBox="1"/>
          <p:nvPr/>
        </p:nvSpPr>
        <p:spPr>
          <a:xfrm>
            <a:off x="338667" y="2499071"/>
            <a:ext cx="6544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Perkalian</a:t>
            </a:r>
            <a:r>
              <a:rPr lang="en-ID" sz="2000" dirty="0"/>
              <a:t> </a:t>
            </a:r>
            <a:r>
              <a:rPr lang="en-ID" sz="2000" dirty="0" err="1"/>
              <a:t>transformasi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basis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asal</a:t>
            </a:r>
            <a:r>
              <a:rPr lang="en-ID" sz="2000" dirty="0"/>
              <a:t> (domain):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272BB-1B75-48A4-B13C-6C6B3C9C36EB}"/>
              </a:ext>
            </a:extLst>
          </p:cNvPr>
          <p:cNvGrpSpPr/>
          <p:nvPr/>
        </p:nvGrpSpPr>
        <p:grpSpPr>
          <a:xfrm>
            <a:off x="6119207" y="888721"/>
            <a:ext cx="2748818" cy="1610350"/>
            <a:chOff x="6176356" y="788610"/>
            <a:chExt cx="2748818" cy="161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D4707C4-8CE1-4B7D-BC94-71C03A23BB52}"/>
                    </a:ext>
                  </a:extLst>
                </p:cNvPr>
                <p:cNvSpPr/>
                <p:nvPr/>
              </p:nvSpPr>
              <p:spPr>
                <a:xfrm>
                  <a:off x="6176356" y="1189281"/>
                  <a:ext cx="897775" cy="120967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1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1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1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D4707C4-8CE1-4B7D-BC94-71C03A23BB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56" y="1189281"/>
                  <a:ext cx="897775" cy="1209679"/>
                </a:xfrm>
                <a:prstGeom prst="rect">
                  <a:avLst/>
                </a:prstGeom>
                <a:blipFill>
                  <a:blip r:embed="rId8"/>
                  <a:stretch>
                    <a:fillRect r="-3311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119B8E8-EBC1-4DD9-9386-91DE4B2A9753}"/>
                    </a:ext>
                  </a:extLst>
                </p:cNvPr>
                <p:cNvSpPr/>
                <p:nvPr/>
              </p:nvSpPr>
              <p:spPr>
                <a:xfrm>
                  <a:off x="6176356" y="788610"/>
                  <a:ext cx="897774" cy="40011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119B8E8-EBC1-4DD9-9386-91DE4B2A9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56" y="788610"/>
                  <a:ext cx="897774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449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469BB6-FE59-459F-87D1-EB1ECF06AF79}"/>
                    </a:ext>
                  </a:extLst>
                </p:cNvPr>
                <p:cNvSpPr/>
                <p:nvPr/>
              </p:nvSpPr>
              <p:spPr>
                <a:xfrm>
                  <a:off x="7111537" y="1189281"/>
                  <a:ext cx="897775" cy="120967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2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1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469BB6-FE59-459F-87D1-EB1ECF06A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537" y="1189281"/>
                  <a:ext cx="897775" cy="1209679"/>
                </a:xfrm>
                <a:prstGeom prst="rect">
                  <a:avLst/>
                </a:prstGeom>
                <a:blipFill>
                  <a:blip r:embed="rId10"/>
                  <a:stretch>
                    <a:fillRect r="-3974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FB95AE8-A72B-4497-BD34-D2F3DA1C09AA}"/>
                    </a:ext>
                  </a:extLst>
                </p:cNvPr>
                <p:cNvSpPr/>
                <p:nvPr/>
              </p:nvSpPr>
              <p:spPr>
                <a:xfrm>
                  <a:off x="7111537" y="788610"/>
                  <a:ext cx="897774" cy="40011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FB95AE8-A72B-4497-BD34-D2F3DA1C0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537" y="788610"/>
                  <a:ext cx="89777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449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60706CA-8D8E-4137-8D23-F538D482E245}"/>
                    </a:ext>
                  </a:extLst>
                </p:cNvPr>
                <p:cNvSpPr/>
                <p:nvPr/>
              </p:nvSpPr>
              <p:spPr>
                <a:xfrm>
                  <a:off x="8027399" y="1189281"/>
                  <a:ext cx="897775" cy="120967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1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0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ID" sz="2000" dirty="0">
                      <a:solidFill>
                        <a:schemeClr val="tx1"/>
                      </a:solidFill>
                    </a:rPr>
                    <a:t> = 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60706CA-8D8E-4137-8D23-F538D482E2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7399" y="1189281"/>
                  <a:ext cx="897775" cy="1209679"/>
                </a:xfrm>
                <a:prstGeom prst="rect">
                  <a:avLst/>
                </a:prstGeom>
                <a:blipFill>
                  <a:blip r:embed="rId12"/>
                  <a:stretch>
                    <a:fillRect r="-3289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6192C0-4C50-48CD-9583-EF64F4E66DF4}"/>
                    </a:ext>
                  </a:extLst>
                </p:cNvPr>
                <p:cNvSpPr/>
                <p:nvPr/>
              </p:nvSpPr>
              <p:spPr>
                <a:xfrm>
                  <a:off x="8027399" y="788610"/>
                  <a:ext cx="897774" cy="40011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D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6192C0-4C50-48CD-9583-EF64F4E66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7399" y="788610"/>
                  <a:ext cx="897774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449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26BCE5-4E89-47BA-B831-E1B367DB6667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79D17AD-20A3-4B03-B32C-92C6516E2ED6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2108EA6-2734-4417-8C2E-BB81210853DE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C19D503-BB0C-4493-9481-AADE07A11F5A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650F8A-4FB8-42F9-B7AA-5ADA6E637351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3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/>
              <p:nvPr/>
            </p:nvSpPr>
            <p:spPr>
              <a:xfrm>
                <a:off x="275705" y="1395614"/>
                <a:ext cx="8534400" cy="3283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ID" sz="2000" dirty="0"/>
              </a:p>
              <a:p>
                <a:endParaRPr lang="en-ID" sz="2000" dirty="0"/>
              </a:p>
              <a:p>
                <a:r>
                  <a:rPr lang="en-ID" sz="2000" dirty="0"/>
                  <a:t>Langkah 2 : 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Tentukan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koordinat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Transformasi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basis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asal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basis 	     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ruang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ID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ID" sz="2000" dirty="0"/>
              </a:p>
              <a:p>
                <a:endParaRPr lang="en-ID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327052-85A3-434C-B1A7-A15AE079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5" y="1395614"/>
                <a:ext cx="8534400" cy="3283463"/>
              </a:xfrm>
              <a:prstGeom prst="rect">
                <a:avLst/>
              </a:prstGeom>
              <a:blipFill>
                <a:blip r:embed="rId3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2F1AFBB-71EA-4DCB-AD5B-5313259A5078}"/>
              </a:ext>
            </a:extLst>
          </p:cNvPr>
          <p:cNvGrpSpPr/>
          <p:nvPr/>
        </p:nvGrpSpPr>
        <p:grpSpPr>
          <a:xfrm>
            <a:off x="3419300" y="326968"/>
            <a:ext cx="2257972" cy="607070"/>
            <a:chOff x="3419300" y="326968"/>
            <a:chExt cx="2257972" cy="6070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C92494-781C-4B99-8ACA-D0D09DBFF7E6}"/>
                </a:ext>
              </a:extLst>
            </p:cNvPr>
            <p:cNvGrpSpPr/>
            <p:nvPr/>
          </p:nvGrpSpPr>
          <p:grpSpPr>
            <a:xfrm>
              <a:off x="3419300" y="326968"/>
              <a:ext cx="2158540" cy="607070"/>
              <a:chOff x="3261358" y="335281"/>
              <a:chExt cx="2158540" cy="82850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A7E1FCB-2ED0-45B2-9B59-CC2999D579DE}"/>
                  </a:ext>
                </a:extLst>
              </p:cNvPr>
              <p:cNvSpPr/>
              <p:nvPr/>
            </p:nvSpPr>
            <p:spPr>
              <a:xfrm>
                <a:off x="3350028" y="415637"/>
                <a:ext cx="2069870" cy="7481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C596D1-154A-41D5-8ABF-0CCC6501169F}"/>
                  </a:ext>
                </a:extLst>
              </p:cNvPr>
              <p:cNvSpPr/>
              <p:nvPr/>
            </p:nvSpPr>
            <p:spPr>
              <a:xfrm>
                <a:off x="3261358" y="335281"/>
                <a:ext cx="2069870" cy="748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BEACF8-A99E-467D-8344-62C289EDB9DA}"/>
                </a:ext>
              </a:extLst>
            </p:cNvPr>
            <p:cNvSpPr txBox="1"/>
            <p:nvPr/>
          </p:nvSpPr>
          <p:spPr>
            <a:xfrm>
              <a:off x="3507970" y="326968"/>
              <a:ext cx="216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CONTOH</a:t>
              </a:r>
              <a:endParaRPr lang="en-ID" sz="3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48448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1385</Words>
  <Application>Microsoft Office PowerPoint</Application>
  <PresentationFormat>On-screen Show (16:9)</PresentationFormat>
  <Paragraphs>237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Cambria Math</vt:lpstr>
      <vt:lpstr>Hanken Grotesk</vt:lpstr>
      <vt:lpstr>Figtree Black</vt:lpstr>
      <vt:lpstr>Times New Roman</vt:lpstr>
      <vt:lpstr>Arial</vt:lpstr>
      <vt:lpstr>Elegant Black &amp; White Thesis Defense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muttakin</cp:lastModifiedBy>
  <cp:revision>10</cp:revision>
  <dcterms:modified xsi:type="dcterms:W3CDTF">2023-11-21T16:02:59Z</dcterms:modified>
</cp:coreProperties>
</file>