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84" r:id="rId3"/>
    <p:sldId id="257" r:id="rId4"/>
    <p:sldId id="306" r:id="rId5"/>
    <p:sldId id="370" r:id="rId6"/>
    <p:sldId id="354" r:id="rId7"/>
    <p:sldId id="325" r:id="rId8"/>
    <p:sldId id="326" r:id="rId9"/>
    <p:sldId id="327" r:id="rId10"/>
    <p:sldId id="328" r:id="rId11"/>
    <p:sldId id="329" r:id="rId12"/>
    <p:sldId id="330" r:id="rId13"/>
    <p:sldId id="334" r:id="rId14"/>
    <p:sldId id="335" r:id="rId15"/>
    <p:sldId id="336" r:id="rId16"/>
    <p:sldId id="357" r:id="rId17"/>
    <p:sldId id="355" r:id="rId18"/>
    <p:sldId id="35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/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/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/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53" name="Text Placeholder 50"/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55" name="Text Placeholder 50"/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57" name="Text Placeholder 50"/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8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59" name="Text Placeholder 50"/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0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61" name="Text Placeholder 50"/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2" name="Text Placeholder 48"/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6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63" name="Text Placeholder 50"/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Text Placeholder 48"/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6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65" name="Text Placeholder 50"/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6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67" name="Text Placeholder 50"/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8" name="Text Placeholder 48"/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69" name="Text Placeholder 50"/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0" name="Text Placeholder 48"/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71" name="Text Placeholder 50"/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2" name="Text Placeholder 48"/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73" name="Text Placeholder 50"/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19" name="Freeform 18"/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33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36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39" name="Picture Placeholder 23"/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42" name="Picture Placeholder 23"/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45" name="Picture Placeholder 23"/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48" name="Picture Placeholder 23"/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51" name="Picture Placeholder 23"/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/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file:///C:\Users\pak\AppData\Local\Temp\wps\INetCache\67e7c6248ec3624c42eab1df0fa5ae3c" TargetMode="Externa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Platform Conventions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67765" y="3602355"/>
            <a:ext cx="6220460" cy="647700"/>
          </a:xfrm>
        </p:spPr>
        <p:txBody>
          <a:bodyPr/>
          <a:p>
            <a:r>
              <a:rPr lang="en-US"/>
              <a:t>Muhammad Naqeeb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Human-like Language: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rcRect t="13006" b="22316"/>
          <a:stretch>
            <a:fillRect/>
          </a:stretch>
        </p:blipFill>
        <p:spPr>
          <a:xfrm>
            <a:off x="1425575" y="2384425"/>
            <a:ext cx="9341485" cy="397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Content Placeholder 9"/>
          <p:cNvPicPr>
            <a:picLocks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90570" y="1699260"/>
            <a:ext cx="533400" cy="514350"/>
          </a:xfrm>
          <a:prstGeom prst="rect">
            <a:avLst/>
          </a:prstGeom>
        </p:spPr>
      </p:pic>
      <p:pic>
        <p:nvPicPr>
          <p:cNvPr id="13" name="Content Placeholder 12" descr="TIC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450" y="1699260"/>
            <a:ext cx="521970" cy="52197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265805" y="6162040"/>
            <a:ext cx="582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(a)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153400" y="6162040"/>
            <a:ext cx="489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(b)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Breaking Up Content: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 r:link="rId2"/>
          <a:stretch>
            <a:fillRect/>
          </a:stretch>
        </p:blipFill>
        <p:spPr>
          <a:xfrm>
            <a:off x="1167765" y="2087880"/>
            <a:ext cx="9779000" cy="33667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12571" b="21645"/>
          <a:stretch>
            <a:fillRect/>
          </a:stretch>
        </p:blipFill>
        <p:spPr>
          <a:xfrm>
            <a:off x="1611630" y="2603500"/>
            <a:ext cx="8969375" cy="339280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3381375" y="1842770"/>
            <a:ext cx="533400" cy="514350"/>
          </a:xfrm>
          <a:prstGeom prst="rect">
            <a:avLst/>
          </a:prstGeom>
        </p:spPr>
      </p:pic>
      <p:pic>
        <p:nvPicPr>
          <p:cNvPr id="13" name="Content Placeholder 12" descr="TI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305" y="1835150"/>
            <a:ext cx="521970" cy="52197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332480" y="5920740"/>
            <a:ext cx="582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(a)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060690" y="5920740"/>
            <a:ext cx="489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(b)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Spacing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7880350" y="2878455"/>
            <a:ext cx="533400" cy="514350"/>
          </a:xfrm>
          <a:prstGeom prst="rect">
            <a:avLst/>
          </a:prstGeom>
        </p:spPr>
      </p:pic>
      <p:pic>
        <p:nvPicPr>
          <p:cNvPr id="13" name="Content Placeholder 12" descr="TI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90" y="2878455"/>
            <a:ext cx="521970" cy="52197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167765" y="1706880"/>
            <a:ext cx="92379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Guideline</a:t>
            </a:r>
            <a:endParaRPr lang="en-US"/>
          </a:p>
          <a:p>
            <a:r>
              <a:rPr lang="en-US"/>
              <a:t>Don’t let text overlap. Improve legibility by increasing line height or letter spacing.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3506470"/>
            <a:ext cx="6800850" cy="24288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682365" y="6041390"/>
            <a:ext cx="582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(a)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051165" y="6026785"/>
            <a:ext cx="489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(b)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Process Bar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3285" y="3016885"/>
            <a:ext cx="5267325" cy="235267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38600" y="2108835"/>
            <a:ext cx="533400" cy="514350"/>
          </a:xfrm>
          <a:prstGeom prst="rect">
            <a:avLst/>
          </a:prstGeom>
        </p:spPr>
      </p:pic>
      <p:pic>
        <p:nvPicPr>
          <p:cNvPr id="13" name="Content Placeholder 12" descr="TIC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585" y="2101215"/>
            <a:ext cx="521970" cy="5219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137025" y="5574030"/>
            <a:ext cx="582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(a)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506970" y="5483225"/>
            <a:ext cx="489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(b)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Onboarding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3285" y="2585085"/>
            <a:ext cx="5267325" cy="23717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38600" y="1889125"/>
            <a:ext cx="533400" cy="514350"/>
          </a:xfrm>
          <a:prstGeom prst="rect">
            <a:avLst/>
          </a:prstGeom>
        </p:spPr>
      </p:pic>
      <p:pic>
        <p:nvPicPr>
          <p:cNvPr id="13" name="Content Placeholder 12" descr="TIC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585" y="1881505"/>
            <a:ext cx="521970" cy="5219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137025" y="5138420"/>
            <a:ext cx="582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(a)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506970" y="5138420"/>
            <a:ext cx="489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(b)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06227" y="2492375"/>
            <a:ext cx="9779183" cy="1325563"/>
          </a:xfrm>
        </p:spPr>
        <p:txBody>
          <a:bodyPr/>
          <a:p>
            <a:pPr algn="ctr"/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Differences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Navigation</a:t>
            </a:r>
            <a:r>
              <a:rPr lang="en-US" dirty="0">
                <a:latin typeface="+mn-lt"/>
                <a:cs typeface="Times New Roman" panose="02020603050405020304" pitchFamily="18" charset="0"/>
                <a:sym typeface="+mn-ea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Secure Circle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 descr="3-navigation-differences-1-removebg-preview"/>
          <p:cNvPicPr>
            <a:picLocks noChangeAspect="1"/>
          </p:cNvPicPr>
          <p:nvPr>
            <p:ph idx="1"/>
          </p:nvPr>
        </p:nvPicPr>
        <p:blipFill>
          <a:blip r:embed="rId1"/>
          <a:srcRect l="25177" r="25595" b="7081"/>
          <a:stretch>
            <a:fillRect/>
          </a:stretch>
        </p:blipFill>
        <p:spPr>
          <a:xfrm>
            <a:off x="3433445" y="614680"/>
            <a:ext cx="5310505" cy="534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Different controls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19" name="Content Placeholder 18" descr="1-visual-design-differences-1-removebg-preview"/>
          <p:cNvPicPr>
            <a:picLocks noChangeAspect="1"/>
          </p:cNvPicPr>
          <p:nvPr>
            <p:ph idx="1"/>
          </p:nvPr>
        </p:nvPicPr>
        <p:blipFill>
          <a:blip r:embed="rId1"/>
          <a:srcRect l="162" t="16477" r="-162" b="-1792"/>
          <a:stretch>
            <a:fillRect/>
          </a:stretch>
        </p:blipFill>
        <p:spPr>
          <a:xfrm>
            <a:off x="955675" y="1558290"/>
            <a:ext cx="10202545" cy="46456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167765" y="5835650"/>
            <a:ext cx="6795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https://github.com/muhammadnaqeeb/UI-Guidelines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dirty="0"/>
              <a:t>Design is not just what it looks like and feels like. Design is how it works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556250" y="4181411"/>
            <a:ext cx="3511550" cy="679450"/>
          </a:xfrm>
        </p:spPr>
        <p:txBody>
          <a:bodyPr/>
          <a:lstStyle/>
          <a:p>
            <a:r>
              <a:rPr lang="en-US" dirty="0"/>
              <a:t>- Steve Jobs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4185285" y="5017770"/>
            <a:ext cx="382206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5400" dirty="0">
                <a:solidFill>
                  <a:schemeClr val="bg1"/>
                </a:solidFill>
                <a:sym typeface="+mn-ea"/>
              </a:rPr>
              <a:t>Thank you</a:t>
            </a:r>
            <a:endParaRPr lang="en-US" sz="5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>
                <a:sym typeface="+mn-ea"/>
              </a:rPr>
              <a:t>Candidate for Guidelines</a:t>
            </a:r>
            <a:endParaRPr lang="en-US"/>
          </a:p>
          <a:p>
            <a:r>
              <a:rPr lang="en-US">
                <a:sym typeface="+mn-ea"/>
              </a:rPr>
              <a:t>Human Interface Guidelines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HIG vs Material Design</a:t>
            </a:r>
            <a:endParaRPr lang="en-US" sz="2800" dirty="0">
              <a:latin typeface="+mn-lt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Secure Circle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Tenorite" pitchFamily="2" charset="0"/>
                <a:cs typeface="Times New Roman" panose="02020603050405020304" pitchFamily="18" charset="0"/>
                <a:sym typeface="+mn-ea"/>
              </a:rPr>
              <a:t>Introduction</a:t>
            </a:r>
            <a:r>
              <a:rPr lang="en-US" dirty="0">
                <a:sym typeface="+mn-ea"/>
              </a:rPr>
              <a:t> 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Platform conventions for Android and iOS refer to the design guidelines and principles that are recommended by Google and Apple respectively</a:t>
            </a:r>
            <a:endParaRPr lang="en-US"/>
          </a:p>
          <a:p>
            <a:endParaRPr lang="en-US"/>
          </a:p>
          <a:p>
            <a:r>
              <a:rPr lang="en-US"/>
              <a:t>Who makes the guideline?</a:t>
            </a:r>
            <a:endParaRPr lang="en-US"/>
          </a:p>
          <a:p>
            <a:r>
              <a:rPr lang="en-US"/>
              <a:t>Why we need them?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</a:pP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Candidate for Guidelines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Fluent - Windows</a:t>
            </a:r>
            <a:endParaRPr lang="en-US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Material Design - Android</a:t>
            </a:r>
            <a:endParaRPr lang="en-US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Human Interface Guidelines - Apple 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Human Interface Guidelines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https://developer.apple.com/design/human-interface-guidelines/guidelines/overview/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https://developer.apple.com/design/tips/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Formatting Content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911" y="6356350"/>
            <a:ext cx="1657723" cy="365125"/>
          </a:xfrm>
        </p:spPr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2220" y="1939925"/>
            <a:ext cx="5884545" cy="435800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619615" y="1466215"/>
            <a:ext cx="533400" cy="514350"/>
          </a:xfrm>
          <a:prstGeom prst="rect">
            <a:avLst/>
          </a:prstGeom>
        </p:spPr>
      </p:pic>
      <p:pic>
        <p:nvPicPr>
          <p:cNvPr id="13" name="Content Placeholder 12" descr="TICK"/>
          <p:cNvPicPr>
            <a:picLocks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796280" y="1480820"/>
            <a:ext cx="521970" cy="52197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167765" y="1706880"/>
            <a:ext cx="37763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Guideline</a:t>
            </a:r>
            <a:endParaRPr lang="en-US"/>
          </a:p>
          <a:p>
            <a:r>
              <a:rPr lang="en-US"/>
              <a:t>Create a layout that fits the screen of a device. </a:t>
            </a:r>
            <a:endParaRPr lang="en-US"/>
          </a:p>
          <a:p>
            <a:endParaRPr lang="en-US"/>
          </a:p>
          <a:p>
            <a:r>
              <a:rPr lang="en-US"/>
              <a:t>Users should see primary content without zooming or scrolling horizontally.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826760" y="6297930"/>
            <a:ext cx="582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(a)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619615" y="6312535"/>
            <a:ext cx="489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(b)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Touch Controls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7982585" y="2878455"/>
            <a:ext cx="533400" cy="514350"/>
          </a:xfrm>
          <a:prstGeom prst="rect">
            <a:avLst/>
          </a:prstGeom>
        </p:spPr>
      </p:pic>
      <p:pic>
        <p:nvPicPr>
          <p:cNvPr id="13" name="Content Placeholder 12" descr="TI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90" y="2878455"/>
            <a:ext cx="521970" cy="52197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167765" y="1706880"/>
            <a:ext cx="92379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Guideline</a:t>
            </a:r>
            <a:endParaRPr lang="en-US"/>
          </a:p>
          <a:p>
            <a:r>
              <a:rPr lang="en-US"/>
              <a:t>Use UI elements that are designed for touch gestures to make interaction with your app feel easy and natural.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80" y="3521075"/>
            <a:ext cx="6924675" cy="24574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742690" y="6099175"/>
            <a:ext cx="582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(a)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153400" y="6099175"/>
            <a:ext cx="489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(b)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Hit Targets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7982585" y="2878455"/>
            <a:ext cx="533400" cy="514350"/>
          </a:xfrm>
          <a:prstGeom prst="rect">
            <a:avLst/>
          </a:prstGeom>
        </p:spPr>
      </p:pic>
      <p:pic>
        <p:nvPicPr>
          <p:cNvPr id="13" name="Content Placeholder 12" descr="TI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90" y="2878455"/>
            <a:ext cx="521970" cy="52197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167765" y="1706880"/>
            <a:ext cx="92379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Guideline</a:t>
            </a:r>
            <a:endParaRPr lang="en-US"/>
          </a:p>
          <a:p>
            <a:r>
              <a:rPr lang="en-US"/>
              <a:t>Create controls that measure at least 44 points x 44 points so they can be accurately tapped with a finger.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90" y="3400425"/>
            <a:ext cx="7067550" cy="260032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682365" y="6000750"/>
            <a:ext cx="582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(a)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882255" y="6000750"/>
            <a:ext cx="489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(b)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Contrast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DD9C8446-696E-6942-B6C8-CC9CAD0B34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7982585" y="2878455"/>
            <a:ext cx="533400" cy="514350"/>
          </a:xfrm>
          <a:prstGeom prst="rect">
            <a:avLst/>
          </a:prstGeom>
        </p:spPr>
      </p:pic>
      <p:pic>
        <p:nvPicPr>
          <p:cNvPr id="13" name="Content Placeholder 12" descr="TI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90" y="2878455"/>
            <a:ext cx="521970" cy="52197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167765" y="1706880"/>
            <a:ext cx="92379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Guideline</a:t>
            </a:r>
            <a:endParaRPr lang="en-US"/>
          </a:p>
          <a:p>
            <a:r>
              <a:rPr lang="en-US"/>
              <a:t>Make sure there is ample contrast between the font color and the background so text is legible.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3543300"/>
            <a:ext cx="6848475" cy="24288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742690" y="6012815"/>
            <a:ext cx="582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(a)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026400" y="6012815"/>
            <a:ext cx="489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(b)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1805</Words>
  <Application>WPS Presentation</Application>
  <PresentationFormat>Widescreen</PresentationFormat>
  <Paragraphs>220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Tenorite</vt:lpstr>
      <vt:lpstr>Segoe Print</vt:lpstr>
      <vt:lpstr>Times New Roman</vt:lpstr>
      <vt:lpstr>Microsoft YaHei</vt:lpstr>
      <vt:lpstr>Arial Unicode MS</vt:lpstr>
      <vt:lpstr>Calibri</vt:lpstr>
      <vt:lpstr>Office Theme</vt:lpstr>
      <vt:lpstr>Platform Conventions</vt:lpstr>
      <vt:lpstr>Outline</vt:lpstr>
      <vt:lpstr>Introduction   </vt:lpstr>
      <vt:lpstr>Candidate for Guidelines</vt:lpstr>
      <vt:lpstr>Human Interface Guidelines</vt:lpstr>
      <vt:lpstr>Formatting Content</vt:lpstr>
      <vt:lpstr>Touch Controls</vt:lpstr>
      <vt:lpstr>Hit Targets</vt:lpstr>
      <vt:lpstr>Contrast</vt:lpstr>
      <vt:lpstr>Human-like Language:</vt:lpstr>
      <vt:lpstr>Breaking Up Content:</vt:lpstr>
      <vt:lpstr>Spacing</vt:lpstr>
      <vt:lpstr> Process Bar</vt:lpstr>
      <vt:lpstr>Onboarding</vt:lpstr>
      <vt:lpstr>   Differences</vt:lpstr>
      <vt:lpstr>Navigation </vt:lpstr>
      <vt:lpstr>Different controls</vt:lpstr>
      <vt:lpstr> Design is not just what it looks like and feels like. Design is how it works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NAQEEB</dc:creator>
  <cp:lastModifiedBy>pak</cp:lastModifiedBy>
  <cp:revision>59</cp:revision>
  <dcterms:created xsi:type="dcterms:W3CDTF">2023-03-18T06:46:00Z</dcterms:created>
  <dcterms:modified xsi:type="dcterms:W3CDTF">2023-04-17T03:45:42Z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5155FE1129A24F1CA14B6F9E954AF9CC</vt:lpwstr>
  </property>
  <property fmtid="{D5CDD505-2E9C-101B-9397-08002B2CF9AE}" pid="4" name="KSOProductBuildVer">
    <vt:lpwstr>1033-11.2.0.11516</vt:lpwstr>
  </property>
</Properties>
</file>