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7559675" cy="10691813"/>
  <p:notesSz cx="6858000" cy="9144000"/>
  <p:embeddedFontLst>
    <p:embeddedFont>
      <p:font typeface="Rubik" panose="020B0604020202020204" charset="-79"/>
      <p:regular r:id="rId12"/>
      <p:bold r:id="rId13"/>
      <p:italic r:id="rId14"/>
      <p:boldItalic r:id="rId15"/>
    </p:embeddedFont>
    <p:embeddedFont>
      <p:font typeface="Rubik Medium" panose="020B0604020202020204" charset="-79"/>
      <p:regular r:id="rId16"/>
      <p:bold r:id="rId17"/>
      <p:italic r:id="rId18"/>
      <p:boldItalic r:id="rId19"/>
    </p:embeddedFont>
    <p:embeddedFont>
      <p:font typeface="Rubik SemiBold" panose="020B0604020202020204" charset="-79"/>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37">
          <p15:clr>
            <a:srgbClr val="000000"/>
          </p15:clr>
        </p15:guide>
        <p15:guide id="2" pos="23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iRSg200T1IfBMe8MXbviSfwOt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492" y="-300"/>
      </p:cViewPr>
      <p:guideLst>
        <p:guide orient="horz" pos="3337"/>
        <p:guide pos="23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17037" y="685800"/>
            <a:ext cx="2424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25275feb3c_0_0: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125275feb3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25a73b30bd_0_0: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g125a73b30b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9"/>
          <p:cNvSpPr txBox="1">
            <a:spLocks noGrp="1"/>
          </p:cNvSpPr>
          <p:nvPr>
            <p:ph type="ctrTitle"/>
          </p:nvPr>
        </p:nvSpPr>
        <p:spPr>
          <a:xfrm>
            <a:off x="257712" y="1547778"/>
            <a:ext cx="7044600" cy="42669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9"/>
          <p:cNvSpPr txBox="1">
            <a:spLocks noGrp="1"/>
          </p:cNvSpPr>
          <p:nvPr>
            <p:ph type="subTitle" idx="1"/>
          </p:nvPr>
        </p:nvSpPr>
        <p:spPr>
          <a:xfrm>
            <a:off x="257705" y="5891409"/>
            <a:ext cx="7044600" cy="16479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9"/>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8"/>
          <p:cNvSpPr txBox="1">
            <a:spLocks noGrp="1"/>
          </p:cNvSpPr>
          <p:nvPr>
            <p:ph type="title" hasCustomPrompt="1"/>
          </p:nvPr>
        </p:nvSpPr>
        <p:spPr>
          <a:xfrm>
            <a:off x="257705" y="2299346"/>
            <a:ext cx="7044600" cy="4081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8"/>
          <p:cNvSpPr txBox="1">
            <a:spLocks noGrp="1"/>
          </p:cNvSpPr>
          <p:nvPr>
            <p:ph type="body" idx="1"/>
          </p:nvPr>
        </p:nvSpPr>
        <p:spPr>
          <a:xfrm>
            <a:off x="257705" y="6552657"/>
            <a:ext cx="7044600" cy="27039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8"/>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9"/>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10"/>
          <p:cNvSpPr txBox="1">
            <a:spLocks noGrp="1"/>
          </p:cNvSpPr>
          <p:nvPr>
            <p:ph type="title"/>
          </p:nvPr>
        </p:nvSpPr>
        <p:spPr>
          <a:xfrm>
            <a:off x="257705" y="4471058"/>
            <a:ext cx="7044600" cy="17496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10"/>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1"/>
          <p:cNvSpPr txBox="1">
            <a:spLocks noGrp="1"/>
          </p:cNvSpPr>
          <p:nvPr>
            <p:ph type="title"/>
          </p:nvPr>
        </p:nvSpPr>
        <p:spPr>
          <a:xfrm>
            <a:off x="257705" y="925091"/>
            <a:ext cx="7044600" cy="1190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1"/>
          <p:cNvSpPr txBox="1">
            <a:spLocks noGrp="1"/>
          </p:cNvSpPr>
          <p:nvPr>
            <p:ph type="body" idx="1"/>
          </p:nvPr>
        </p:nvSpPr>
        <p:spPr>
          <a:xfrm>
            <a:off x="257705" y="2395696"/>
            <a:ext cx="7044600" cy="71019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11"/>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2"/>
          <p:cNvSpPr txBox="1">
            <a:spLocks noGrp="1"/>
          </p:cNvSpPr>
          <p:nvPr>
            <p:ph type="title"/>
          </p:nvPr>
        </p:nvSpPr>
        <p:spPr>
          <a:xfrm>
            <a:off x="257705" y="925091"/>
            <a:ext cx="7044600" cy="1190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2"/>
          <p:cNvSpPr txBox="1">
            <a:spLocks noGrp="1"/>
          </p:cNvSpPr>
          <p:nvPr>
            <p:ph type="body" idx="1"/>
          </p:nvPr>
        </p:nvSpPr>
        <p:spPr>
          <a:xfrm>
            <a:off x="257705" y="2395696"/>
            <a:ext cx="3306900" cy="71019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2"/>
          <p:cNvSpPr txBox="1">
            <a:spLocks noGrp="1"/>
          </p:cNvSpPr>
          <p:nvPr>
            <p:ph type="body" idx="2"/>
          </p:nvPr>
        </p:nvSpPr>
        <p:spPr>
          <a:xfrm>
            <a:off x="3995291" y="2395696"/>
            <a:ext cx="3306900" cy="71019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2"/>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3"/>
          <p:cNvSpPr txBox="1">
            <a:spLocks noGrp="1"/>
          </p:cNvSpPr>
          <p:nvPr>
            <p:ph type="title"/>
          </p:nvPr>
        </p:nvSpPr>
        <p:spPr>
          <a:xfrm>
            <a:off x="257705" y="925091"/>
            <a:ext cx="7044600" cy="1190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3"/>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4"/>
          <p:cNvSpPr txBox="1">
            <a:spLocks noGrp="1"/>
          </p:cNvSpPr>
          <p:nvPr>
            <p:ph type="title"/>
          </p:nvPr>
        </p:nvSpPr>
        <p:spPr>
          <a:xfrm>
            <a:off x="257705" y="1154948"/>
            <a:ext cx="2321700" cy="15711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4"/>
          <p:cNvSpPr txBox="1">
            <a:spLocks noGrp="1"/>
          </p:cNvSpPr>
          <p:nvPr>
            <p:ph type="body" idx="1"/>
          </p:nvPr>
        </p:nvSpPr>
        <p:spPr>
          <a:xfrm>
            <a:off x="257705" y="2888617"/>
            <a:ext cx="2321700" cy="66093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4"/>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5"/>
          <p:cNvSpPr txBox="1">
            <a:spLocks noGrp="1"/>
          </p:cNvSpPr>
          <p:nvPr>
            <p:ph type="title"/>
          </p:nvPr>
        </p:nvSpPr>
        <p:spPr>
          <a:xfrm>
            <a:off x="405325" y="935745"/>
            <a:ext cx="5264700" cy="85035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5"/>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6"/>
          <p:cNvSpPr/>
          <p:nvPr/>
        </p:nvSpPr>
        <p:spPr>
          <a:xfrm>
            <a:off x="3780000" y="-260"/>
            <a:ext cx="3780000" cy="10692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6"/>
          <p:cNvSpPr txBox="1">
            <a:spLocks noGrp="1"/>
          </p:cNvSpPr>
          <p:nvPr>
            <p:ph type="title"/>
          </p:nvPr>
        </p:nvSpPr>
        <p:spPr>
          <a:xfrm>
            <a:off x="219508" y="2563450"/>
            <a:ext cx="3344400" cy="3081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6"/>
          <p:cNvSpPr txBox="1">
            <a:spLocks noGrp="1"/>
          </p:cNvSpPr>
          <p:nvPr>
            <p:ph type="subTitle" idx="1"/>
          </p:nvPr>
        </p:nvSpPr>
        <p:spPr>
          <a:xfrm>
            <a:off x="219508" y="5826865"/>
            <a:ext cx="3344400" cy="25674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6"/>
          <p:cNvSpPr txBox="1">
            <a:spLocks noGrp="1"/>
          </p:cNvSpPr>
          <p:nvPr>
            <p:ph type="body" idx="2"/>
          </p:nvPr>
        </p:nvSpPr>
        <p:spPr>
          <a:xfrm>
            <a:off x="4083839" y="1505164"/>
            <a:ext cx="3172200" cy="76812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6"/>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7"/>
          <p:cNvSpPr txBox="1">
            <a:spLocks noGrp="1"/>
          </p:cNvSpPr>
          <p:nvPr>
            <p:ph type="body" idx="1"/>
          </p:nvPr>
        </p:nvSpPr>
        <p:spPr>
          <a:xfrm>
            <a:off x="257705" y="8794266"/>
            <a:ext cx="4959600" cy="12576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7"/>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257705" y="925091"/>
            <a:ext cx="7044600" cy="11904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8"/>
          <p:cNvSpPr txBox="1">
            <a:spLocks noGrp="1"/>
          </p:cNvSpPr>
          <p:nvPr>
            <p:ph type="body" idx="1"/>
          </p:nvPr>
        </p:nvSpPr>
        <p:spPr>
          <a:xfrm>
            <a:off x="257705" y="2395696"/>
            <a:ext cx="7044600" cy="71019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8"/>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drive.google.com/file/d/19swTlTOd9XqMc5nt-w3NclVONGOVyD1B/view?usp=share_link"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lookerstudio.google.com/reporting/47a2494e-6f08-4dc9-9ea2-e0d17ca2a36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
          <p:cNvSpPr/>
          <p:nvPr/>
        </p:nvSpPr>
        <p:spPr>
          <a:xfrm>
            <a:off x="818900" y="6569250"/>
            <a:ext cx="4225200" cy="649500"/>
          </a:xfrm>
          <a:prstGeom prst="rect">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
          <p:cNvSpPr/>
          <p:nvPr/>
        </p:nvSpPr>
        <p:spPr>
          <a:xfrm>
            <a:off x="3467400" y="1359150"/>
            <a:ext cx="4092600" cy="2382000"/>
          </a:xfrm>
          <a:prstGeom prst="rect">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
          <p:cNvSpPr txBox="1"/>
          <p:nvPr/>
        </p:nvSpPr>
        <p:spPr>
          <a:xfrm>
            <a:off x="885200" y="6655500"/>
            <a:ext cx="4092600" cy="477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Rubik SemiBold"/>
                <a:ea typeface="Rubik SemiBold"/>
                <a:cs typeface="Rubik SemiBold"/>
                <a:sym typeface="Rubik SemiBold"/>
              </a:rPr>
              <a:t>Virtual Internship Experience</a:t>
            </a:r>
            <a:endParaRPr sz="1900" b="0" i="0" u="none" strike="noStrike" cap="none">
              <a:solidFill>
                <a:srgbClr val="000000"/>
              </a:solidFill>
              <a:latin typeface="Rubik SemiBold"/>
              <a:ea typeface="Rubik SemiBold"/>
              <a:cs typeface="Rubik SemiBold"/>
              <a:sym typeface="Rubik SemiBold"/>
            </a:endParaRPr>
          </a:p>
        </p:txBody>
      </p:sp>
      <p:pic>
        <p:nvPicPr>
          <p:cNvPr id="57" name="Google Shape;57;p1" descr="Logo Bank Muamalat"/>
          <p:cNvPicPr preferRelativeResize="0"/>
          <p:nvPr/>
        </p:nvPicPr>
        <p:blipFill rotWithShape="1">
          <a:blip r:embed="rId4">
            <a:alphaModFix/>
          </a:blip>
          <a:srcRect/>
          <a:stretch/>
        </p:blipFill>
        <p:spPr>
          <a:xfrm>
            <a:off x="3485515" y="1440815"/>
            <a:ext cx="4055745" cy="2218690"/>
          </a:xfrm>
          <a:prstGeom prst="rect">
            <a:avLst/>
          </a:prstGeom>
          <a:noFill/>
          <a:ln>
            <a:noFill/>
          </a:ln>
        </p:spPr>
      </p:pic>
      <p:sp>
        <p:nvSpPr>
          <p:cNvPr id="58" name="Google Shape;58;p1"/>
          <p:cNvSpPr txBox="1"/>
          <p:nvPr/>
        </p:nvSpPr>
        <p:spPr>
          <a:xfrm>
            <a:off x="818900" y="7324475"/>
            <a:ext cx="47838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17929C"/>
                </a:solidFill>
                <a:latin typeface="Rubik SemiBold"/>
                <a:ea typeface="Rubik SemiBold"/>
                <a:cs typeface="Rubik SemiBold"/>
                <a:sym typeface="Rubik SemiBold"/>
              </a:rPr>
              <a:t>Task 5</a:t>
            </a:r>
            <a:endParaRPr sz="4000" b="0" i="0" u="none" strike="noStrike" cap="none">
              <a:solidFill>
                <a:srgbClr val="17929C"/>
              </a:solidFill>
              <a:latin typeface="Rubik SemiBold"/>
              <a:ea typeface="Rubik SemiBold"/>
              <a:cs typeface="Rubik SemiBold"/>
              <a:sym typeface="Rubik SemiBold"/>
            </a:endParaRPr>
          </a:p>
        </p:txBody>
      </p:sp>
      <p:sp>
        <p:nvSpPr>
          <p:cNvPr id="59" name="Google Shape;59;p1"/>
          <p:cNvSpPr txBox="1"/>
          <p:nvPr/>
        </p:nvSpPr>
        <p:spPr>
          <a:xfrm>
            <a:off x="818900" y="8050650"/>
            <a:ext cx="5750400" cy="58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0" i="0" u="none" strike="noStrike" cap="none">
                <a:solidFill>
                  <a:srgbClr val="000000"/>
                </a:solidFill>
                <a:latin typeface="Rubik"/>
                <a:ea typeface="Rubik"/>
                <a:cs typeface="Rubik"/>
                <a:sym typeface="Rubik"/>
              </a:rPr>
              <a:t>Task 5</a:t>
            </a:r>
            <a:endParaRPr sz="2600" b="0" i="0" u="none" strike="noStrike" cap="none">
              <a:solidFill>
                <a:srgbClr val="000000"/>
              </a:solidFill>
              <a:latin typeface="Rubik"/>
              <a:ea typeface="Rubik"/>
              <a:cs typeface="Rubik"/>
              <a:sym typeface="Rubi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2"/>
          <p:cNvSpPr/>
          <p:nvPr/>
        </p:nvSpPr>
        <p:spPr>
          <a:xfrm>
            <a:off x="3513674" y="3542873"/>
            <a:ext cx="413400" cy="401400"/>
          </a:xfrm>
          <a:prstGeom prst="ellipse">
            <a:avLst/>
          </a:prstGeom>
          <a:solidFill>
            <a:srgbClr val="666666">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
          <p:cNvSpPr/>
          <p:nvPr/>
        </p:nvSpPr>
        <p:spPr>
          <a:xfrm>
            <a:off x="3513674" y="4213260"/>
            <a:ext cx="413400" cy="401400"/>
          </a:xfrm>
          <a:prstGeom prst="ellipse">
            <a:avLst/>
          </a:prstGeom>
          <a:solidFill>
            <a:srgbClr val="666666">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
          <p:cNvSpPr/>
          <p:nvPr/>
        </p:nvSpPr>
        <p:spPr>
          <a:xfrm>
            <a:off x="3513674" y="4883647"/>
            <a:ext cx="413400" cy="401400"/>
          </a:xfrm>
          <a:prstGeom prst="ellipse">
            <a:avLst/>
          </a:prstGeom>
          <a:solidFill>
            <a:srgbClr val="666666">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
          <p:cNvSpPr/>
          <p:nvPr/>
        </p:nvSpPr>
        <p:spPr>
          <a:xfrm>
            <a:off x="3513674" y="5584434"/>
            <a:ext cx="413400" cy="401400"/>
          </a:xfrm>
          <a:prstGeom prst="ellipse">
            <a:avLst/>
          </a:prstGeom>
          <a:solidFill>
            <a:srgbClr val="666666">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
          <p:cNvSpPr txBox="1"/>
          <p:nvPr/>
        </p:nvSpPr>
        <p:spPr>
          <a:xfrm>
            <a:off x="3542873" y="3489623"/>
            <a:ext cx="2844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US" sz="2100" b="1" i="0" u="none" strike="noStrike" cap="none">
                <a:solidFill>
                  <a:srgbClr val="FFFFFF"/>
                </a:solidFill>
                <a:latin typeface="Rubik"/>
                <a:ea typeface="Rubik"/>
                <a:cs typeface="Rubik"/>
                <a:sym typeface="Rubik"/>
              </a:rPr>
              <a:t>1</a:t>
            </a:r>
            <a:endParaRPr sz="2100" b="1" i="0" u="none" strike="noStrike" cap="none">
              <a:solidFill>
                <a:srgbClr val="FFFFFF"/>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2100"/>
              <a:buFont typeface="Arial"/>
              <a:buNone/>
            </a:pPr>
            <a:endParaRPr sz="2100" b="1" i="0" u="none" strike="noStrike" cap="none">
              <a:solidFill>
                <a:srgbClr val="FFFFFF"/>
              </a:solidFill>
              <a:latin typeface="Rubik"/>
              <a:ea typeface="Rubik"/>
              <a:cs typeface="Rubik"/>
              <a:sym typeface="Rubik"/>
            </a:endParaRPr>
          </a:p>
        </p:txBody>
      </p:sp>
      <p:sp>
        <p:nvSpPr>
          <p:cNvPr id="69" name="Google Shape;69;p2"/>
          <p:cNvSpPr txBox="1"/>
          <p:nvPr/>
        </p:nvSpPr>
        <p:spPr>
          <a:xfrm>
            <a:off x="3542873" y="4160011"/>
            <a:ext cx="2844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US" sz="2100" b="1" i="0" u="none" strike="noStrike" cap="none">
                <a:solidFill>
                  <a:srgbClr val="FFFFFF"/>
                </a:solidFill>
                <a:latin typeface="Rubik"/>
                <a:ea typeface="Rubik"/>
                <a:cs typeface="Rubik"/>
                <a:sym typeface="Rubik"/>
              </a:rPr>
              <a:t>2</a:t>
            </a:r>
            <a:endParaRPr sz="2100" b="1" i="0" u="none" strike="noStrike" cap="none">
              <a:solidFill>
                <a:srgbClr val="FFFFFF"/>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2100"/>
              <a:buFont typeface="Arial"/>
              <a:buNone/>
            </a:pPr>
            <a:endParaRPr sz="2100" b="1" i="0" u="none" strike="noStrike" cap="none">
              <a:solidFill>
                <a:srgbClr val="FFFFFF"/>
              </a:solidFill>
              <a:latin typeface="Rubik"/>
              <a:ea typeface="Rubik"/>
              <a:cs typeface="Rubik"/>
              <a:sym typeface="Rubik"/>
            </a:endParaRPr>
          </a:p>
        </p:txBody>
      </p:sp>
      <p:sp>
        <p:nvSpPr>
          <p:cNvPr id="70" name="Google Shape;70;p2"/>
          <p:cNvSpPr txBox="1"/>
          <p:nvPr/>
        </p:nvSpPr>
        <p:spPr>
          <a:xfrm>
            <a:off x="3542873" y="4815824"/>
            <a:ext cx="2844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US" sz="2100" b="1" i="0" u="none" strike="noStrike" cap="none">
                <a:solidFill>
                  <a:srgbClr val="FFFFFF"/>
                </a:solidFill>
                <a:latin typeface="Rubik"/>
                <a:ea typeface="Rubik"/>
                <a:cs typeface="Rubik"/>
                <a:sym typeface="Rubik"/>
              </a:rPr>
              <a:t>3</a:t>
            </a:r>
            <a:endParaRPr sz="2100" b="1" i="0" u="none" strike="noStrike" cap="none">
              <a:solidFill>
                <a:srgbClr val="FFFFFF"/>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2100"/>
              <a:buFont typeface="Arial"/>
              <a:buNone/>
            </a:pPr>
            <a:endParaRPr sz="2100" b="1" i="0" u="none" strike="noStrike" cap="none">
              <a:solidFill>
                <a:srgbClr val="FFFFFF"/>
              </a:solidFill>
              <a:latin typeface="Rubik"/>
              <a:ea typeface="Rubik"/>
              <a:cs typeface="Rubik"/>
              <a:sym typeface="Rubik"/>
            </a:endParaRPr>
          </a:p>
        </p:txBody>
      </p:sp>
      <p:sp>
        <p:nvSpPr>
          <p:cNvPr id="71" name="Google Shape;71;p2"/>
          <p:cNvSpPr txBox="1"/>
          <p:nvPr/>
        </p:nvSpPr>
        <p:spPr>
          <a:xfrm>
            <a:off x="3542873" y="5523885"/>
            <a:ext cx="2844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US" sz="2100" b="1" i="0" u="none" strike="noStrike" cap="none">
                <a:solidFill>
                  <a:srgbClr val="FFFFFF"/>
                </a:solidFill>
                <a:latin typeface="Rubik"/>
                <a:ea typeface="Rubik"/>
                <a:cs typeface="Rubik"/>
                <a:sym typeface="Rubik"/>
              </a:rPr>
              <a:t>4</a:t>
            </a:r>
            <a:endParaRPr sz="2100" b="1" i="0" u="none" strike="noStrike" cap="none">
              <a:solidFill>
                <a:srgbClr val="FFFFFF"/>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2100"/>
              <a:buFont typeface="Arial"/>
              <a:buNone/>
            </a:pPr>
            <a:endParaRPr sz="2100" b="1" i="0" u="none" strike="noStrike" cap="none">
              <a:solidFill>
                <a:srgbClr val="FFFFFF"/>
              </a:solidFill>
              <a:latin typeface="Rubik"/>
              <a:ea typeface="Rubik"/>
              <a:cs typeface="Rubik"/>
              <a:sym typeface="Rubik"/>
            </a:endParaRPr>
          </a:p>
        </p:txBody>
      </p:sp>
      <p:sp>
        <p:nvSpPr>
          <p:cNvPr id="72" name="Google Shape;72;p2"/>
          <p:cNvSpPr txBox="1"/>
          <p:nvPr/>
        </p:nvSpPr>
        <p:spPr>
          <a:xfrm>
            <a:off x="4058401" y="3512723"/>
            <a:ext cx="22326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Rubik SemiBold"/>
                <a:ea typeface="Rubik SemiBold"/>
                <a:cs typeface="Rubik SemiBold"/>
                <a:sym typeface="Rubik SemiBold"/>
              </a:rPr>
              <a:t>SOAL 1</a:t>
            </a:r>
            <a:endParaRPr sz="1800" b="0" i="0" u="none" strike="noStrike" cap="none">
              <a:solidFill>
                <a:srgbClr val="000000"/>
              </a:solidFill>
              <a:latin typeface="Rubik SemiBold"/>
              <a:ea typeface="Rubik SemiBold"/>
              <a:cs typeface="Rubik SemiBold"/>
              <a:sym typeface="Rubik SemiBold"/>
            </a:endParaRPr>
          </a:p>
        </p:txBody>
      </p:sp>
      <p:sp>
        <p:nvSpPr>
          <p:cNvPr id="73" name="Google Shape;73;p2"/>
          <p:cNvSpPr txBox="1"/>
          <p:nvPr/>
        </p:nvSpPr>
        <p:spPr>
          <a:xfrm>
            <a:off x="4058401" y="4183111"/>
            <a:ext cx="22326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Rubik SemiBold"/>
                <a:ea typeface="Rubik SemiBold"/>
                <a:cs typeface="Rubik SemiBold"/>
                <a:sym typeface="Rubik SemiBold"/>
              </a:rPr>
              <a:t>SOAL 2</a:t>
            </a:r>
            <a:endParaRPr sz="1800" b="0" i="0" u="none" strike="noStrike" cap="none">
              <a:solidFill>
                <a:srgbClr val="000000"/>
              </a:solidFill>
              <a:latin typeface="Rubik SemiBold"/>
              <a:ea typeface="Rubik SemiBold"/>
              <a:cs typeface="Rubik SemiBold"/>
              <a:sym typeface="Rubik SemiBold"/>
            </a:endParaRPr>
          </a:p>
        </p:txBody>
      </p:sp>
      <p:sp>
        <p:nvSpPr>
          <p:cNvPr id="74" name="Google Shape;74;p2"/>
          <p:cNvSpPr txBox="1"/>
          <p:nvPr/>
        </p:nvSpPr>
        <p:spPr>
          <a:xfrm>
            <a:off x="4058401" y="4853498"/>
            <a:ext cx="22326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Rubik SemiBold"/>
                <a:ea typeface="Rubik SemiBold"/>
                <a:cs typeface="Rubik SemiBold"/>
                <a:sym typeface="Rubik SemiBold"/>
              </a:rPr>
              <a:t>SOAL 3</a:t>
            </a:r>
            <a:endParaRPr sz="1800" b="0" i="0" u="none" strike="noStrike" cap="none">
              <a:solidFill>
                <a:srgbClr val="000000"/>
              </a:solidFill>
              <a:latin typeface="Rubik SemiBold"/>
              <a:ea typeface="Rubik SemiBold"/>
              <a:cs typeface="Rubik SemiBold"/>
              <a:sym typeface="Rubik SemiBold"/>
            </a:endParaRPr>
          </a:p>
        </p:txBody>
      </p:sp>
      <p:sp>
        <p:nvSpPr>
          <p:cNvPr id="75" name="Google Shape;75;p2"/>
          <p:cNvSpPr txBox="1"/>
          <p:nvPr/>
        </p:nvSpPr>
        <p:spPr>
          <a:xfrm>
            <a:off x="4058401" y="5523885"/>
            <a:ext cx="22326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Rubik SemiBold"/>
                <a:ea typeface="Rubik SemiBold"/>
                <a:cs typeface="Rubik SemiBold"/>
                <a:sym typeface="Rubik SemiBold"/>
              </a:rPr>
              <a:t>SOAL 4</a:t>
            </a:r>
            <a:endParaRPr sz="1800" b="0" i="0" u="none" strike="noStrike" cap="none">
              <a:solidFill>
                <a:srgbClr val="000000"/>
              </a:solidFill>
              <a:latin typeface="Rubik SemiBold"/>
              <a:ea typeface="Rubik SemiBold"/>
              <a:cs typeface="Rubik SemiBold"/>
              <a:sym typeface="Rubik SemiBold"/>
            </a:endParaRPr>
          </a:p>
        </p:txBody>
      </p:sp>
      <p:sp>
        <p:nvSpPr>
          <p:cNvPr id="76" name="Google Shape;76;p2"/>
          <p:cNvSpPr txBox="1"/>
          <p:nvPr/>
        </p:nvSpPr>
        <p:spPr>
          <a:xfrm>
            <a:off x="3422053" y="1918039"/>
            <a:ext cx="3494100" cy="149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900"/>
              <a:buFont typeface="Arial"/>
              <a:buNone/>
            </a:pPr>
            <a:r>
              <a:rPr lang="en-US" sz="3900" b="1" i="0" u="none" strike="noStrike" cap="none">
                <a:solidFill>
                  <a:schemeClr val="dk1"/>
                </a:solidFill>
                <a:latin typeface="Rubik"/>
                <a:ea typeface="Rubik"/>
                <a:cs typeface="Rubik"/>
                <a:sym typeface="Rubik"/>
              </a:rPr>
              <a:t>Table of</a:t>
            </a:r>
            <a:endParaRPr sz="3900" b="1" i="0" u="none" strike="noStrike" cap="none">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4600"/>
              <a:buFont typeface="Arial"/>
              <a:buNone/>
            </a:pPr>
            <a:r>
              <a:rPr lang="en-US" sz="4600" b="1" i="0" u="none" strike="noStrike" cap="none">
                <a:solidFill>
                  <a:srgbClr val="17929C"/>
                </a:solidFill>
                <a:latin typeface="Rubik"/>
                <a:ea typeface="Rubik"/>
                <a:cs typeface="Rubik"/>
                <a:sym typeface="Rubik"/>
              </a:rPr>
              <a:t>Content</a:t>
            </a:r>
            <a:endParaRPr sz="4600" b="1" i="0" u="none" strike="noStrike" cap="none">
              <a:solidFill>
                <a:srgbClr val="17929C"/>
              </a:solidFill>
              <a:latin typeface="Rubik"/>
              <a:ea typeface="Rubik"/>
              <a:cs typeface="Rubik"/>
              <a:sym typeface="Rubik"/>
            </a:endParaRPr>
          </a:p>
        </p:txBody>
      </p:sp>
      <p:sp>
        <p:nvSpPr>
          <p:cNvPr id="77" name="Google Shape;77;p2"/>
          <p:cNvSpPr/>
          <p:nvPr/>
        </p:nvSpPr>
        <p:spPr>
          <a:xfrm>
            <a:off x="3513674" y="6285221"/>
            <a:ext cx="413400" cy="401400"/>
          </a:xfrm>
          <a:prstGeom prst="ellipse">
            <a:avLst/>
          </a:prstGeom>
          <a:solidFill>
            <a:srgbClr val="666666">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
          <p:cNvSpPr txBox="1"/>
          <p:nvPr/>
        </p:nvSpPr>
        <p:spPr>
          <a:xfrm>
            <a:off x="3578171" y="6202773"/>
            <a:ext cx="2844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US" sz="2100" b="1" i="0" u="none" strike="noStrike" cap="none">
                <a:solidFill>
                  <a:srgbClr val="FFFFFF"/>
                </a:solidFill>
                <a:latin typeface="Rubik"/>
                <a:ea typeface="Rubik"/>
                <a:cs typeface="Rubik"/>
                <a:sym typeface="Rubik"/>
              </a:rPr>
              <a:t>5</a:t>
            </a:r>
            <a:endParaRPr sz="2100" b="1" i="0" u="none" strike="noStrike" cap="none">
              <a:solidFill>
                <a:srgbClr val="FFFFFF"/>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2100"/>
              <a:buFont typeface="Arial"/>
              <a:buNone/>
            </a:pPr>
            <a:endParaRPr sz="2100" b="1" i="0" u="none" strike="noStrike" cap="none">
              <a:solidFill>
                <a:srgbClr val="FFFFFF"/>
              </a:solidFill>
              <a:latin typeface="Rubik"/>
              <a:ea typeface="Rubik"/>
              <a:cs typeface="Rubik"/>
              <a:sym typeface="Rubik"/>
            </a:endParaRPr>
          </a:p>
        </p:txBody>
      </p:sp>
      <p:sp>
        <p:nvSpPr>
          <p:cNvPr id="79" name="Google Shape;79;p2"/>
          <p:cNvSpPr txBox="1"/>
          <p:nvPr/>
        </p:nvSpPr>
        <p:spPr>
          <a:xfrm>
            <a:off x="4058401" y="6194273"/>
            <a:ext cx="22326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Rubik SemiBold"/>
                <a:ea typeface="Rubik SemiBold"/>
                <a:cs typeface="Rubik SemiBold"/>
                <a:sym typeface="Rubik SemiBold"/>
              </a:rPr>
              <a:t>SOAL 5</a:t>
            </a:r>
            <a:endParaRPr sz="1800" b="0" i="0" u="none" strike="noStrike" cap="none">
              <a:solidFill>
                <a:srgbClr val="000000"/>
              </a:solidFill>
              <a:latin typeface="Rubik SemiBold"/>
              <a:ea typeface="Rubik SemiBold"/>
              <a:cs typeface="Rubik SemiBold"/>
              <a:sym typeface="Rubik SemiBold"/>
            </a:endParaRPr>
          </a:p>
        </p:txBody>
      </p:sp>
      <p:pic>
        <p:nvPicPr>
          <p:cNvPr id="80" name="Google Shape;80;p2" descr="Logo Bank Muamalat"/>
          <p:cNvPicPr preferRelativeResize="0"/>
          <p:nvPr/>
        </p:nvPicPr>
        <p:blipFill rotWithShape="1">
          <a:blip r:embed="rId4">
            <a:alphaModFix/>
          </a:blip>
          <a:srcRect/>
          <a:stretch/>
        </p:blipFill>
        <p:spPr>
          <a:xfrm>
            <a:off x="6177280" y="443243"/>
            <a:ext cx="1204596" cy="65913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4"/>
        <p:cNvGrpSpPr/>
        <p:nvPr/>
      </p:nvGrpSpPr>
      <p:grpSpPr>
        <a:xfrm>
          <a:off x="0" y="0"/>
          <a:ext cx="0" cy="0"/>
          <a:chOff x="0" y="0"/>
          <a:chExt cx="0" cy="0"/>
        </a:xfrm>
      </p:grpSpPr>
      <p:sp>
        <p:nvSpPr>
          <p:cNvPr id="85" name="Google Shape;85;p3"/>
          <p:cNvSpPr/>
          <p:nvPr/>
        </p:nvSpPr>
        <p:spPr>
          <a:xfrm>
            <a:off x="5950075" y="9861700"/>
            <a:ext cx="1609800" cy="362400"/>
          </a:xfrm>
          <a:prstGeom prst="rect">
            <a:avLst/>
          </a:prstGeom>
          <a:solidFill>
            <a:srgbClr val="1792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3"/>
          <p:cNvSpPr txBox="1"/>
          <p:nvPr/>
        </p:nvSpPr>
        <p:spPr>
          <a:xfrm>
            <a:off x="6916575" y="9827349"/>
            <a:ext cx="5436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Rubik Medium"/>
                <a:ea typeface="Rubik Medium"/>
                <a:cs typeface="Rubik Medium"/>
                <a:sym typeface="Rubik Medium"/>
              </a:rPr>
              <a:t>01</a:t>
            </a:r>
            <a:endParaRPr sz="1600" b="0" i="0" u="none" strike="noStrike" cap="none">
              <a:solidFill>
                <a:schemeClr val="lt1"/>
              </a:solidFill>
              <a:latin typeface="Rubik Medium"/>
              <a:ea typeface="Rubik Medium"/>
              <a:cs typeface="Rubik Medium"/>
              <a:sym typeface="Rubik Medium"/>
            </a:endParaRPr>
          </a:p>
        </p:txBody>
      </p:sp>
      <p:sp>
        <p:nvSpPr>
          <p:cNvPr id="87" name="Google Shape;87;p3"/>
          <p:cNvSpPr txBox="1"/>
          <p:nvPr/>
        </p:nvSpPr>
        <p:spPr>
          <a:xfrm>
            <a:off x="667875" y="1943508"/>
            <a:ext cx="47838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a:solidFill>
                  <a:srgbClr val="17929C"/>
                </a:solidFill>
                <a:latin typeface="Rubik SemiBold"/>
                <a:ea typeface="Rubik SemiBold"/>
                <a:cs typeface="Rubik SemiBold"/>
                <a:sym typeface="Rubik SemiBold"/>
              </a:rPr>
              <a:t>Hints</a:t>
            </a:r>
            <a:endParaRPr sz="4000" b="0" i="0" u="none" strike="noStrike" cap="none">
              <a:solidFill>
                <a:srgbClr val="17929C"/>
              </a:solidFill>
              <a:latin typeface="Rubik SemiBold"/>
              <a:ea typeface="Rubik SemiBold"/>
              <a:cs typeface="Rubik SemiBold"/>
              <a:sym typeface="Rubik SemiBold"/>
            </a:endParaRPr>
          </a:p>
        </p:txBody>
      </p:sp>
      <p:sp>
        <p:nvSpPr>
          <p:cNvPr id="88" name="Google Shape;88;p3"/>
          <p:cNvSpPr txBox="1"/>
          <p:nvPr/>
        </p:nvSpPr>
        <p:spPr>
          <a:xfrm>
            <a:off x="894975" y="2926163"/>
            <a:ext cx="6665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ubik"/>
              <a:ea typeface="Rubik"/>
              <a:cs typeface="Rubik"/>
              <a:sym typeface="Rubik"/>
            </a:endParaRPr>
          </a:p>
        </p:txBody>
      </p:sp>
      <p:pic>
        <p:nvPicPr>
          <p:cNvPr id="89" name="Google Shape;89;p3" descr="Logo Bank Muamalat"/>
          <p:cNvPicPr preferRelativeResize="0"/>
          <p:nvPr/>
        </p:nvPicPr>
        <p:blipFill rotWithShape="1">
          <a:blip r:embed="rId4">
            <a:alphaModFix/>
          </a:blip>
          <a:srcRect/>
          <a:stretch/>
        </p:blipFill>
        <p:spPr>
          <a:xfrm>
            <a:off x="6177280" y="443243"/>
            <a:ext cx="1204596" cy="659131"/>
          </a:xfrm>
          <a:prstGeom prst="rect">
            <a:avLst/>
          </a:prstGeom>
          <a:noFill/>
          <a:ln>
            <a:noFill/>
          </a:ln>
        </p:spPr>
      </p:pic>
      <p:sp>
        <p:nvSpPr>
          <p:cNvPr id="90" name="Google Shape;90;p3"/>
          <p:cNvSpPr txBox="1"/>
          <p:nvPr/>
        </p:nvSpPr>
        <p:spPr>
          <a:xfrm>
            <a:off x="894975" y="2926175"/>
            <a:ext cx="6021600" cy="12930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1800"/>
              <a:buFont typeface="Arial"/>
              <a:buNone/>
            </a:pPr>
            <a:r>
              <a:rPr lang="en-US" sz="1800">
                <a:latin typeface="Rubik"/>
                <a:ea typeface="Rubik"/>
                <a:cs typeface="Rubik"/>
                <a:sym typeface="Rubik"/>
              </a:rPr>
              <a:t>Gunakan dataset yang tersedia pada Sumber Daya untuk menjawab soal - soal yang ada di Question List Template ini</a:t>
            </a:r>
            <a:endParaRPr sz="1800">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p:cNvGrpSpPr/>
        <p:nvPr/>
      </p:nvGrpSpPr>
      <p:grpSpPr>
        <a:xfrm>
          <a:off x="0" y="0"/>
          <a:ext cx="0" cy="0"/>
          <a:chOff x="0" y="0"/>
          <a:chExt cx="0" cy="0"/>
        </a:xfrm>
      </p:grpSpPr>
      <p:sp>
        <p:nvSpPr>
          <p:cNvPr id="95" name="Google Shape;95;g125275feb3c_0_0"/>
          <p:cNvSpPr/>
          <p:nvPr/>
        </p:nvSpPr>
        <p:spPr>
          <a:xfrm>
            <a:off x="5950075" y="9861700"/>
            <a:ext cx="1609800" cy="362400"/>
          </a:xfrm>
          <a:prstGeom prst="rect">
            <a:avLst/>
          </a:prstGeom>
          <a:solidFill>
            <a:srgbClr val="1792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g125275feb3c_0_0"/>
          <p:cNvSpPr txBox="1"/>
          <p:nvPr/>
        </p:nvSpPr>
        <p:spPr>
          <a:xfrm>
            <a:off x="6916575" y="9827349"/>
            <a:ext cx="5436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Rubik Medium"/>
                <a:ea typeface="Rubik Medium"/>
                <a:cs typeface="Rubik Medium"/>
                <a:sym typeface="Rubik Medium"/>
              </a:rPr>
              <a:t>0</a:t>
            </a:r>
            <a:r>
              <a:rPr lang="en-US" sz="1600">
                <a:solidFill>
                  <a:schemeClr val="lt1"/>
                </a:solidFill>
                <a:latin typeface="Rubik Medium"/>
                <a:ea typeface="Rubik Medium"/>
                <a:cs typeface="Rubik Medium"/>
                <a:sym typeface="Rubik Medium"/>
              </a:rPr>
              <a:t>2</a:t>
            </a:r>
            <a:endParaRPr sz="1600" b="0" i="0" u="none" strike="noStrike" cap="none">
              <a:solidFill>
                <a:schemeClr val="lt1"/>
              </a:solidFill>
              <a:latin typeface="Rubik Medium"/>
              <a:ea typeface="Rubik Medium"/>
              <a:cs typeface="Rubik Medium"/>
              <a:sym typeface="Rubik Medium"/>
            </a:endParaRPr>
          </a:p>
        </p:txBody>
      </p:sp>
      <p:sp>
        <p:nvSpPr>
          <p:cNvPr id="97" name="Google Shape;97;g125275feb3c_0_0"/>
          <p:cNvSpPr txBox="1"/>
          <p:nvPr/>
        </p:nvSpPr>
        <p:spPr>
          <a:xfrm>
            <a:off x="667875" y="1943508"/>
            <a:ext cx="47838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17929C"/>
                </a:solidFill>
                <a:latin typeface="Rubik SemiBold"/>
                <a:ea typeface="Rubik SemiBold"/>
                <a:cs typeface="Rubik SemiBold"/>
                <a:sym typeface="Rubik SemiBold"/>
              </a:rPr>
              <a:t>Soal 1</a:t>
            </a:r>
            <a:endParaRPr sz="4000" b="0" i="0" u="none" strike="noStrike" cap="none">
              <a:solidFill>
                <a:srgbClr val="17929C"/>
              </a:solidFill>
              <a:latin typeface="Rubik SemiBold"/>
              <a:ea typeface="Rubik SemiBold"/>
              <a:cs typeface="Rubik SemiBold"/>
              <a:sym typeface="Rubik SemiBold"/>
            </a:endParaRPr>
          </a:p>
        </p:txBody>
      </p:sp>
      <p:sp>
        <p:nvSpPr>
          <p:cNvPr id="98" name="Google Shape;98;g125275feb3c_0_0"/>
          <p:cNvSpPr txBox="1"/>
          <p:nvPr/>
        </p:nvSpPr>
        <p:spPr>
          <a:xfrm>
            <a:off x="894975" y="2926163"/>
            <a:ext cx="6665100" cy="4616618"/>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Rubik"/>
              <a:buAutoNum type="alphaUcPeriod"/>
            </a:pPr>
            <a:r>
              <a:rPr lang="en-US" sz="1800" b="0" i="0" u="none" strike="noStrike" cap="none" dirty="0" err="1">
                <a:solidFill>
                  <a:srgbClr val="000000"/>
                </a:solidFill>
                <a:latin typeface="Rubik"/>
                <a:ea typeface="Rubik"/>
                <a:cs typeface="Rubik"/>
                <a:sym typeface="Rubik"/>
              </a:rPr>
              <a:t>Tugas</a:t>
            </a:r>
            <a:endParaRPr sz="1800" b="0" i="0" u="none" strike="noStrike" cap="none" dirty="0">
              <a:solidFill>
                <a:srgbClr val="000000"/>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Rubik"/>
                <a:ea typeface="Rubik"/>
                <a:cs typeface="Rubik"/>
                <a:sym typeface="Rubik"/>
              </a:rPr>
              <a:t>Tentukan</a:t>
            </a:r>
            <a:r>
              <a:rPr lang="en-US" sz="1800" b="0" i="0" u="none" strike="noStrike" cap="none" dirty="0">
                <a:solidFill>
                  <a:schemeClr val="dk1"/>
                </a:solidFill>
                <a:latin typeface="Rubik"/>
                <a:ea typeface="Rubik"/>
                <a:cs typeface="Rubik"/>
                <a:sym typeface="Rubik"/>
              </a:rPr>
              <a:t> masing-masing primary key pada 4 dataset </a:t>
            </a:r>
            <a:r>
              <a:rPr lang="en-US" sz="1800" b="0" i="0" u="none" strike="noStrike" cap="none" dirty="0" err="1">
                <a:solidFill>
                  <a:schemeClr val="dk1"/>
                </a:solidFill>
                <a:latin typeface="Rubik"/>
                <a:ea typeface="Rubik"/>
                <a:cs typeface="Rubik"/>
                <a:sym typeface="Rubik"/>
              </a:rPr>
              <a:t>penjualan</a:t>
            </a:r>
            <a:endParaRPr sz="1800" b="0" i="0" u="none" strike="noStrike" cap="none" dirty="0">
              <a:solidFill>
                <a:schemeClr val="dk1"/>
              </a:solidFill>
              <a:latin typeface="Rubik"/>
              <a:ea typeface="Rubik"/>
              <a:cs typeface="Rubik"/>
              <a:sym typeface="Rubik"/>
            </a:endParaRPr>
          </a:p>
          <a:p>
            <a:pPr marL="914400" lvl="0" indent="-342900" algn="l" rtl="0">
              <a:spcBef>
                <a:spcPts val="0"/>
              </a:spcBef>
              <a:spcAft>
                <a:spcPts val="0"/>
              </a:spcAft>
              <a:buClr>
                <a:schemeClr val="dk1"/>
              </a:buClr>
              <a:buSzPts val="1800"/>
              <a:buFont typeface="Rubik"/>
              <a:buAutoNum type="arabicPeriod"/>
            </a:pPr>
            <a:r>
              <a:rPr lang="en-US" sz="1800" dirty="0">
                <a:solidFill>
                  <a:schemeClr val="dk1"/>
                </a:solidFill>
                <a:latin typeface="Rubik"/>
                <a:ea typeface="Rubik"/>
                <a:cs typeface="Rubik"/>
                <a:sym typeface="Rubik"/>
              </a:rPr>
              <a:t>Primary key </a:t>
            </a:r>
            <a:r>
              <a:rPr lang="en-US" sz="1800" dirty="0" err="1">
                <a:solidFill>
                  <a:schemeClr val="dk1"/>
                </a:solidFill>
                <a:latin typeface="Rubik"/>
                <a:ea typeface="Rubik"/>
                <a:cs typeface="Rubik"/>
                <a:sym typeface="Rubik"/>
              </a:rPr>
              <a:t>tabel</a:t>
            </a:r>
            <a:r>
              <a:rPr lang="en-US" sz="1800" dirty="0">
                <a:solidFill>
                  <a:schemeClr val="dk1"/>
                </a:solidFill>
                <a:latin typeface="Rubik"/>
                <a:ea typeface="Rubik"/>
                <a:cs typeface="Rubik"/>
                <a:sym typeface="Rubik"/>
              </a:rPr>
              <a:t> Customer : </a:t>
            </a:r>
            <a:endParaRPr sz="1800" dirty="0">
              <a:solidFill>
                <a:schemeClr val="dk1"/>
              </a:solidFill>
              <a:latin typeface="Rubik"/>
              <a:ea typeface="Rubik"/>
              <a:cs typeface="Rubik"/>
              <a:sym typeface="Rubik"/>
            </a:endParaRPr>
          </a:p>
          <a:p>
            <a:pPr marL="914400" lvl="0" indent="-342900" algn="l" rtl="0">
              <a:spcBef>
                <a:spcPts val="0"/>
              </a:spcBef>
              <a:spcAft>
                <a:spcPts val="0"/>
              </a:spcAft>
              <a:buClr>
                <a:schemeClr val="dk1"/>
              </a:buClr>
              <a:buSzPts val="1800"/>
              <a:buFont typeface="Rubik"/>
              <a:buAutoNum type="arabicPeriod"/>
            </a:pPr>
            <a:r>
              <a:rPr lang="en-US" sz="1800" dirty="0">
                <a:solidFill>
                  <a:schemeClr val="dk1"/>
                </a:solidFill>
                <a:latin typeface="Rubik"/>
                <a:ea typeface="Rubik"/>
                <a:cs typeface="Rubik"/>
                <a:sym typeface="Rubik"/>
              </a:rPr>
              <a:t>Primary key </a:t>
            </a:r>
            <a:r>
              <a:rPr lang="en-US" sz="1800" dirty="0" err="1">
                <a:solidFill>
                  <a:schemeClr val="dk1"/>
                </a:solidFill>
                <a:latin typeface="Rubik"/>
                <a:ea typeface="Rubik"/>
                <a:cs typeface="Rubik"/>
                <a:sym typeface="Rubik"/>
              </a:rPr>
              <a:t>tabel</a:t>
            </a:r>
            <a:r>
              <a:rPr lang="en-US" sz="1800" dirty="0">
                <a:solidFill>
                  <a:schemeClr val="dk1"/>
                </a:solidFill>
                <a:latin typeface="Rubik"/>
                <a:ea typeface="Rubik"/>
                <a:cs typeface="Rubik"/>
                <a:sym typeface="Rubik"/>
              </a:rPr>
              <a:t> Products : </a:t>
            </a:r>
            <a:endParaRPr sz="1800" dirty="0">
              <a:solidFill>
                <a:schemeClr val="dk1"/>
              </a:solidFill>
              <a:latin typeface="Rubik"/>
              <a:ea typeface="Rubik"/>
              <a:cs typeface="Rubik"/>
              <a:sym typeface="Rubik"/>
            </a:endParaRPr>
          </a:p>
          <a:p>
            <a:pPr marL="914400" lvl="0" indent="-342900" algn="l" rtl="0">
              <a:spcBef>
                <a:spcPts val="0"/>
              </a:spcBef>
              <a:spcAft>
                <a:spcPts val="0"/>
              </a:spcAft>
              <a:buClr>
                <a:schemeClr val="dk1"/>
              </a:buClr>
              <a:buSzPts val="1800"/>
              <a:buFont typeface="Rubik"/>
              <a:buAutoNum type="arabicPeriod"/>
            </a:pPr>
            <a:r>
              <a:rPr lang="en-US" sz="1800" dirty="0">
                <a:solidFill>
                  <a:schemeClr val="dk1"/>
                </a:solidFill>
                <a:latin typeface="Rubik"/>
                <a:ea typeface="Rubik"/>
                <a:cs typeface="Rubik"/>
                <a:sym typeface="Rubik"/>
              </a:rPr>
              <a:t>Primary key </a:t>
            </a:r>
            <a:r>
              <a:rPr lang="en-US" sz="1800" dirty="0" err="1">
                <a:solidFill>
                  <a:schemeClr val="dk1"/>
                </a:solidFill>
                <a:latin typeface="Rubik"/>
                <a:ea typeface="Rubik"/>
                <a:cs typeface="Rubik"/>
                <a:sym typeface="Rubik"/>
              </a:rPr>
              <a:t>tabel</a:t>
            </a:r>
            <a:r>
              <a:rPr lang="en-US" sz="1800" dirty="0">
                <a:solidFill>
                  <a:schemeClr val="dk1"/>
                </a:solidFill>
                <a:latin typeface="Rubik"/>
                <a:ea typeface="Rubik"/>
                <a:cs typeface="Rubik"/>
                <a:sym typeface="Rubik"/>
              </a:rPr>
              <a:t> Orders : </a:t>
            </a:r>
            <a:endParaRPr sz="1800" dirty="0">
              <a:solidFill>
                <a:schemeClr val="dk1"/>
              </a:solidFill>
              <a:latin typeface="Rubik"/>
              <a:ea typeface="Rubik"/>
              <a:cs typeface="Rubik"/>
              <a:sym typeface="Rubik"/>
            </a:endParaRPr>
          </a:p>
          <a:p>
            <a:pPr marL="914400" lvl="0" indent="-342900" algn="l" rtl="0">
              <a:spcBef>
                <a:spcPts val="0"/>
              </a:spcBef>
              <a:spcAft>
                <a:spcPts val="0"/>
              </a:spcAft>
              <a:buClr>
                <a:schemeClr val="dk1"/>
              </a:buClr>
              <a:buSzPts val="1800"/>
              <a:buFont typeface="Rubik"/>
              <a:buAutoNum type="arabicPeriod"/>
            </a:pPr>
            <a:r>
              <a:rPr lang="en-US" sz="1800" dirty="0">
                <a:solidFill>
                  <a:schemeClr val="dk1"/>
                </a:solidFill>
                <a:latin typeface="Rubik"/>
                <a:ea typeface="Rubik"/>
                <a:cs typeface="Rubik"/>
                <a:sym typeface="Rubik"/>
              </a:rPr>
              <a:t>Primary key </a:t>
            </a:r>
            <a:r>
              <a:rPr lang="en-US" sz="1800" dirty="0" err="1">
                <a:solidFill>
                  <a:schemeClr val="dk1"/>
                </a:solidFill>
                <a:latin typeface="Rubik"/>
                <a:ea typeface="Rubik"/>
                <a:cs typeface="Rubik"/>
                <a:sym typeface="Rubik"/>
              </a:rPr>
              <a:t>tabel</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ProductCategory</a:t>
            </a:r>
            <a:r>
              <a:rPr lang="en-US" sz="1800" dirty="0">
                <a:solidFill>
                  <a:schemeClr val="dk1"/>
                </a:solidFill>
                <a:latin typeface="Rubik"/>
                <a:ea typeface="Rubik"/>
                <a:cs typeface="Rubik"/>
                <a:sym typeface="Rubik"/>
              </a:rPr>
              <a:t> : </a:t>
            </a:r>
            <a:endParaRPr sz="1800" dirty="0">
              <a:solidFill>
                <a:schemeClr val="dk1"/>
              </a:solidFill>
              <a:latin typeface="Rubik"/>
              <a:ea typeface="Rubik"/>
              <a:cs typeface="Rubik"/>
              <a:sym typeface="Rubik"/>
            </a:endParaRPr>
          </a:p>
          <a:p>
            <a:pPr marL="0" marR="0" lvl="0" indent="0" algn="l" rtl="0">
              <a:lnSpc>
                <a:spcPct val="100000"/>
              </a:lnSpc>
              <a:spcBef>
                <a:spcPts val="0"/>
              </a:spcBef>
              <a:spcAft>
                <a:spcPts val="0"/>
              </a:spcAft>
              <a:buNone/>
            </a:pPr>
            <a:endParaRPr sz="1800" dirty="0">
              <a:latin typeface="Rubik"/>
              <a:ea typeface="Rubik"/>
              <a:cs typeface="Rubik"/>
              <a:sym typeface="Rubik"/>
            </a:endParaRPr>
          </a:p>
          <a:p>
            <a:pPr marL="0" lvl="0" indent="0" algn="l" rtl="0">
              <a:spcBef>
                <a:spcPts val="0"/>
              </a:spcBef>
              <a:spcAft>
                <a:spcPts val="0"/>
              </a:spcAft>
              <a:buClr>
                <a:schemeClr val="dk1"/>
              </a:buClr>
              <a:buSzPts val="1800"/>
              <a:buFont typeface="Arial"/>
              <a:buNone/>
            </a:pPr>
            <a:endParaRPr sz="1800" dirty="0">
              <a:solidFill>
                <a:schemeClr val="dk1"/>
              </a:solidFill>
              <a:latin typeface="Rubik"/>
              <a:ea typeface="Rubik"/>
              <a:cs typeface="Rubik"/>
              <a:sym typeface="Rubik"/>
            </a:endParaRPr>
          </a:p>
          <a:p>
            <a:pPr marL="0" lvl="0" indent="0" algn="l" rtl="0">
              <a:spcBef>
                <a:spcPts val="0"/>
              </a:spcBef>
              <a:spcAft>
                <a:spcPts val="0"/>
              </a:spcAft>
              <a:buClr>
                <a:schemeClr val="dk1"/>
              </a:buClr>
              <a:buSzPts val="1800"/>
              <a:buFont typeface="Arial"/>
              <a:buNone/>
            </a:pPr>
            <a:r>
              <a:rPr lang="en-US" sz="1800" dirty="0">
                <a:solidFill>
                  <a:schemeClr val="dk1"/>
                </a:solidFill>
                <a:latin typeface="Rubik"/>
                <a:ea typeface="Rubik"/>
                <a:cs typeface="Rubik"/>
                <a:sym typeface="Rubik"/>
              </a:rPr>
              <a:t>B. </a:t>
            </a:r>
            <a:r>
              <a:rPr lang="en-US" sz="1800" dirty="0" err="1">
                <a:solidFill>
                  <a:schemeClr val="dk1"/>
                </a:solidFill>
                <a:latin typeface="Rubik"/>
                <a:ea typeface="Rubik"/>
                <a:cs typeface="Rubik"/>
                <a:sym typeface="Rubik"/>
              </a:rPr>
              <a:t>Jawaban</a:t>
            </a:r>
            <a:endParaRPr sz="1800" dirty="0">
              <a:solidFill>
                <a:schemeClr val="dk1"/>
              </a:solidFill>
              <a:latin typeface="Rubik"/>
              <a:ea typeface="Rubik"/>
              <a:cs typeface="Rubik"/>
              <a:sym typeface="Rubik"/>
            </a:endParaRPr>
          </a:p>
          <a:p>
            <a:pPr marL="342900" lvl="0" indent="-342900" algn="l" rtl="0">
              <a:spcBef>
                <a:spcPts val="0"/>
              </a:spcBef>
              <a:spcAft>
                <a:spcPts val="0"/>
              </a:spcAft>
              <a:buClr>
                <a:schemeClr val="dk1"/>
              </a:buClr>
              <a:buSzPts val="1800"/>
              <a:buFont typeface="Arial"/>
              <a:buAutoNum type="arabicPeriod"/>
            </a:pPr>
            <a:r>
              <a:rPr lang="en-US" sz="1800" dirty="0" err="1">
                <a:solidFill>
                  <a:schemeClr val="dk1"/>
                </a:solidFill>
                <a:latin typeface="Rubik"/>
                <a:ea typeface="Rubik"/>
                <a:cs typeface="Rubik"/>
                <a:sym typeface="Rubik"/>
              </a:rPr>
              <a:t>CustomerID</a:t>
            </a:r>
            <a:endParaRPr lang="en-US" sz="1800" dirty="0">
              <a:solidFill>
                <a:schemeClr val="dk1"/>
              </a:solidFill>
              <a:latin typeface="Rubik"/>
              <a:ea typeface="Rubik"/>
              <a:cs typeface="Rubik"/>
              <a:sym typeface="Rubik"/>
            </a:endParaRPr>
          </a:p>
          <a:p>
            <a:pPr marL="342900" lvl="0" indent="-342900" algn="l" rtl="0">
              <a:spcBef>
                <a:spcPts val="0"/>
              </a:spcBef>
              <a:spcAft>
                <a:spcPts val="0"/>
              </a:spcAft>
              <a:buClr>
                <a:schemeClr val="dk1"/>
              </a:buClr>
              <a:buSzPts val="1800"/>
              <a:buFont typeface="Arial"/>
              <a:buAutoNum type="arabicPeriod"/>
            </a:pPr>
            <a:r>
              <a:rPr lang="en-US" sz="1800" dirty="0" err="1">
                <a:solidFill>
                  <a:schemeClr val="dk1"/>
                </a:solidFill>
                <a:latin typeface="Rubik"/>
                <a:ea typeface="Rubik"/>
                <a:cs typeface="Rubik"/>
                <a:sym typeface="Rubik"/>
              </a:rPr>
              <a:t>ProdNumber</a:t>
            </a:r>
            <a:endParaRPr lang="en-US" sz="1800" dirty="0">
              <a:solidFill>
                <a:schemeClr val="dk1"/>
              </a:solidFill>
              <a:latin typeface="Rubik"/>
              <a:ea typeface="Rubik"/>
              <a:cs typeface="Rubik"/>
              <a:sym typeface="Rubik"/>
            </a:endParaRPr>
          </a:p>
          <a:p>
            <a:pPr marL="342900" lvl="0" indent="-342900" algn="l" rtl="0">
              <a:spcBef>
                <a:spcPts val="0"/>
              </a:spcBef>
              <a:spcAft>
                <a:spcPts val="0"/>
              </a:spcAft>
              <a:buClr>
                <a:schemeClr val="dk1"/>
              </a:buClr>
              <a:buSzPts val="1800"/>
              <a:buFont typeface="Arial"/>
              <a:buAutoNum type="arabicPeriod"/>
            </a:pPr>
            <a:r>
              <a:rPr lang="en-US" sz="1800" dirty="0" err="1">
                <a:solidFill>
                  <a:schemeClr val="dk1"/>
                </a:solidFill>
                <a:latin typeface="Rubik"/>
                <a:ea typeface="Rubik"/>
                <a:cs typeface="Rubik"/>
                <a:sym typeface="Rubik"/>
              </a:rPr>
              <a:t>OrderID</a:t>
            </a:r>
            <a:endParaRPr lang="en-US" sz="1800" dirty="0">
              <a:solidFill>
                <a:schemeClr val="dk1"/>
              </a:solidFill>
              <a:latin typeface="Rubik"/>
              <a:ea typeface="Rubik"/>
              <a:cs typeface="Rubik"/>
              <a:sym typeface="Rubik"/>
            </a:endParaRPr>
          </a:p>
          <a:p>
            <a:pPr marL="342900" lvl="0" indent="-342900" algn="l" rtl="0">
              <a:spcBef>
                <a:spcPts val="0"/>
              </a:spcBef>
              <a:spcAft>
                <a:spcPts val="0"/>
              </a:spcAft>
              <a:buClr>
                <a:schemeClr val="dk1"/>
              </a:buClr>
              <a:buSzPts val="1800"/>
              <a:buFont typeface="Arial"/>
              <a:buAutoNum type="arabicPeriod"/>
            </a:pPr>
            <a:r>
              <a:rPr lang="en-US" sz="1800" dirty="0" err="1">
                <a:solidFill>
                  <a:schemeClr val="dk1"/>
                </a:solidFill>
                <a:latin typeface="Rubik"/>
                <a:ea typeface="Rubik"/>
                <a:cs typeface="Rubik"/>
                <a:sym typeface="Rubik"/>
              </a:rPr>
              <a:t>CategoryID</a:t>
            </a:r>
            <a:endParaRPr sz="1800" dirty="0">
              <a:latin typeface="Rubik"/>
              <a:ea typeface="Rubik"/>
              <a:cs typeface="Rubik"/>
              <a:sym typeface="Rubik"/>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Rubik"/>
              <a:ea typeface="Rubik"/>
              <a:cs typeface="Rubik"/>
              <a:sym typeface="Rubik"/>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Rubik"/>
              <a:ea typeface="Rubik"/>
              <a:cs typeface="Rubik"/>
              <a:sym typeface="Rubik"/>
            </a:endParaRPr>
          </a:p>
        </p:txBody>
      </p:sp>
      <p:pic>
        <p:nvPicPr>
          <p:cNvPr id="99" name="Google Shape;99;g125275feb3c_0_0" descr="Logo Bank Muamalat"/>
          <p:cNvPicPr preferRelativeResize="0"/>
          <p:nvPr/>
        </p:nvPicPr>
        <p:blipFill rotWithShape="1">
          <a:blip r:embed="rId4">
            <a:alphaModFix/>
          </a:blip>
          <a:srcRect/>
          <a:stretch/>
        </p:blipFill>
        <p:spPr>
          <a:xfrm>
            <a:off x="6177280" y="443243"/>
            <a:ext cx="1204596" cy="65913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sp>
        <p:nvSpPr>
          <p:cNvPr id="104" name="Google Shape;104;p4"/>
          <p:cNvSpPr/>
          <p:nvPr/>
        </p:nvSpPr>
        <p:spPr>
          <a:xfrm>
            <a:off x="5950075" y="9861700"/>
            <a:ext cx="1609800" cy="362400"/>
          </a:xfrm>
          <a:prstGeom prst="rect">
            <a:avLst/>
          </a:prstGeom>
          <a:solidFill>
            <a:srgbClr val="1792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
          <p:cNvSpPr txBox="1"/>
          <p:nvPr/>
        </p:nvSpPr>
        <p:spPr>
          <a:xfrm>
            <a:off x="6916575" y="9827349"/>
            <a:ext cx="5436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Rubik Medium"/>
                <a:ea typeface="Rubik Medium"/>
                <a:cs typeface="Rubik Medium"/>
                <a:sym typeface="Rubik Medium"/>
              </a:rPr>
              <a:t>0</a:t>
            </a:r>
            <a:r>
              <a:rPr lang="en-US" sz="1600">
                <a:solidFill>
                  <a:schemeClr val="lt1"/>
                </a:solidFill>
                <a:latin typeface="Rubik Medium"/>
                <a:ea typeface="Rubik Medium"/>
                <a:cs typeface="Rubik Medium"/>
                <a:sym typeface="Rubik Medium"/>
              </a:rPr>
              <a:t>3</a:t>
            </a:r>
            <a:endParaRPr sz="1600" b="0" i="0" u="none" strike="noStrike" cap="none">
              <a:solidFill>
                <a:schemeClr val="lt1"/>
              </a:solidFill>
              <a:latin typeface="Rubik Medium"/>
              <a:ea typeface="Rubik Medium"/>
              <a:cs typeface="Rubik Medium"/>
              <a:sym typeface="Rubik Medium"/>
            </a:endParaRPr>
          </a:p>
        </p:txBody>
      </p:sp>
      <p:sp>
        <p:nvSpPr>
          <p:cNvPr id="106" name="Google Shape;106;p4"/>
          <p:cNvSpPr txBox="1"/>
          <p:nvPr/>
        </p:nvSpPr>
        <p:spPr>
          <a:xfrm>
            <a:off x="667875" y="1232308"/>
            <a:ext cx="47838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17929C"/>
                </a:solidFill>
                <a:latin typeface="Rubik SemiBold"/>
                <a:ea typeface="Rubik SemiBold"/>
                <a:cs typeface="Rubik SemiBold"/>
                <a:sym typeface="Rubik SemiBold"/>
              </a:rPr>
              <a:t>Soal 2</a:t>
            </a:r>
            <a:endParaRPr sz="4000" b="0" i="0" u="none" strike="noStrike" cap="none">
              <a:solidFill>
                <a:srgbClr val="17929C"/>
              </a:solidFill>
              <a:latin typeface="Rubik SemiBold"/>
              <a:ea typeface="Rubik SemiBold"/>
              <a:cs typeface="Rubik SemiBold"/>
              <a:sym typeface="Rubik SemiBold"/>
            </a:endParaRPr>
          </a:p>
        </p:txBody>
      </p:sp>
      <p:sp>
        <p:nvSpPr>
          <p:cNvPr id="107" name="Google Shape;107;p4"/>
          <p:cNvSpPr txBox="1"/>
          <p:nvPr/>
        </p:nvSpPr>
        <p:spPr>
          <a:xfrm>
            <a:off x="236925" y="2214963"/>
            <a:ext cx="7014776" cy="7663606"/>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Rubik"/>
              <a:buAutoNum type="alphaUcPeriod"/>
            </a:pPr>
            <a:r>
              <a:rPr lang="en-US" sz="1800" b="0" i="0" u="none" strike="noStrike" cap="none" dirty="0" err="1">
                <a:solidFill>
                  <a:srgbClr val="000000"/>
                </a:solidFill>
                <a:latin typeface="Rubik"/>
                <a:ea typeface="Rubik"/>
                <a:cs typeface="Rubik"/>
                <a:sym typeface="Rubik"/>
              </a:rPr>
              <a:t>Tugas</a:t>
            </a:r>
            <a:endParaRPr sz="1800" b="0" i="0" u="none" strike="noStrike" cap="none" dirty="0">
              <a:solidFill>
                <a:srgbClr val="000000"/>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Rubik"/>
                <a:ea typeface="Rubik"/>
                <a:cs typeface="Rubik"/>
                <a:sym typeface="Rubik"/>
              </a:rPr>
              <a:t>Tentukan</a:t>
            </a:r>
            <a:r>
              <a:rPr lang="en-US" sz="1800" b="0" i="0" u="none" strike="noStrike" cap="none" dirty="0">
                <a:solidFill>
                  <a:schemeClr val="dk1"/>
                </a:solidFill>
                <a:latin typeface="Rubik"/>
                <a:ea typeface="Rubik"/>
                <a:cs typeface="Rubik"/>
                <a:sym typeface="Rubik"/>
              </a:rPr>
              <a:t> relationship </a:t>
            </a:r>
            <a:r>
              <a:rPr lang="en-US" sz="1800" b="0" i="0" u="none" strike="noStrike" cap="none" dirty="0" err="1">
                <a:solidFill>
                  <a:schemeClr val="dk1"/>
                </a:solidFill>
                <a:latin typeface="Rubik"/>
                <a:ea typeface="Rubik"/>
                <a:cs typeface="Rubik"/>
                <a:sym typeface="Rubik"/>
              </a:rPr>
              <a:t>dari</a:t>
            </a:r>
            <a:r>
              <a:rPr lang="en-US" sz="1800" b="0" i="0" u="none" strike="noStrike" cap="none" dirty="0">
                <a:solidFill>
                  <a:schemeClr val="dk1"/>
                </a:solidFill>
                <a:latin typeface="Rubik"/>
                <a:ea typeface="Rubik"/>
                <a:cs typeface="Rubik"/>
                <a:sym typeface="Rubik"/>
              </a:rPr>
              <a:t> ke-4 table </a:t>
            </a:r>
            <a:r>
              <a:rPr lang="en-US" sz="1800" b="0" i="0" u="none" strike="noStrike" cap="none" dirty="0" err="1">
                <a:solidFill>
                  <a:schemeClr val="dk1"/>
                </a:solidFill>
                <a:latin typeface="Rubik"/>
                <a:ea typeface="Rubik"/>
                <a:cs typeface="Rubik"/>
                <a:sym typeface="Rubik"/>
              </a:rPr>
              <a:t>tersebut</a:t>
            </a:r>
            <a:endParaRPr sz="1800" b="0" i="0" u="none" strike="noStrike" cap="none" dirty="0">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latin typeface="Rubik"/>
                <a:ea typeface="Rubik"/>
                <a:cs typeface="Rubik"/>
                <a:sym typeface="Rubik"/>
              </a:rPr>
              <a:t>B. </a:t>
            </a:r>
            <a:r>
              <a:rPr lang="en-US" sz="1800" dirty="0" err="1">
                <a:solidFill>
                  <a:schemeClr val="dk1"/>
                </a:solidFill>
                <a:latin typeface="Rubik"/>
                <a:ea typeface="Rubik"/>
                <a:cs typeface="Rubik"/>
                <a:sym typeface="Rubik"/>
              </a:rPr>
              <a:t>Jawaban</a:t>
            </a:r>
            <a:endParaRPr lang="en-US" sz="1800" dirty="0">
              <a:solidFill>
                <a:schemeClr val="dk1"/>
              </a:solidFill>
              <a:latin typeface="Rubik"/>
              <a:ea typeface="Rubik"/>
              <a:cs typeface="Rubik"/>
              <a:sym typeface="Rubik"/>
            </a:endParaRPr>
          </a:p>
          <a:p>
            <a:pPr marL="0" marR="0" lvl="0" indent="0" algn="just" rtl="0">
              <a:lnSpc>
                <a:spcPct val="100000"/>
              </a:lnSpc>
              <a:spcBef>
                <a:spcPts val="0"/>
              </a:spcBef>
              <a:spcAft>
                <a:spcPts val="0"/>
              </a:spcAft>
              <a:buClr>
                <a:srgbClr val="000000"/>
              </a:buClr>
              <a:buSzPts val="1800"/>
              <a:buFont typeface="Arial"/>
              <a:buNone/>
            </a:pPr>
            <a:r>
              <a:rPr lang="en-US" dirty="0" err="1">
                <a:solidFill>
                  <a:schemeClr val="dk1"/>
                </a:solidFill>
                <a:latin typeface="Rubik"/>
                <a:ea typeface="Rubik"/>
                <a:cs typeface="Rubik"/>
                <a:sym typeface="Rubik"/>
              </a:rPr>
              <a:t>Tabel</a:t>
            </a:r>
            <a:r>
              <a:rPr lang="en-US" dirty="0">
                <a:solidFill>
                  <a:schemeClr val="dk1"/>
                </a:solidFill>
                <a:latin typeface="Rubik"/>
                <a:ea typeface="Rubik"/>
                <a:cs typeface="Rubik"/>
                <a:sym typeface="Rubik"/>
              </a:rPr>
              <a:t> "customers" dan "orders" </a:t>
            </a:r>
            <a:r>
              <a:rPr lang="en-US" dirty="0" err="1">
                <a:solidFill>
                  <a:schemeClr val="dk1"/>
                </a:solidFill>
                <a:latin typeface="Rubik"/>
                <a:ea typeface="Rubik"/>
                <a:cs typeface="Rubik"/>
                <a:sym typeface="Rubik"/>
              </a:rPr>
              <a:t>memiliki</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hubungan</a:t>
            </a:r>
            <a:r>
              <a:rPr lang="en-US" dirty="0">
                <a:solidFill>
                  <a:schemeClr val="dk1"/>
                </a:solidFill>
                <a:latin typeface="Rubik"/>
                <a:ea typeface="Rubik"/>
                <a:cs typeface="Rubik"/>
                <a:sym typeface="Rubik"/>
              </a:rPr>
              <a:t> one-to-many, </a:t>
            </a:r>
            <a:r>
              <a:rPr lang="en-US" dirty="0" err="1">
                <a:solidFill>
                  <a:schemeClr val="dk1"/>
                </a:solidFill>
                <a:latin typeface="Rubik"/>
                <a:ea typeface="Rubik"/>
                <a:cs typeface="Rubik"/>
                <a:sym typeface="Rubik"/>
              </a:rPr>
              <a:t>dimana</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satu</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pelanggan</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dapat</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memiliki</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banyak</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pesanan</a:t>
            </a:r>
            <a:r>
              <a:rPr lang="en-US" dirty="0">
                <a:solidFill>
                  <a:schemeClr val="dk1"/>
                </a:solidFill>
                <a:latin typeface="Rubik"/>
                <a:ea typeface="Rubik"/>
                <a:cs typeface="Rubik"/>
                <a:sym typeface="Rubik"/>
              </a:rPr>
              <a:t>. Oleh </a:t>
            </a:r>
            <a:r>
              <a:rPr lang="en-US" dirty="0" err="1">
                <a:solidFill>
                  <a:schemeClr val="dk1"/>
                </a:solidFill>
                <a:latin typeface="Rubik"/>
                <a:ea typeface="Rubik"/>
                <a:cs typeface="Rubik"/>
                <a:sym typeface="Rubik"/>
              </a:rPr>
              <a:t>karena</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itu</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setiap</a:t>
            </a:r>
            <a:r>
              <a:rPr lang="en-US" dirty="0">
                <a:solidFill>
                  <a:schemeClr val="dk1"/>
                </a:solidFill>
                <a:latin typeface="Rubik"/>
                <a:ea typeface="Rubik"/>
                <a:cs typeface="Rubik"/>
                <a:sym typeface="Rubik"/>
              </a:rPr>
              <a:t> baris di </a:t>
            </a:r>
            <a:r>
              <a:rPr lang="en-US" dirty="0" err="1">
                <a:solidFill>
                  <a:schemeClr val="dk1"/>
                </a:solidFill>
                <a:latin typeface="Rubik"/>
                <a:ea typeface="Rubik"/>
                <a:cs typeface="Rubik"/>
                <a:sym typeface="Rubik"/>
              </a:rPr>
              <a:t>tabel</a:t>
            </a:r>
            <a:r>
              <a:rPr lang="en-US" dirty="0">
                <a:solidFill>
                  <a:schemeClr val="dk1"/>
                </a:solidFill>
                <a:latin typeface="Rubik"/>
                <a:ea typeface="Rubik"/>
                <a:cs typeface="Rubik"/>
                <a:sym typeface="Rubik"/>
              </a:rPr>
              <a:t> "orders" </a:t>
            </a:r>
            <a:r>
              <a:rPr lang="en-US" dirty="0" err="1">
                <a:solidFill>
                  <a:schemeClr val="dk1"/>
                </a:solidFill>
                <a:latin typeface="Rubik"/>
                <a:ea typeface="Rubik"/>
                <a:cs typeface="Rubik"/>
                <a:sym typeface="Rubik"/>
              </a:rPr>
              <a:t>akan</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memiliki</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nilai</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customerID</a:t>
            </a:r>
            <a:r>
              <a:rPr lang="en-US" dirty="0">
                <a:solidFill>
                  <a:schemeClr val="dk1"/>
                </a:solidFill>
                <a:latin typeface="Rubik"/>
                <a:ea typeface="Rubik"/>
                <a:cs typeface="Rubik"/>
                <a:sym typeface="Rubik"/>
              </a:rPr>
              <a:t> yang </a:t>
            </a:r>
            <a:r>
              <a:rPr lang="en-US" dirty="0" err="1">
                <a:solidFill>
                  <a:schemeClr val="dk1"/>
                </a:solidFill>
                <a:latin typeface="Rubik"/>
                <a:ea typeface="Rubik"/>
                <a:cs typeface="Rubik"/>
                <a:sym typeface="Rubik"/>
              </a:rPr>
              <a:t>mengacu</a:t>
            </a:r>
            <a:r>
              <a:rPr lang="en-US" dirty="0">
                <a:solidFill>
                  <a:schemeClr val="dk1"/>
                </a:solidFill>
                <a:latin typeface="Rubik"/>
                <a:ea typeface="Rubik"/>
                <a:cs typeface="Rubik"/>
                <a:sym typeface="Rubik"/>
              </a:rPr>
              <a:t> pada baris </a:t>
            </a:r>
            <a:r>
              <a:rPr lang="en-US" dirty="0" err="1">
                <a:solidFill>
                  <a:schemeClr val="dk1"/>
                </a:solidFill>
                <a:latin typeface="Rubik"/>
                <a:ea typeface="Rubik"/>
                <a:cs typeface="Rubik"/>
                <a:sym typeface="Rubik"/>
              </a:rPr>
              <a:t>pelanggan</a:t>
            </a:r>
            <a:r>
              <a:rPr lang="en-US" dirty="0">
                <a:solidFill>
                  <a:schemeClr val="dk1"/>
                </a:solidFill>
                <a:latin typeface="Rubik"/>
                <a:ea typeface="Rubik"/>
                <a:cs typeface="Rubik"/>
                <a:sym typeface="Rubik"/>
              </a:rPr>
              <a:t> yang </a:t>
            </a:r>
            <a:r>
              <a:rPr lang="en-US" dirty="0" err="1">
                <a:solidFill>
                  <a:schemeClr val="dk1"/>
                </a:solidFill>
                <a:latin typeface="Rubik"/>
                <a:ea typeface="Rubik"/>
                <a:cs typeface="Rubik"/>
                <a:sym typeface="Rubik"/>
              </a:rPr>
              <a:t>sesuai</a:t>
            </a:r>
            <a:r>
              <a:rPr lang="en-US" dirty="0">
                <a:solidFill>
                  <a:schemeClr val="dk1"/>
                </a:solidFill>
                <a:latin typeface="Rubik"/>
                <a:ea typeface="Rubik"/>
                <a:cs typeface="Rubik"/>
                <a:sym typeface="Rubik"/>
              </a:rPr>
              <a:t> di </a:t>
            </a:r>
            <a:r>
              <a:rPr lang="en-US" dirty="0" err="1">
                <a:solidFill>
                  <a:schemeClr val="dk1"/>
                </a:solidFill>
                <a:latin typeface="Rubik"/>
                <a:ea typeface="Rubik"/>
                <a:cs typeface="Rubik"/>
                <a:sym typeface="Rubik"/>
              </a:rPr>
              <a:t>tabel</a:t>
            </a:r>
            <a:r>
              <a:rPr lang="en-US" dirty="0">
                <a:solidFill>
                  <a:schemeClr val="dk1"/>
                </a:solidFill>
                <a:latin typeface="Rubik"/>
                <a:ea typeface="Rubik"/>
                <a:cs typeface="Rubik"/>
                <a:sym typeface="Rubik"/>
              </a:rPr>
              <a:t> "customers".</a:t>
            </a:r>
          </a:p>
          <a:p>
            <a:pPr marL="0" marR="0" lvl="0" indent="0" algn="just" rtl="0">
              <a:lnSpc>
                <a:spcPct val="100000"/>
              </a:lnSpc>
              <a:spcBef>
                <a:spcPts val="0"/>
              </a:spcBef>
              <a:spcAft>
                <a:spcPts val="0"/>
              </a:spcAft>
              <a:buClr>
                <a:srgbClr val="000000"/>
              </a:buClr>
              <a:buSzPts val="1800"/>
              <a:buFont typeface="Arial"/>
              <a:buNone/>
            </a:pPr>
            <a:endParaRPr lang="en-US" dirty="0">
              <a:solidFill>
                <a:schemeClr val="dk1"/>
              </a:solidFill>
              <a:latin typeface="Rubik"/>
              <a:ea typeface="Rubik"/>
              <a:cs typeface="Rubik"/>
              <a:sym typeface="Rubik"/>
            </a:endParaRPr>
          </a:p>
          <a:p>
            <a:pPr marL="0" marR="0" lvl="0" indent="0" algn="just" rtl="0">
              <a:lnSpc>
                <a:spcPct val="100000"/>
              </a:lnSpc>
              <a:spcBef>
                <a:spcPts val="0"/>
              </a:spcBef>
              <a:spcAft>
                <a:spcPts val="0"/>
              </a:spcAft>
              <a:buClr>
                <a:srgbClr val="000000"/>
              </a:buClr>
              <a:buSzPts val="1800"/>
              <a:buFont typeface="Arial"/>
              <a:buNone/>
            </a:pPr>
            <a:r>
              <a:rPr lang="en-US" dirty="0" err="1">
                <a:solidFill>
                  <a:schemeClr val="dk1"/>
                </a:solidFill>
                <a:latin typeface="Rubik"/>
                <a:ea typeface="Rubik"/>
                <a:cs typeface="Rubik"/>
                <a:sym typeface="Rubik"/>
              </a:rPr>
              <a:t>Tabel</a:t>
            </a:r>
            <a:r>
              <a:rPr lang="en-US" dirty="0">
                <a:solidFill>
                  <a:schemeClr val="dk1"/>
                </a:solidFill>
                <a:latin typeface="Rubik"/>
                <a:ea typeface="Rubik"/>
                <a:cs typeface="Rubik"/>
                <a:sym typeface="Rubik"/>
              </a:rPr>
              <a:t> "orders" dan "products" juga </a:t>
            </a:r>
            <a:r>
              <a:rPr lang="en-US" dirty="0" err="1">
                <a:solidFill>
                  <a:schemeClr val="dk1"/>
                </a:solidFill>
                <a:latin typeface="Rubik"/>
                <a:ea typeface="Rubik"/>
                <a:cs typeface="Rubik"/>
                <a:sym typeface="Rubik"/>
              </a:rPr>
              <a:t>memiliki</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hubungan</a:t>
            </a:r>
            <a:r>
              <a:rPr lang="en-US" dirty="0">
                <a:solidFill>
                  <a:schemeClr val="dk1"/>
                </a:solidFill>
                <a:latin typeface="Rubik"/>
                <a:ea typeface="Rubik"/>
                <a:cs typeface="Rubik"/>
                <a:sym typeface="Rubik"/>
              </a:rPr>
              <a:t> one-to-many, </a:t>
            </a:r>
            <a:r>
              <a:rPr lang="en-US" dirty="0" err="1">
                <a:solidFill>
                  <a:schemeClr val="dk1"/>
                </a:solidFill>
                <a:latin typeface="Rubik"/>
                <a:ea typeface="Rubik"/>
                <a:cs typeface="Rubik"/>
                <a:sym typeface="Rubik"/>
              </a:rPr>
              <a:t>dimana</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satu</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pesanan</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dapat</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memiliki</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banyak</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produk</a:t>
            </a:r>
            <a:r>
              <a:rPr lang="en-US" dirty="0">
                <a:solidFill>
                  <a:schemeClr val="dk1"/>
                </a:solidFill>
                <a:latin typeface="Rubik"/>
                <a:ea typeface="Rubik"/>
                <a:cs typeface="Rubik"/>
                <a:sym typeface="Rubik"/>
              </a:rPr>
              <a:t> yang </a:t>
            </a:r>
            <a:r>
              <a:rPr lang="en-US" dirty="0" err="1">
                <a:solidFill>
                  <a:schemeClr val="dk1"/>
                </a:solidFill>
                <a:latin typeface="Rubik"/>
                <a:ea typeface="Rubik"/>
                <a:cs typeface="Rubik"/>
                <a:sym typeface="Rubik"/>
              </a:rPr>
              <a:t>berbeda</a:t>
            </a:r>
            <a:r>
              <a:rPr lang="en-US" dirty="0">
                <a:solidFill>
                  <a:schemeClr val="dk1"/>
                </a:solidFill>
                <a:latin typeface="Rubik"/>
                <a:ea typeface="Rubik"/>
                <a:cs typeface="Rubik"/>
                <a:sym typeface="Rubik"/>
              </a:rPr>
              <a:t>. Oleh </a:t>
            </a:r>
            <a:r>
              <a:rPr lang="en-US" dirty="0" err="1">
                <a:solidFill>
                  <a:schemeClr val="dk1"/>
                </a:solidFill>
                <a:latin typeface="Rubik"/>
                <a:ea typeface="Rubik"/>
                <a:cs typeface="Rubik"/>
                <a:sym typeface="Rubik"/>
              </a:rPr>
              <a:t>karena</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itu</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setiap</a:t>
            </a:r>
            <a:r>
              <a:rPr lang="en-US" dirty="0">
                <a:solidFill>
                  <a:schemeClr val="dk1"/>
                </a:solidFill>
                <a:latin typeface="Rubik"/>
                <a:ea typeface="Rubik"/>
                <a:cs typeface="Rubik"/>
                <a:sym typeface="Rubik"/>
              </a:rPr>
              <a:t> baris di </a:t>
            </a:r>
            <a:r>
              <a:rPr lang="en-US" dirty="0" err="1">
                <a:solidFill>
                  <a:schemeClr val="dk1"/>
                </a:solidFill>
                <a:latin typeface="Rubik"/>
                <a:ea typeface="Rubik"/>
                <a:cs typeface="Rubik"/>
                <a:sym typeface="Rubik"/>
              </a:rPr>
              <a:t>tabel</a:t>
            </a:r>
            <a:r>
              <a:rPr lang="en-US" dirty="0">
                <a:solidFill>
                  <a:schemeClr val="dk1"/>
                </a:solidFill>
                <a:latin typeface="Rubik"/>
                <a:ea typeface="Rubik"/>
                <a:cs typeface="Rubik"/>
                <a:sym typeface="Rubik"/>
              </a:rPr>
              <a:t> "products" </a:t>
            </a:r>
            <a:r>
              <a:rPr lang="en-US" dirty="0" err="1">
                <a:solidFill>
                  <a:schemeClr val="dk1"/>
                </a:solidFill>
                <a:latin typeface="Rubik"/>
                <a:ea typeface="Rubik"/>
                <a:cs typeface="Rubik"/>
                <a:sym typeface="Rubik"/>
              </a:rPr>
              <a:t>akan</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memiliki</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nilai</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Prodnumber</a:t>
            </a:r>
            <a:r>
              <a:rPr lang="en-US" dirty="0">
                <a:solidFill>
                  <a:schemeClr val="dk1"/>
                </a:solidFill>
                <a:latin typeface="Rubik"/>
                <a:ea typeface="Rubik"/>
                <a:cs typeface="Rubik"/>
                <a:sym typeface="Rubik"/>
              </a:rPr>
              <a:t> yang </a:t>
            </a:r>
            <a:r>
              <a:rPr lang="en-US" dirty="0" err="1">
                <a:solidFill>
                  <a:schemeClr val="dk1"/>
                </a:solidFill>
                <a:latin typeface="Rubik"/>
                <a:ea typeface="Rubik"/>
                <a:cs typeface="Rubik"/>
                <a:sym typeface="Rubik"/>
              </a:rPr>
              <a:t>mengacu</a:t>
            </a:r>
            <a:r>
              <a:rPr lang="en-US" dirty="0">
                <a:solidFill>
                  <a:schemeClr val="dk1"/>
                </a:solidFill>
                <a:latin typeface="Rubik"/>
                <a:ea typeface="Rubik"/>
                <a:cs typeface="Rubik"/>
                <a:sym typeface="Rubik"/>
              </a:rPr>
              <a:t> pada baris </a:t>
            </a:r>
            <a:r>
              <a:rPr lang="en-US" dirty="0" err="1">
                <a:solidFill>
                  <a:schemeClr val="dk1"/>
                </a:solidFill>
                <a:latin typeface="Rubik"/>
                <a:ea typeface="Rubik"/>
                <a:cs typeface="Rubik"/>
                <a:sym typeface="Rubik"/>
              </a:rPr>
              <a:t>pesanan</a:t>
            </a:r>
            <a:r>
              <a:rPr lang="en-US" dirty="0">
                <a:solidFill>
                  <a:schemeClr val="dk1"/>
                </a:solidFill>
                <a:latin typeface="Rubik"/>
                <a:ea typeface="Rubik"/>
                <a:cs typeface="Rubik"/>
                <a:sym typeface="Rubik"/>
              </a:rPr>
              <a:t> yang </a:t>
            </a:r>
            <a:r>
              <a:rPr lang="en-US" dirty="0" err="1">
                <a:solidFill>
                  <a:schemeClr val="dk1"/>
                </a:solidFill>
                <a:latin typeface="Rubik"/>
                <a:ea typeface="Rubik"/>
                <a:cs typeface="Rubik"/>
                <a:sym typeface="Rubik"/>
              </a:rPr>
              <a:t>sesuai</a:t>
            </a:r>
            <a:r>
              <a:rPr lang="en-US" dirty="0">
                <a:solidFill>
                  <a:schemeClr val="dk1"/>
                </a:solidFill>
                <a:latin typeface="Rubik"/>
                <a:ea typeface="Rubik"/>
                <a:cs typeface="Rubik"/>
                <a:sym typeface="Rubik"/>
              </a:rPr>
              <a:t> di </a:t>
            </a:r>
            <a:r>
              <a:rPr lang="en-US" dirty="0" err="1">
                <a:solidFill>
                  <a:schemeClr val="dk1"/>
                </a:solidFill>
                <a:latin typeface="Rubik"/>
                <a:ea typeface="Rubik"/>
                <a:cs typeface="Rubik"/>
                <a:sym typeface="Rubik"/>
              </a:rPr>
              <a:t>tabel</a:t>
            </a:r>
            <a:r>
              <a:rPr lang="en-US" dirty="0">
                <a:solidFill>
                  <a:schemeClr val="dk1"/>
                </a:solidFill>
                <a:latin typeface="Rubik"/>
                <a:ea typeface="Rubik"/>
                <a:cs typeface="Rubik"/>
                <a:sym typeface="Rubik"/>
              </a:rPr>
              <a:t> "orders".</a:t>
            </a:r>
          </a:p>
          <a:p>
            <a:pPr marL="0" marR="0" lvl="0" indent="0" algn="just" rtl="0">
              <a:lnSpc>
                <a:spcPct val="100000"/>
              </a:lnSpc>
              <a:spcBef>
                <a:spcPts val="0"/>
              </a:spcBef>
              <a:spcAft>
                <a:spcPts val="0"/>
              </a:spcAft>
              <a:buClr>
                <a:srgbClr val="000000"/>
              </a:buClr>
              <a:buSzPts val="1800"/>
              <a:buFont typeface="Arial"/>
              <a:buNone/>
            </a:pPr>
            <a:endParaRPr lang="en-US" dirty="0">
              <a:solidFill>
                <a:schemeClr val="dk1"/>
              </a:solidFill>
              <a:latin typeface="Rubik"/>
              <a:ea typeface="Rubik"/>
              <a:cs typeface="Rubik"/>
              <a:sym typeface="Rubik"/>
            </a:endParaRPr>
          </a:p>
          <a:p>
            <a:pPr marL="0" marR="0" lvl="0" indent="0" algn="just" rtl="0">
              <a:lnSpc>
                <a:spcPct val="100000"/>
              </a:lnSpc>
              <a:spcBef>
                <a:spcPts val="0"/>
              </a:spcBef>
              <a:spcAft>
                <a:spcPts val="0"/>
              </a:spcAft>
              <a:buClr>
                <a:srgbClr val="000000"/>
              </a:buClr>
              <a:buSzPts val="1800"/>
              <a:buFont typeface="Arial"/>
              <a:buNone/>
            </a:pPr>
            <a:r>
              <a:rPr lang="en-US" dirty="0" err="1">
                <a:solidFill>
                  <a:schemeClr val="dk1"/>
                </a:solidFill>
                <a:latin typeface="Rubik"/>
                <a:ea typeface="Rubik"/>
                <a:cs typeface="Rubik"/>
                <a:sym typeface="Rubik"/>
              </a:rPr>
              <a:t>Tabel</a:t>
            </a:r>
            <a:r>
              <a:rPr lang="en-US" dirty="0">
                <a:solidFill>
                  <a:schemeClr val="dk1"/>
                </a:solidFill>
                <a:latin typeface="Rubik"/>
                <a:ea typeface="Rubik"/>
                <a:cs typeface="Rubik"/>
                <a:sym typeface="Rubik"/>
              </a:rPr>
              <a:t> "products" dan "</a:t>
            </a:r>
            <a:r>
              <a:rPr lang="en-US" dirty="0" err="1">
                <a:solidFill>
                  <a:schemeClr val="dk1"/>
                </a:solidFill>
                <a:latin typeface="Rubik"/>
                <a:ea typeface="Rubik"/>
                <a:cs typeface="Rubik"/>
                <a:sym typeface="Rubik"/>
              </a:rPr>
              <a:t>productCategory</a:t>
            </a:r>
            <a:r>
              <a:rPr lang="en-US" dirty="0">
                <a:solidFill>
                  <a:schemeClr val="dk1"/>
                </a:solidFill>
                <a:latin typeface="Rubik"/>
                <a:ea typeface="Rubik"/>
                <a:cs typeface="Rubik"/>
                <a:sym typeface="Rubik"/>
              </a:rPr>
              <a:t>" juga </a:t>
            </a:r>
            <a:r>
              <a:rPr lang="en-US" dirty="0" err="1">
                <a:solidFill>
                  <a:schemeClr val="dk1"/>
                </a:solidFill>
                <a:latin typeface="Rubik"/>
                <a:ea typeface="Rubik"/>
                <a:cs typeface="Rubik"/>
                <a:sym typeface="Rubik"/>
              </a:rPr>
              <a:t>memiliki</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hubungan</a:t>
            </a:r>
            <a:r>
              <a:rPr lang="en-US" dirty="0">
                <a:solidFill>
                  <a:schemeClr val="dk1"/>
                </a:solidFill>
                <a:latin typeface="Rubik"/>
                <a:ea typeface="Rubik"/>
                <a:cs typeface="Rubik"/>
                <a:sym typeface="Rubik"/>
              </a:rPr>
              <a:t> one-to-many, </a:t>
            </a:r>
            <a:r>
              <a:rPr lang="en-US" dirty="0" err="1">
                <a:solidFill>
                  <a:schemeClr val="dk1"/>
                </a:solidFill>
                <a:latin typeface="Rubik"/>
                <a:ea typeface="Rubik"/>
                <a:cs typeface="Rubik"/>
                <a:sym typeface="Rubik"/>
              </a:rPr>
              <a:t>dimana</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satu</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produk</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dapat</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memiliki</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satu</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kategori</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produk</a:t>
            </a:r>
            <a:r>
              <a:rPr lang="en-US" dirty="0">
                <a:solidFill>
                  <a:schemeClr val="dk1"/>
                </a:solidFill>
                <a:latin typeface="Rubik"/>
                <a:ea typeface="Rubik"/>
                <a:cs typeface="Rubik"/>
                <a:sym typeface="Rubik"/>
              </a:rPr>
              <a:t> yang </a:t>
            </a:r>
            <a:r>
              <a:rPr lang="en-US" dirty="0" err="1">
                <a:solidFill>
                  <a:schemeClr val="dk1"/>
                </a:solidFill>
                <a:latin typeface="Rubik"/>
                <a:ea typeface="Rubik"/>
                <a:cs typeface="Rubik"/>
                <a:sym typeface="Rubik"/>
              </a:rPr>
              <a:t>berbeda</a:t>
            </a:r>
            <a:r>
              <a:rPr lang="en-US" dirty="0">
                <a:solidFill>
                  <a:schemeClr val="dk1"/>
                </a:solidFill>
                <a:latin typeface="Rubik"/>
                <a:ea typeface="Rubik"/>
                <a:cs typeface="Rubik"/>
                <a:sym typeface="Rubik"/>
              </a:rPr>
              <a:t>. Oleh </a:t>
            </a:r>
            <a:r>
              <a:rPr lang="en-US" dirty="0" err="1">
                <a:solidFill>
                  <a:schemeClr val="dk1"/>
                </a:solidFill>
                <a:latin typeface="Rubik"/>
                <a:ea typeface="Rubik"/>
                <a:cs typeface="Rubik"/>
                <a:sym typeface="Rubik"/>
              </a:rPr>
              <a:t>karena</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itu</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setiap</a:t>
            </a:r>
            <a:r>
              <a:rPr lang="en-US" dirty="0">
                <a:solidFill>
                  <a:schemeClr val="dk1"/>
                </a:solidFill>
                <a:latin typeface="Rubik"/>
                <a:ea typeface="Rubik"/>
                <a:cs typeface="Rubik"/>
                <a:sym typeface="Rubik"/>
              </a:rPr>
              <a:t> baris di </a:t>
            </a:r>
            <a:r>
              <a:rPr lang="en-US" dirty="0" err="1">
                <a:solidFill>
                  <a:schemeClr val="dk1"/>
                </a:solidFill>
                <a:latin typeface="Rubik"/>
                <a:ea typeface="Rubik"/>
                <a:cs typeface="Rubik"/>
                <a:sym typeface="Rubik"/>
              </a:rPr>
              <a:t>tabel</a:t>
            </a:r>
            <a:r>
              <a:rPr lang="en-US" dirty="0">
                <a:solidFill>
                  <a:schemeClr val="dk1"/>
                </a:solidFill>
                <a:latin typeface="Rubik"/>
                <a:ea typeface="Rubik"/>
                <a:cs typeface="Rubik"/>
                <a:sym typeface="Rubik"/>
              </a:rPr>
              <a:t> "products" </a:t>
            </a:r>
            <a:r>
              <a:rPr lang="en-US" dirty="0" err="1">
                <a:solidFill>
                  <a:schemeClr val="dk1"/>
                </a:solidFill>
                <a:latin typeface="Rubik"/>
                <a:ea typeface="Rubik"/>
                <a:cs typeface="Rubik"/>
                <a:sym typeface="Rubik"/>
              </a:rPr>
              <a:t>akan</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memiliki</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nilai</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categoryID</a:t>
            </a:r>
            <a:r>
              <a:rPr lang="en-US" dirty="0">
                <a:solidFill>
                  <a:schemeClr val="dk1"/>
                </a:solidFill>
                <a:latin typeface="Rubik"/>
                <a:ea typeface="Rubik"/>
                <a:cs typeface="Rubik"/>
                <a:sym typeface="Rubik"/>
              </a:rPr>
              <a:t> yang </a:t>
            </a:r>
            <a:r>
              <a:rPr lang="en-US" dirty="0" err="1">
                <a:solidFill>
                  <a:schemeClr val="dk1"/>
                </a:solidFill>
                <a:latin typeface="Rubik"/>
                <a:ea typeface="Rubik"/>
                <a:cs typeface="Rubik"/>
                <a:sym typeface="Rubik"/>
              </a:rPr>
              <a:t>mengacu</a:t>
            </a:r>
            <a:r>
              <a:rPr lang="en-US" dirty="0">
                <a:solidFill>
                  <a:schemeClr val="dk1"/>
                </a:solidFill>
                <a:latin typeface="Rubik"/>
                <a:ea typeface="Rubik"/>
                <a:cs typeface="Rubik"/>
                <a:sym typeface="Rubik"/>
              </a:rPr>
              <a:t> pada baris </a:t>
            </a:r>
            <a:r>
              <a:rPr lang="en-US" dirty="0" err="1">
                <a:solidFill>
                  <a:schemeClr val="dk1"/>
                </a:solidFill>
                <a:latin typeface="Rubik"/>
                <a:ea typeface="Rubik"/>
                <a:cs typeface="Rubik"/>
                <a:sym typeface="Rubik"/>
              </a:rPr>
              <a:t>kategori</a:t>
            </a:r>
            <a:r>
              <a:rPr lang="en-US" dirty="0">
                <a:solidFill>
                  <a:schemeClr val="dk1"/>
                </a:solidFill>
                <a:latin typeface="Rubik"/>
                <a:ea typeface="Rubik"/>
                <a:cs typeface="Rubik"/>
                <a:sym typeface="Rubik"/>
              </a:rPr>
              <a:t> yang </a:t>
            </a:r>
            <a:r>
              <a:rPr lang="en-US" dirty="0" err="1">
                <a:solidFill>
                  <a:schemeClr val="dk1"/>
                </a:solidFill>
                <a:latin typeface="Rubik"/>
                <a:ea typeface="Rubik"/>
                <a:cs typeface="Rubik"/>
                <a:sym typeface="Rubik"/>
              </a:rPr>
              <a:t>sesuai</a:t>
            </a:r>
            <a:r>
              <a:rPr lang="en-US" dirty="0">
                <a:solidFill>
                  <a:schemeClr val="dk1"/>
                </a:solidFill>
                <a:latin typeface="Rubik"/>
                <a:ea typeface="Rubik"/>
                <a:cs typeface="Rubik"/>
                <a:sym typeface="Rubik"/>
              </a:rPr>
              <a:t> di </a:t>
            </a:r>
            <a:r>
              <a:rPr lang="en-US" dirty="0" err="1">
                <a:solidFill>
                  <a:schemeClr val="dk1"/>
                </a:solidFill>
                <a:latin typeface="Rubik"/>
                <a:ea typeface="Rubik"/>
                <a:cs typeface="Rubik"/>
                <a:sym typeface="Rubik"/>
              </a:rPr>
              <a:t>tabel</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productCategory</a:t>
            </a:r>
            <a:r>
              <a:rPr lang="en-US" dirty="0">
                <a:solidFill>
                  <a:schemeClr val="dk1"/>
                </a:solidFill>
                <a:latin typeface="Rubik"/>
                <a:ea typeface="Rubik"/>
                <a:cs typeface="Rubik"/>
                <a:sym typeface="Rubik"/>
              </a:rPr>
              <a:t>".</a:t>
            </a:r>
          </a:p>
          <a:p>
            <a:pPr marL="0" marR="0" lvl="0" indent="0" algn="just" rtl="0">
              <a:lnSpc>
                <a:spcPct val="100000"/>
              </a:lnSpc>
              <a:spcBef>
                <a:spcPts val="0"/>
              </a:spcBef>
              <a:spcAft>
                <a:spcPts val="0"/>
              </a:spcAft>
              <a:buClr>
                <a:srgbClr val="000000"/>
              </a:buClr>
              <a:buSzPts val="1800"/>
              <a:buFont typeface="Arial"/>
              <a:buNone/>
            </a:pPr>
            <a:endParaRPr lang="en-US" dirty="0">
              <a:solidFill>
                <a:schemeClr val="dk1"/>
              </a:solidFill>
              <a:latin typeface="Rubik"/>
              <a:ea typeface="Rubik"/>
              <a:cs typeface="Rubik"/>
              <a:sym typeface="Rubik"/>
            </a:endParaRPr>
          </a:p>
          <a:p>
            <a:pPr marL="0" marR="0" lvl="0" indent="0" algn="just" rtl="0">
              <a:lnSpc>
                <a:spcPct val="100000"/>
              </a:lnSpc>
              <a:spcBef>
                <a:spcPts val="0"/>
              </a:spcBef>
              <a:spcAft>
                <a:spcPts val="0"/>
              </a:spcAft>
              <a:buClr>
                <a:srgbClr val="000000"/>
              </a:buClr>
              <a:buSzPts val="1800"/>
              <a:buFont typeface="Arial"/>
              <a:buNone/>
            </a:pPr>
            <a:r>
              <a:rPr lang="en-US" dirty="0">
                <a:solidFill>
                  <a:schemeClr val="dk1"/>
                </a:solidFill>
                <a:latin typeface="Rubik"/>
                <a:ea typeface="Rubik"/>
                <a:cs typeface="Rubik"/>
                <a:sym typeface="Rubik"/>
              </a:rPr>
              <a:t>Jadi, </a:t>
            </a:r>
            <a:r>
              <a:rPr lang="en-US" dirty="0" err="1">
                <a:solidFill>
                  <a:schemeClr val="dk1"/>
                </a:solidFill>
                <a:latin typeface="Rubik"/>
                <a:ea typeface="Rubik"/>
                <a:cs typeface="Rubik"/>
                <a:sym typeface="Rubik"/>
              </a:rPr>
              <a:t>kesimpulannya</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adalah</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bahwa</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tabel</a:t>
            </a:r>
            <a:r>
              <a:rPr lang="en-US" dirty="0">
                <a:solidFill>
                  <a:schemeClr val="dk1"/>
                </a:solidFill>
                <a:latin typeface="Rubik"/>
                <a:ea typeface="Rubik"/>
                <a:cs typeface="Rubik"/>
                <a:sym typeface="Rubik"/>
              </a:rPr>
              <a:t> "customers" dan "orders", "orders" dan "products", </a:t>
            </a:r>
            <a:r>
              <a:rPr lang="en-US" dirty="0" err="1">
                <a:solidFill>
                  <a:schemeClr val="dk1"/>
                </a:solidFill>
                <a:latin typeface="Rubik"/>
                <a:ea typeface="Rubik"/>
                <a:cs typeface="Rubik"/>
                <a:sym typeface="Rubik"/>
              </a:rPr>
              <a:t>serta</a:t>
            </a:r>
            <a:r>
              <a:rPr lang="en-US" dirty="0">
                <a:solidFill>
                  <a:schemeClr val="dk1"/>
                </a:solidFill>
                <a:latin typeface="Rubik"/>
                <a:ea typeface="Rubik"/>
                <a:cs typeface="Rubik"/>
                <a:sym typeface="Rubik"/>
              </a:rPr>
              <a:t> "products" dan "</a:t>
            </a:r>
            <a:r>
              <a:rPr lang="en-US" dirty="0" err="1">
                <a:solidFill>
                  <a:schemeClr val="dk1"/>
                </a:solidFill>
                <a:latin typeface="Rubik"/>
                <a:ea typeface="Rubik"/>
                <a:cs typeface="Rubik"/>
                <a:sym typeface="Rubik"/>
              </a:rPr>
              <a:t>productCategory</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semuanya</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memiliki</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hubungan</a:t>
            </a:r>
            <a:r>
              <a:rPr lang="en-US" dirty="0">
                <a:solidFill>
                  <a:schemeClr val="dk1"/>
                </a:solidFill>
                <a:latin typeface="Rubik"/>
                <a:ea typeface="Rubik"/>
                <a:cs typeface="Rubik"/>
                <a:sym typeface="Rubik"/>
              </a:rPr>
              <a:t> one-to-many.</a:t>
            </a: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Rubik"/>
              <a:ea typeface="Rubik"/>
              <a:cs typeface="Rubik"/>
              <a:sym typeface="Rubik"/>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Rubik"/>
              <a:ea typeface="Rubik"/>
              <a:cs typeface="Rubik"/>
              <a:sym typeface="Rubik"/>
            </a:endParaRPr>
          </a:p>
        </p:txBody>
      </p:sp>
      <p:pic>
        <p:nvPicPr>
          <p:cNvPr id="108" name="Google Shape;108;p4" descr="Logo Bank Muamalat"/>
          <p:cNvPicPr preferRelativeResize="0"/>
          <p:nvPr/>
        </p:nvPicPr>
        <p:blipFill rotWithShape="1">
          <a:blip r:embed="rId4">
            <a:alphaModFix/>
          </a:blip>
          <a:srcRect/>
          <a:stretch/>
        </p:blipFill>
        <p:spPr>
          <a:xfrm>
            <a:off x="6177280" y="443243"/>
            <a:ext cx="1204596" cy="659131"/>
          </a:xfrm>
          <a:prstGeom prst="rect">
            <a:avLst/>
          </a:prstGeom>
          <a:noFill/>
          <a:ln>
            <a:noFill/>
          </a:ln>
        </p:spPr>
      </p:pic>
      <p:pic>
        <p:nvPicPr>
          <p:cNvPr id="109" name="Google Shape;109;p4"/>
          <p:cNvPicPr preferRelativeResize="0"/>
          <p:nvPr/>
        </p:nvPicPr>
        <p:blipFill rotWithShape="1">
          <a:blip r:embed="rId5">
            <a:alphaModFix/>
          </a:blip>
          <a:srcRect/>
          <a:stretch/>
        </p:blipFill>
        <p:spPr>
          <a:xfrm>
            <a:off x="116675" y="3181500"/>
            <a:ext cx="7323151" cy="1495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3"/>
        <p:cNvGrpSpPr/>
        <p:nvPr/>
      </p:nvGrpSpPr>
      <p:grpSpPr>
        <a:xfrm>
          <a:off x="0" y="0"/>
          <a:ext cx="0" cy="0"/>
          <a:chOff x="0" y="0"/>
          <a:chExt cx="0" cy="0"/>
        </a:xfrm>
      </p:grpSpPr>
      <p:sp>
        <p:nvSpPr>
          <p:cNvPr id="114" name="Google Shape;114;p5"/>
          <p:cNvSpPr/>
          <p:nvPr/>
        </p:nvSpPr>
        <p:spPr>
          <a:xfrm>
            <a:off x="5950075" y="9861700"/>
            <a:ext cx="1609800" cy="362400"/>
          </a:xfrm>
          <a:prstGeom prst="rect">
            <a:avLst/>
          </a:prstGeom>
          <a:solidFill>
            <a:srgbClr val="1792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5"/>
          <p:cNvSpPr txBox="1"/>
          <p:nvPr/>
        </p:nvSpPr>
        <p:spPr>
          <a:xfrm>
            <a:off x="6916575" y="9827349"/>
            <a:ext cx="5436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Rubik Medium"/>
                <a:ea typeface="Rubik Medium"/>
                <a:cs typeface="Rubik Medium"/>
                <a:sym typeface="Rubik Medium"/>
              </a:rPr>
              <a:t>0</a:t>
            </a:r>
            <a:r>
              <a:rPr lang="en-US" sz="1600">
                <a:solidFill>
                  <a:schemeClr val="lt1"/>
                </a:solidFill>
                <a:latin typeface="Rubik Medium"/>
                <a:ea typeface="Rubik Medium"/>
                <a:cs typeface="Rubik Medium"/>
                <a:sym typeface="Rubik Medium"/>
              </a:rPr>
              <a:t>4</a:t>
            </a:r>
            <a:endParaRPr sz="1600" b="0" i="0" u="none" strike="noStrike" cap="none">
              <a:solidFill>
                <a:schemeClr val="lt1"/>
              </a:solidFill>
              <a:latin typeface="Rubik Medium"/>
              <a:ea typeface="Rubik Medium"/>
              <a:cs typeface="Rubik Medium"/>
              <a:sym typeface="Rubik Medium"/>
            </a:endParaRPr>
          </a:p>
        </p:txBody>
      </p:sp>
      <p:sp>
        <p:nvSpPr>
          <p:cNvPr id="116" name="Google Shape;116;p5"/>
          <p:cNvSpPr txBox="1"/>
          <p:nvPr/>
        </p:nvSpPr>
        <p:spPr>
          <a:xfrm>
            <a:off x="667875" y="1841908"/>
            <a:ext cx="47838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17929C"/>
                </a:solidFill>
                <a:latin typeface="Rubik SemiBold"/>
                <a:ea typeface="Rubik SemiBold"/>
                <a:cs typeface="Rubik SemiBold"/>
                <a:sym typeface="Rubik SemiBold"/>
              </a:rPr>
              <a:t>Soal 3</a:t>
            </a:r>
            <a:endParaRPr sz="4000" b="0" i="0" u="none" strike="noStrike" cap="none">
              <a:solidFill>
                <a:srgbClr val="17929C"/>
              </a:solidFill>
              <a:latin typeface="Rubik SemiBold"/>
              <a:ea typeface="Rubik SemiBold"/>
              <a:cs typeface="Rubik SemiBold"/>
              <a:sym typeface="Rubik SemiBold"/>
            </a:endParaRPr>
          </a:p>
        </p:txBody>
      </p:sp>
      <p:sp>
        <p:nvSpPr>
          <p:cNvPr id="117" name="Google Shape;117;p5"/>
          <p:cNvSpPr txBox="1"/>
          <p:nvPr/>
        </p:nvSpPr>
        <p:spPr>
          <a:xfrm>
            <a:off x="894975" y="2824563"/>
            <a:ext cx="6665100" cy="4616618"/>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Rubik"/>
              <a:buAutoNum type="alphaUcPeriod"/>
            </a:pPr>
            <a:r>
              <a:rPr lang="en-US" sz="1800" b="0" i="0" u="none" strike="noStrike" cap="none" dirty="0" err="1">
                <a:solidFill>
                  <a:srgbClr val="000000"/>
                </a:solidFill>
                <a:latin typeface="Rubik"/>
                <a:ea typeface="Rubik"/>
                <a:cs typeface="Rubik"/>
                <a:sym typeface="Rubik"/>
              </a:rPr>
              <a:t>Tugas</a:t>
            </a:r>
            <a:endParaRPr sz="1800" b="0" i="0" u="none" strike="noStrike" cap="none" dirty="0">
              <a:solidFill>
                <a:srgbClr val="000000"/>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Rubik"/>
                <a:ea typeface="Rubik"/>
                <a:cs typeface="Rubik"/>
                <a:sym typeface="Rubik"/>
              </a:rPr>
              <a:t>Sebagai</a:t>
            </a:r>
            <a:r>
              <a:rPr lang="en-US" sz="1800" b="0" i="0" u="none" strike="noStrike" cap="none" dirty="0">
                <a:solidFill>
                  <a:schemeClr val="dk1"/>
                </a:solidFill>
                <a:latin typeface="Rubik"/>
                <a:ea typeface="Rubik"/>
                <a:cs typeface="Rubik"/>
                <a:sym typeface="Rubik"/>
              </a:rPr>
              <a:t> BI Analyst </a:t>
            </a:r>
            <a:r>
              <a:rPr lang="en-US" sz="1800" dirty="0">
                <a:solidFill>
                  <a:schemeClr val="dk1"/>
                </a:solidFill>
                <a:latin typeface="Rubik"/>
                <a:ea typeface="Rubik"/>
                <a:cs typeface="Rubik"/>
                <a:sym typeface="Rubik"/>
              </a:rPr>
              <a:t>PT Sejahtera Bersama</a:t>
            </a:r>
            <a:r>
              <a:rPr lang="en-US" sz="1800" b="0" i="0" u="none" strike="noStrike" cap="none" dirty="0">
                <a:solidFill>
                  <a:schemeClr val="dk1"/>
                </a:solidFill>
                <a:latin typeface="Rubik"/>
                <a:ea typeface="Rubik"/>
                <a:cs typeface="Rubik"/>
                <a:sym typeface="Rubik"/>
              </a:rPr>
              <a:t>, </a:t>
            </a:r>
            <a:r>
              <a:rPr lang="en-US" sz="1800" b="0" i="0" u="none" strike="noStrike" cap="none" dirty="0" err="1">
                <a:solidFill>
                  <a:schemeClr val="dk1"/>
                </a:solidFill>
                <a:latin typeface="Rubik"/>
                <a:ea typeface="Rubik"/>
                <a:cs typeface="Rubik"/>
                <a:sym typeface="Rubik"/>
              </a:rPr>
              <a:t>buatlah</a:t>
            </a:r>
            <a:r>
              <a:rPr lang="en-US" sz="1800" b="0" i="0" u="none" strike="noStrike" cap="none" dirty="0">
                <a:solidFill>
                  <a:schemeClr val="dk1"/>
                </a:solidFill>
                <a:latin typeface="Rubik"/>
                <a:ea typeface="Rubik"/>
                <a:cs typeface="Rubik"/>
                <a:sym typeface="Rubik"/>
              </a:rPr>
              <a:t> 1 table master di </a:t>
            </a:r>
            <a:r>
              <a:rPr lang="en-US" sz="1800" b="0" i="0" u="none" strike="noStrike" cap="none" dirty="0" err="1">
                <a:solidFill>
                  <a:schemeClr val="dk1"/>
                </a:solidFill>
                <a:latin typeface="Rubik"/>
                <a:ea typeface="Rubik"/>
                <a:cs typeface="Rubik"/>
                <a:sym typeface="Rubik"/>
              </a:rPr>
              <a:t>Ms.Access</a:t>
            </a:r>
            <a:r>
              <a:rPr lang="en-US" sz="1800" b="0" i="0" u="none" strike="noStrike" cap="none" dirty="0">
                <a:solidFill>
                  <a:schemeClr val="dk1"/>
                </a:solidFill>
                <a:latin typeface="Rubik"/>
                <a:ea typeface="Rubik"/>
                <a:cs typeface="Rubik"/>
                <a:sym typeface="Rubik"/>
              </a:rPr>
              <a:t> </a:t>
            </a:r>
            <a:r>
              <a:rPr lang="en-US" sz="1800" b="0" i="0" u="none" strike="noStrike" cap="none" dirty="0" err="1">
                <a:solidFill>
                  <a:schemeClr val="dk1"/>
                </a:solidFill>
                <a:latin typeface="Rubik"/>
                <a:ea typeface="Rubik"/>
                <a:cs typeface="Rubik"/>
                <a:sym typeface="Rubik"/>
              </a:rPr>
              <a:t>dari</a:t>
            </a:r>
            <a:r>
              <a:rPr lang="en-US" sz="1800" b="0" i="0" u="none" strike="noStrike" cap="none" dirty="0">
                <a:solidFill>
                  <a:schemeClr val="dk1"/>
                </a:solidFill>
                <a:latin typeface="Rubik"/>
                <a:ea typeface="Rubik"/>
                <a:cs typeface="Rubik"/>
                <a:sym typeface="Rubik"/>
              </a:rPr>
              <a:t> 4 dataset yang </a:t>
            </a:r>
            <a:r>
              <a:rPr lang="en-US" sz="1800" b="0" i="0" u="none" strike="noStrike" cap="none" dirty="0" err="1">
                <a:solidFill>
                  <a:schemeClr val="dk1"/>
                </a:solidFill>
                <a:latin typeface="Rubik"/>
                <a:ea typeface="Rubik"/>
                <a:cs typeface="Rubik"/>
                <a:sym typeface="Rubik"/>
              </a:rPr>
              <a:t>ada</a:t>
            </a:r>
            <a:r>
              <a:rPr lang="en-US" sz="1800" b="0" i="0" u="none" strike="noStrike" cap="none" dirty="0">
                <a:solidFill>
                  <a:schemeClr val="dk1"/>
                </a:solidFill>
                <a:latin typeface="Rubik"/>
                <a:ea typeface="Rubik"/>
                <a:cs typeface="Rubik"/>
                <a:sym typeface="Rubik"/>
              </a:rPr>
              <a:t> untuk </a:t>
            </a:r>
            <a:r>
              <a:rPr lang="en-US" sz="1800" b="0" i="0" u="none" strike="noStrike" cap="none" dirty="0" err="1">
                <a:solidFill>
                  <a:schemeClr val="dk1"/>
                </a:solidFill>
                <a:latin typeface="Rubik"/>
                <a:ea typeface="Rubik"/>
                <a:cs typeface="Rubik"/>
                <a:sym typeface="Rubik"/>
              </a:rPr>
              <a:t>keperluan</a:t>
            </a:r>
            <a:r>
              <a:rPr lang="en-US" sz="1800" b="0" i="0" u="none" strike="noStrike" cap="none" dirty="0">
                <a:solidFill>
                  <a:schemeClr val="dk1"/>
                </a:solidFill>
                <a:latin typeface="Rubik"/>
                <a:ea typeface="Rubik"/>
                <a:cs typeface="Rubik"/>
                <a:sym typeface="Rubik"/>
              </a:rPr>
              <a:t> </a:t>
            </a:r>
            <a:r>
              <a:rPr lang="en-US" sz="1800" b="0" i="0" u="none" strike="noStrike" cap="none" dirty="0" err="1">
                <a:solidFill>
                  <a:schemeClr val="dk1"/>
                </a:solidFill>
                <a:latin typeface="Rubik"/>
                <a:ea typeface="Rubik"/>
                <a:cs typeface="Rubik"/>
                <a:sym typeface="Rubik"/>
              </a:rPr>
              <a:t>analisis</a:t>
            </a:r>
            <a:r>
              <a:rPr lang="en-US" sz="1800" b="0" i="0" u="none" strike="noStrike" cap="none" dirty="0">
                <a:solidFill>
                  <a:schemeClr val="dk1"/>
                </a:solidFill>
                <a:latin typeface="Rubik"/>
                <a:ea typeface="Rubik"/>
                <a:cs typeface="Rubik"/>
                <a:sym typeface="Rubik"/>
              </a:rPr>
              <a:t> dan monitoring. </a:t>
            </a:r>
            <a:r>
              <a:rPr lang="en-US" sz="1800" b="0" i="0" u="none" strike="noStrike" cap="none" dirty="0" err="1">
                <a:solidFill>
                  <a:schemeClr val="dk1"/>
                </a:solidFill>
                <a:latin typeface="Rubik"/>
                <a:ea typeface="Rubik"/>
                <a:cs typeface="Rubik"/>
                <a:sym typeface="Rubik"/>
              </a:rPr>
              <a:t>Cantumkan</a:t>
            </a:r>
            <a:r>
              <a:rPr lang="en-US" sz="1800" b="0" i="0" u="none" strike="noStrike" cap="none" dirty="0">
                <a:solidFill>
                  <a:schemeClr val="dk1"/>
                </a:solidFill>
                <a:latin typeface="Rubik"/>
                <a:ea typeface="Rubik"/>
                <a:cs typeface="Rubik"/>
                <a:sym typeface="Rubik"/>
              </a:rPr>
              <a:t> juga query </a:t>
            </a:r>
            <a:r>
              <a:rPr lang="en-US" sz="1800" b="0" i="0" u="none" strike="noStrike" cap="none" dirty="0" err="1">
                <a:solidFill>
                  <a:schemeClr val="dk1"/>
                </a:solidFill>
                <a:latin typeface="Rubik"/>
                <a:ea typeface="Rubik"/>
                <a:cs typeface="Rubik"/>
                <a:sym typeface="Rubik"/>
              </a:rPr>
              <a:t>Ms.Accessnya</a:t>
            </a:r>
            <a:r>
              <a:rPr lang="en-US" sz="1800" b="0" i="0" u="none" strike="noStrike" cap="none" dirty="0">
                <a:solidFill>
                  <a:schemeClr val="dk1"/>
                </a:solidFill>
                <a:latin typeface="Rubik"/>
                <a:ea typeface="Rubik"/>
                <a:cs typeface="Rubik"/>
                <a:sym typeface="Rubik"/>
              </a:rPr>
              <a:t> </a:t>
            </a:r>
            <a:r>
              <a:rPr lang="en-US" sz="1800" b="0" i="0" u="none" strike="noStrike" cap="none" dirty="0" err="1">
                <a:solidFill>
                  <a:schemeClr val="dk1"/>
                </a:solidFill>
                <a:latin typeface="Rubik"/>
                <a:ea typeface="Rubik"/>
                <a:cs typeface="Rubik"/>
                <a:sym typeface="Rubik"/>
              </a:rPr>
              <a:t>dalam</a:t>
            </a:r>
            <a:r>
              <a:rPr lang="en-US" sz="1800" b="0" i="0" u="none" strike="noStrike" cap="none" dirty="0">
                <a:solidFill>
                  <a:schemeClr val="dk1"/>
                </a:solidFill>
                <a:latin typeface="Rubik"/>
                <a:ea typeface="Rubik"/>
                <a:cs typeface="Rubik"/>
                <a:sym typeface="Rubik"/>
              </a:rPr>
              <a:t> </a:t>
            </a:r>
            <a:r>
              <a:rPr lang="en-US" sz="1800" b="0" i="0" u="none" strike="noStrike" cap="none" dirty="0" err="1">
                <a:solidFill>
                  <a:schemeClr val="dk1"/>
                </a:solidFill>
                <a:latin typeface="Rubik"/>
                <a:ea typeface="Rubik"/>
                <a:cs typeface="Rubik"/>
                <a:sym typeface="Rubik"/>
              </a:rPr>
              <a:t>bentuk</a:t>
            </a:r>
            <a:r>
              <a:rPr lang="en-US" sz="1800" b="0" i="0" u="none" strike="noStrike" cap="none" dirty="0">
                <a:solidFill>
                  <a:schemeClr val="dk1"/>
                </a:solidFill>
                <a:latin typeface="Rubik"/>
                <a:ea typeface="Rubik"/>
                <a:cs typeface="Rubik"/>
                <a:sym typeface="Rubik"/>
              </a:rPr>
              <a:t> </a:t>
            </a:r>
            <a:r>
              <a:rPr lang="en-US" sz="1800" dirty="0">
                <a:solidFill>
                  <a:schemeClr val="dk1"/>
                </a:solidFill>
                <a:latin typeface="Rubik"/>
                <a:ea typeface="Rubik"/>
                <a:cs typeface="Rubik"/>
                <a:sym typeface="Rubik"/>
              </a:rPr>
              <a:t>txt yang </a:t>
            </a:r>
            <a:r>
              <a:rPr lang="en-US" sz="1800" dirty="0" err="1">
                <a:solidFill>
                  <a:schemeClr val="dk1"/>
                </a:solidFill>
                <a:latin typeface="Rubik"/>
                <a:ea typeface="Rubik"/>
                <a:cs typeface="Rubik"/>
                <a:sym typeface="Rubik"/>
              </a:rPr>
              <a:t>sudah</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diupload</a:t>
            </a:r>
            <a:r>
              <a:rPr lang="en-US" sz="1800" dirty="0">
                <a:solidFill>
                  <a:schemeClr val="dk1"/>
                </a:solidFill>
                <a:latin typeface="Rubik"/>
                <a:ea typeface="Rubik"/>
                <a:cs typeface="Rubik"/>
                <a:sym typeface="Rubik"/>
              </a:rPr>
              <a:t> ke </a:t>
            </a:r>
            <a:r>
              <a:rPr lang="en-US" sz="1800" dirty="0" err="1">
                <a:solidFill>
                  <a:schemeClr val="dk1"/>
                </a:solidFill>
                <a:latin typeface="Rubik"/>
                <a:ea typeface="Rubik"/>
                <a:cs typeface="Rubik"/>
                <a:sym typeface="Rubik"/>
              </a:rPr>
              <a:t>dalam</a:t>
            </a:r>
            <a:r>
              <a:rPr lang="en-US" sz="1800" dirty="0">
                <a:solidFill>
                  <a:schemeClr val="dk1"/>
                </a:solidFill>
                <a:latin typeface="Rubik"/>
                <a:ea typeface="Rubik"/>
                <a:cs typeface="Rubik"/>
                <a:sym typeface="Rubik"/>
              </a:rPr>
              <a:t> google drive Anda </a:t>
            </a:r>
            <a:r>
              <a:rPr lang="en-US" sz="1800" dirty="0" err="1">
                <a:solidFill>
                  <a:schemeClr val="dk1"/>
                </a:solidFill>
                <a:latin typeface="Rubik"/>
                <a:ea typeface="Rubik"/>
                <a:cs typeface="Rubik"/>
                <a:sym typeface="Rubik"/>
              </a:rPr>
              <a:t>dengan</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akses</a:t>
            </a:r>
            <a:r>
              <a:rPr lang="en-US" sz="1800" dirty="0">
                <a:solidFill>
                  <a:schemeClr val="dk1"/>
                </a:solidFill>
                <a:latin typeface="Rubik"/>
                <a:ea typeface="Rubik"/>
                <a:cs typeface="Rubik"/>
                <a:sym typeface="Rubik"/>
              </a:rPr>
              <a:t> ‘anyone can view’</a:t>
            </a:r>
            <a:r>
              <a:rPr lang="en-US" sz="1800" b="0" i="0" u="none" strike="noStrike" cap="none" dirty="0">
                <a:solidFill>
                  <a:schemeClr val="dk1"/>
                </a:solidFill>
                <a:latin typeface="Rubik"/>
                <a:ea typeface="Rubik"/>
                <a:cs typeface="Rubik"/>
                <a:sym typeface="Rubik"/>
              </a:rPr>
              <a:t>.  File txt </a:t>
            </a:r>
            <a:r>
              <a:rPr lang="en-US" sz="1800" b="0" i="0" u="none" strike="noStrike" cap="none" dirty="0" err="1">
                <a:solidFill>
                  <a:schemeClr val="dk1"/>
                </a:solidFill>
                <a:latin typeface="Rubik"/>
                <a:ea typeface="Rubik"/>
                <a:cs typeface="Rubik"/>
                <a:sym typeface="Rubik"/>
              </a:rPr>
              <a:t>diberi</a:t>
            </a:r>
            <a:r>
              <a:rPr lang="en-US" sz="1800" b="0" i="0" u="none" strike="noStrike" cap="none" dirty="0">
                <a:solidFill>
                  <a:schemeClr val="dk1"/>
                </a:solidFill>
                <a:latin typeface="Rubik"/>
                <a:ea typeface="Rubik"/>
                <a:cs typeface="Rubik"/>
                <a:sym typeface="Rubik"/>
              </a:rPr>
              <a:t> </a:t>
            </a:r>
            <a:r>
              <a:rPr lang="en-US" sz="1800" b="0" i="0" u="none" strike="noStrike" cap="none" dirty="0" err="1">
                <a:solidFill>
                  <a:schemeClr val="dk1"/>
                </a:solidFill>
                <a:latin typeface="Rubik"/>
                <a:ea typeface="Rubik"/>
                <a:cs typeface="Rubik"/>
                <a:sym typeface="Rubik"/>
              </a:rPr>
              <a:t>nama</a:t>
            </a:r>
            <a:r>
              <a:rPr lang="en-US" sz="1800" b="0" i="0" u="none" strike="noStrike" cap="none"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dengan</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Soal</a:t>
            </a:r>
            <a:r>
              <a:rPr lang="en-US" sz="1800" dirty="0">
                <a:solidFill>
                  <a:schemeClr val="dk1"/>
                </a:solidFill>
                <a:latin typeface="Rubik"/>
                <a:ea typeface="Rubik"/>
                <a:cs typeface="Rubik"/>
                <a:sym typeface="Rubik"/>
              </a:rPr>
              <a:t> 3 - Nama </a:t>
            </a:r>
            <a:r>
              <a:rPr lang="en-US" sz="1800" dirty="0" err="1">
                <a:solidFill>
                  <a:schemeClr val="dk1"/>
                </a:solidFill>
                <a:latin typeface="Rubik"/>
                <a:ea typeface="Rubik"/>
                <a:cs typeface="Rubik"/>
                <a:sym typeface="Rubik"/>
              </a:rPr>
              <a:t>Lengkap</a:t>
            </a:r>
            <a:r>
              <a:rPr lang="en-US" sz="1800" dirty="0">
                <a:solidFill>
                  <a:schemeClr val="dk1"/>
                </a:solidFill>
                <a:latin typeface="Rubik"/>
                <a:ea typeface="Rubik"/>
                <a:cs typeface="Rubik"/>
                <a:sym typeface="Rubik"/>
              </a:rPr>
              <a:t>]. </a:t>
            </a:r>
            <a:r>
              <a:rPr lang="en-US" sz="1800" b="0" i="0" u="none" strike="noStrike" cap="none" dirty="0">
                <a:solidFill>
                  <a:schemeClr val="dk1"/>
                </a:solidFill>
                <a:latin typeface="Rubik"/>
                <a:ea typeface="Rubik"/>
                <a:cs typeface="Rubik"/>
                <a:sym typeface="Rubik"/>
              </a:rPr>
              <a:t>Link </a:t>
            </a:r>
            <a:r>
              <a:rPr lang="en-US" sz="1800" b="0" i="0" u="none" strike="noStrike" cap="none" dirty="0" err="1">
                <a:solidFill>
                  <a:schemeClr val="dk1"/>
                </a:solidFill>
                <a:latin typeface="Rubik"/>
                <a:ea typeface="Rubik"/>
                <a:cs typeface="Rubik"/>
                <a:sym typeface="Rubik"/>
              </a:rPr>
              <a:t>jawaban</a:t>
            </a:r>
            <a:r>
              <a:rPr lang="en-US" sz="1800" b="0" i="0" u="none" strike="noStrike" cap="none" dirty="0">
                <a:solidFill>
                  <a:schemeClr val="dk1"/>
                </a:solidFill>
                <a:latin typeface="Rubik"/>
                <a:ea typeface="Rubik"/>
                <a:cs typeface="Rubik"/>
                <a:sym typeface="Rubik"/>
              </a:rPr>
              <a:t> </a:t>
            </a:r>
            <a:r>
              <a:rPr lang="en-US" sz="1800" b="0" i="0" u="none" strike="noStrike" cap="none" dirty="0" err="1">
                <a:solidFill>
                  <a:schemeClr val="dk1"/>
                </a:solidFill>
                <a:latin typeface="Rubik"/>
                <a:ea typeface="Rubik"/>
                <a:cs typeface="Rubik"/>
                <a:sym typeface="Rubik"/>
              </a:rPr>
              <a:t>disematkan</a:t>
            </a:r>
            <a:r>
              <a:rPr lang="en-US" sz="1800" b="0" i="0" u="none" strike="noStrike" cap="none" dirty="0">
                <a:solidFill>
                  <a:schemeClr val="dk1"/>
                </a:solidFill>
                <a:latin typeface="Rubik"/>
                <a:ea typeface="Rubik"/>
                <a:cs typeface="Rubik"/>
                <a:sym typeface="Rubik"/>
              </a:rPr>
              <a:t> di </a:t>
            </a:r>
            <a:r>
              <a:rPr lang="en-US" sz="1800" b="0" i="0" u="none" strike="noStrike" cap="none" dirty="0" err="1">
                <a:solidFill>
                  <a:schemeClr val="dk1"/>
                </a:solidFill>
                <a:latin typeface="Rubik"/>
                <a:ea typeface="Rubik"/>
                <a:cs typeface="Rubik"/>
                <a:sym typeface="Rubik"/>
              </a:rPr>
              <a:t>dalam</a:t>
            </a:r>
            <a:r>
              <a:rPr lang="en-US" sz="1800" b="0" i="0" u="none" strike="noStrike" cap="none" dirty="0">
                <a:solidFill>
                  <a:schemeClr val="dk1"/>
                </a:solidFill>
                <a:latin typeface="Rubik"/>
                <a:ea typeface="Rubik"/>
                <a:cs typeface="Rubik"/>
                <a:sym typeface="Rubik"/>
              </a:rPr>
              <a:t> </a:t>
            </a:r>
            <a:r>
              <a:rPr lang="en-US" sz="1800" dirty="0">
                <a:solidFill>
                  <a:schemeClr val="dk1"/>
                </a:solidFill>
                <a:latin typeface="Rubik"/>
                <a:ea typeface="Rubik"/>
                <a:cs typeface="Rubik"/>
                <a:sym typeface="Rubik"/>
              </a:rPr>
              <a:t>Question List Template </a:t>
            </a:r>
            <a:endParaRPr sz="1800" b="0" i="0" u="none" strike="noStrike" cap="none" dirty="0">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Rubik"/>
              <a:ea typeface="Rubik"/>
              <a:cs typeface="Rubik"/>
              <a:sym typeface="Rubik"/>
            </a:endParaRPr>
          </a:p>
          <a:p>
            <a:pPr marL="457200" marR="0" lvl="0" indent="-342900" algn="l" rtl="0">
              <a:lnSpc>
                <a:spcPct val="100000"/>
              </a:lnSpc>
              <a:spcBef>
                <a:spcPts val="0"/>
              </a:spcBef>
              <a:spcAft>
                <a:spcPts val="0"/>
              </a:spcAft>
              <a:buClr>
                <a:srgbClr val="000000"/>
              </a:buClr>
              <a:buSzPts val="1800"/>
              <a:buFont typeface="Arial"/>
              <a:buAutoNum type="alphaUcPeriod" startAt="2"/>
            </a:pPr>
            <a:r>
              <a:rPr lang="en-US" sz="1800" dirty="0" err="1">
                <a:latin typeface="Rubik"/>
                <a:ea typeface="Rubik"/>
                <a:cs typeface="Rubik"/>
                <a:sym typeface="Rubik"/>
              </a:rPr>
              <a:t>Jawaban</a:t>
            </a:r>
            <a:endParaRPr sz="1800" dirty="0">
              <a:latin typeface="Rubik"/>
              <a:ea typeface="Rubik"/>
              <a:cs typeface="Rubik"/>
              <a:sym typeface="Rubik"/>
            </a:endParaRPr>
          </a:p>
          <a:p>
            <a:pPr marL="457200" marR="0" lvl="0" indent="0" algn="l" rtl="0">
              <a:lnSpc>
                <a:spcPct val="100000"/>
              </a:lnSpc>
              <a:spcBef>
                <a:spcPts val="0"/>
              </a:spcBef>
              <a:spcAft>
                <a:spcPts val="0"/>
              </a:spcAft>
              <a:buNone/>
            </a:pPr>
            <a:r>
              <a:rPr lang="en-US" sz="1800" dirty="0">
                <a:latin typeface="Rubik"/>
                <a:ea typeface="Rubik"/>
                <a:cs typeface="Rubik"/>
                <a:sym typeface="Rubik"/>
              </a:rPr>
              <a:t>Link TXT: </a:t>
            </a:r>
            <a:r>
              <a:rPr lang="en-US" sz="1800" dirty="0">
                <a:latin typeface="Rubik"/>
                <a:ea typeface="Rubik"/>
                <a:cs typeface="Rubik"/>
                <a:sym typeface="Rubik"/>
                <a:hlinkClick r:id="rId4"/>
              </a:rPr>
              <a:t>https://drive.google.com/file/d/19swTlTOd9XqMc5nt-w3NclVONGOVyD1B/view?usp=share_link</a:t>
            </a:r>
            <a:r>
              <a:rPr lang="en-US" sz="1800" dirty="0">
                <a:latin typeface="Rubik"/>
                <a:ea typeface="Rubik"/>
                <a:cs typeface="Rubik"/>
                <a:sym typeface="Rubik"/>
              </a:rPr>
              <a:t> </a:t>
            </a:r>
          </a:p>
          <a:p>
            <a:pPr marL="457200" marR="0" lvl="0" indent="0" algn="l" rtl="0">
              <a:lnSpc>
                <a:spcPct val="100000"/>
              </a:lnSpc>
              <a:spcBef>
                <a:spcPts val="0"/>
              </a:spcBef>
              <a:spcAft>
                <a:spcPts val="0"/>
              </a:spcAft>
              <a:buNone/>
            </a:pPr>
            <a:endParaRPr lang="en-US" sz="1800" dirty="0">
              <a:latin typeface="Rubik"/>
              <a:ea typeface="Rubik"/>
              <a:cs typeface="Rubik"/>
              <a:sym typeface="Rubik"/>
            </a:endParaRPr>
          </a:p>
          <a:p>
            <a:pPr marL="457200" marR="0" lvl="0" indent="0" algn="l" rtl="0">
              <a:lnSpc>
                <a:spcPct val="100000"/>
              </a:lnSpc>
              <a:spcBef>
                <a:spcPts val="0"/>
              </a:spcBef>
              <a:spcAft>
                <a:spcPts val="0"/>
              </a:spcAft>
              <a:buNone/>
            </a:pPr>
            <a:endParaRPr sz="1800" dirty="0">
              <a:latin typeface="Rubik"/>
              <a:ea typeface="Rubik"/>
              <a:cs typeface="Rubik"/>
              <a:sym typeface="Rubik"/>
            </a:endParaRPr>
          </a:p>
          <a:p>
            <a:pPr marL="457200" marR="0" lvl="0" indent="0" algn="l" rtl="0">
              <a:lnSpc>
                <a:spcPct val="100000"/>
              </a:lnSpc>
              <a:spcBef>
                <a:spcPts val="0"/>
              </a:spcBef>
              <a:spcAft>
                <a:spcPts val="0"/>
              </a:spcAft>
              <a:buNone/>
            </a:pPr>
            <a:endParaRPr sz="1800" b="0" i="0" u="none" strike="noStrike" cap="none" dirty="0">
              <a:solidFill>
                <a:schemeClr val="dk1"/>
              </a:solidFill>
              <a:latin typeface="Rubik"/>
              <a:ea typeface="Rubik"/>
              <a:cs typeface="Rubik"/>
              <a:sym typeface="Rubik"/>
            </a:endParaRPr>
          </a:p>
        </p:txBody>
      </p:sp>
      <p:pic>
        <p:nvPicPr>
          <p:cNvPr id="118" name="Google Shape;118;p5" descr="Logo Bank Muamalat"/>
          <p:cNvPicPr preferRelativeResize="0"/>
          <p:nvPr/>
        </p:nvPicPr>
        <p:blipFill rotWithShape="1">
          <a:blip r:embed="rId5">
            <a:alphaModFix/>
          </a:blip>
          <a:srcRect/>
          <a:stretch/>
        </p:blipFill>
        <p:spPr>
          <a:xfrm>
            <a:off x="6177280" y="443243"/>
            <a:ext cx="1204596" cy="6591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2"/>
        <p:cNvGrpSpPr/>
        <p:nvPr/>
      </p:nvGrpSpPr>
      <p:grpSpPr>
        <a:xfrm>
          <a:off x="0" y="0"/>
          <a:ext cx="0" cy="0"/>
          <a:chOff x="0" y="0"/>
          <a:chExt cx="0" cy="0"/>
        </a:xfrm>
      </p:grpSpPr>
      <p:sp>
        <p:nvSpPr>
          <p:cNvPr id="123" name="Google Shape;123;p6"/>
          <p:cNvSpPr/>
          <p:nvPr/>
        </p:nvSpPr>
        <p:spPr>
          <a:xfrm>
            <a:off x="5950075" y="9861700"/>
            <a:ext cx="1609800" cy="362400"/>
          </a:xfrm>
          <a:prstGeom prst="rect">
            <a:avLst/>
          </a:prstGeom>
          <a:solidFill>
            <a:srgbClr val="1792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6"/>
          <p:cNvSpPr txBox="1"/>
          <p:nvPr/>
        </p:nvSpPr>
        <p:spPr>
          <a:xfrm>
            <a:off x="6916575" y="9827349"/>
            <a:ext cx="5436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Rubik Medium"/>
                <a:ea typeface="Rubik Medium"/>
                <a:cs typeface="Rubik Medium"/>
                <a:sym typeface="Rubik Medium"/>
              </a:rPr>
              <a:t>05</a:t>
            </a:r>
            <a:endParaRPr sz="1600" b="0" i="0" u="none" strike="noStrike" cap="none">
              <a:solidFill>
                <a:schemeClr val="lt1"/>
              </a:solidFill>
              <a:latin typeface="Rubik Medium"/>
              <a:ea typeface="Rubik Medium"/>
              <a:cs typeface="Rubik Medium"/>
              <a:sym typeface="Rubik Medium"/>
            </a:endParaRPr>
          </a:p>
        </p:txBody>
      </p:sp>
      <p:sp>
        <p:nvSpPr>
          <p:cNvPr id="125" name="Google Shape;125;p6"/>
          <p:cNvSpPr txBox="1"/>
          <p:nvPr/>
        </p:nvSpPr>
        <p:spPr>
          <a:xfrm>
            <a:off x="667875" y="1537108"/>
            <a:ext cx="47838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17929C"/>
                </a:solidFill>
                <a:latin typeface="Rubik SemiBold"/>
                <a:ea typeface="Rubik SemiBold"/>
                <a:cs typeface="Rubik SemiBold"/>
                <a:sym typeface="Rubik SemiBold"/>
              </a:rPr>
              <a:t>Soal 4</a:t>
            </a:r>
            <a:endParaRPr sz="4000" b="0" i="0" u="none" strike="noStrike" cap="none">
              <a:solidFill>
                <a:srgbClr val="17929C"/>
              </a:solidFill>
              <a:latin typeface="Rubik SemiBold"/>
              <a:ea typeface="Rubik SemiBold"/>
              <a:cs typeface="Rubik SemiBold"/>
              <a:sym typeface="Rubik SemiBold"/>
            </a:endParaRPr>
          </a:p>
        </p:txBody>
      </p:sp>
      <p:sp>
        <p:nvSpPr>
          <p:cNvPr id="126" name="Google Shape;126;p6"/>
          <p:cNvSpPr txBox="1"/>
          <p:nvPr/>
        </p:nvSpPr>
        <p:spPr>
          <a:xfrm>
            <a:off x="894975" y="2519763"/>
            <a:ext cx="6665100" cy="406262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Rubik"/>
              <a:buAutoNum type="alphaUcPeriod"/>
            </a:pPr>
            <a:r>
              <a:rPr lang="en-US" sz="1800" b="0" i="0" u="none" strike="noStrike" cap="none" dirty="0" err="1">
                <a:solidFill>
                  <a:srgbClr val="000000"/>
                </a:solidFill>
                <a:latin typeface="Rubik"/>
                <a:ea typeface="Rubik"/>
                <a:cs typeface="Rubik"/>
                <a:sym typeface="Rubik"/>
              </a:rPr>
              <a:t>Tugas</a:t>
            </a:r>
            <a:endParaRPr sz="1800" b="0" i="0" u="none" strike="noStrike" cap="none" dirty="0">
              <a:solidFill>
                <a:srgbClr val="000000"/>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Rubik"/>
                <a:ea typeface="Rubik"/>
                <a:cs typeface="Rubik"/>
                <a:sym typeface="Rubik"/>
              </a:rPr>
              <a:t>Export </a:t>
            </a:r>
            <a:r>
              <a:rPr lang="en-US" sz="1800" b="0" i="0" u="none" strike="noStrike" cap="none" dirty="0" err="1">
                <a:solidFill>
                  <a:schemeClr val="dk1"/>
                </a:solidFill>
                <a:latin typeface="Rubik"/>
                <a:ea typeface="Rubik"/>
                <a:cs typeface="Rubik"/>
                <a:sym typeface="Rubik"/>
              </a:rPr>
              <a:t>tabel</a:t>
            </a:r>
            <a:r>
              <a:rPr lang="en-US" sz="1800" b="0" i="0" u="none" strike="noStrike" cap="none"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transaksi</a:t>
            </a:r>
            <a:r>
              <a:rPr lang="en-US" sz="1800" dirty="0">
                <a:solidFill>
                  <a:schemeClr val="dk1"/>
                </a:solidFill>
                <a:latin typeface="Rubik"/>
                <a:ea typeface="Rubik"/>
                <a:cs typeface="Rubik"/>
                <a:sym typeface="Rubik"/>
              </a:rPr>
              <a:t> detail </a:t>
            </a:r>
            <a:r>
              <a:rPr lang="en-US" sz="1800" b="0" i="0" u="none" strike="noStrike" cap="none" dirty="0">
                <a:solidFill>
                  <a:schemeClr val="dk1"/>
                </a:solidFill>
                <a:latin typeface="Rubik"/>
                <a:ea typeface="Rubik"/>
                <a:cs typeface="Rubik"/>
                <a:sym typeface="Rubik"/>
              </a:rPr>
              <a:t>yang </a:t>
            </a:r>
            <a:r>
              <a:rPr lang="en-US" sz="1800" b="0" i="0" u="none" strike="noStrike" cap="none" dirty="0" err="1">
                <a:solidFill>
                  <a:schemeClr val="dk1"/>
                </a:solidFill>
                <a:latin typeface="Rubik"/>
                <a:ea typeface="Rubik"/>
                <a:cs typeface="Rubik"/>
                <a:sym typeface="Rubik"/>
              </a:rPr>
              <a:t>sudah</a:t>
            </a:r>
            <a:r>
              <a:rPr lang="en-US" sz="1800" b="0" i="0" u="none" strike="noStrike" cap="none" dirty="0">
                <a:solidFill>
                  <a:schemeClr val="dk1"/>
                </a:solidFill>
                <a:latin typeface="Rubik"/>
                <a:ea typeface="Rubik"/>
                <a:cs typeface="Rubik"/>
                <a:sym typeface="Rubik"/>
              </a:rPr>
              <a:t> </a:t>
            </a:r>
            <a:r>
              <a:rPr lang="en-US" sz="1800" b="0" i="0" u="none" strike="noStrike" cap="none" dirty="0" err="1">
                <a:solidFill>
                  <a:schemeClr val="dk1"/>
                </a:solidFill>
                <a:latin typeface="Rubik"/>
                <a:ea typeface="Rubik"/>
                <a:cs typeface="Rubik"/>
                <a:sym typeface="Rubik"/>
              </a:rPr>
              <a:t>dibuat</a:t>
            </a:r>
            <a:r>
              <a:rPr lang="en-US" sz="1800" b="0" i="0" u="none" strike="noStrike" cap="none" dirty="0">
                <a:solidFill>
                  <a:schemeClr val="dk1"/>
                </a:solidFill>
                <a:latin typeface="Rubik"/>
                <a:ea typeface="Rubik"/>
                <a:cs typeface="Rubik"/>
                <a:sym typeface="Rubik"/>
              </a:rPr>
              <a:t> di Ms. Access dan </a:t>
            </a:r>
            <a:r>
              <a:rPr lang="en-US" sz="1800" b="0" i="0" u="none" strike="noStrike" cap="none" dirty="0" err="1">
                <a:solidFill>
                  <a:schemeClr val="dk1"/>
                </a:solidFill>
                <a:latin typeface="Rubik"/>
                <a:ea typeface="Rubik"/>
                <a:cs typeface="Rubik"/>
                <a:sym typeface="Rubik"/>
              </a:rPr>
              <a:t>buatlah</a:t>
            </a:r>
            <a:r>
              <a:rPr lang="en-US" sz="1800" b="0" i="0" u="none" strike="noStrike" cap="none" dirty="0">
                <a:solidFill>
                  <a:schemeClr val="dk1"/>
                </a:solidFill>
                <a:latin typeface="Rubik"/>
                <a:ea typeface="Rubik"/>
                <a:cs typeface="Rubik"/>
                <a:sym typeface="Rubik"/>
              </a:rPr>
              <a:t> </a:t>
            </a:r>
            <a:r>
              <a:rPr lang="en-US" sz="1800" b="0" i="0" u="none" strike="noStrike" cap="none" dirty="0" err="1">
                <a:solidFill>
                  <a:schemeClr val="dk1"/>
                </a:solidFill>
                <a:latin typeface="Rubik"/>
                <a:ea typeface="Rubik"/>
                <a:cs typeface="Rubik"/>
                <a:sym typeface="Rubik"/>
              </a:rPr>
              <a:t>visualisasi</a:t>
            </a:r>
            <a:r>
              <a:rPr lang="en-US" sz="1800" b="0" i="0" u="none" strike="noStrike" cap="none" dirty="0">
                <a:solidFill>
                  <a:schemeClr val="dk1"/>
                </a:solidFill>
                <a:latin typeface="Rubik"/>
                <a:ea typeface="Rubik"/>
                <a:cs typeface="Rubik"/>
                <a:sym typeface="Rubik"/>
              </a:rPr>
              <a:t> dashboard </a:t>
            </a:r>
            <a:r>
              <a:rPr lang="en-US" sz="1800" b="0" i="0" u="none" strike="noStrike" cap="none" dirty="0" err="1">
                <a:solidFill>
                  <a:schemeClr val="dk1"/>
                </a:solidFill>
                <a:latin typeface="Rubik"/>
                <a:ea typeface="Rubik"/>
                <a:cs typeface="Rubik"/>
                <a:sym typeface="Rubik"/>
              </a:rPr>
              <a:t>dengan</a:t>
            </a:r>
            <a:r>
              <a:rPr lang="en-US" sz="1800" b="0" i="0" u="none" strike="noStrike" cap="none" dirty="0">
                <a:solidFill>
                  <a:schemeClr val="dk1"/>
                </a:solidFill>
                <a:latin typeface="Rubik"/>
                <a:ea typeface="Rubik"/>
                <a:cs typeface="Rubik"/>
                <a:sym typeface="Rubik"/>
              </a:rPr>
              <a:t> table master yang </a:t>
            </a:r>
            <a:r>
              <a:rPr lang="en-US" sz="1800" b="0" i="0" u="none" strike="noStrike" cap="none" dirty="0" err="1">
                <a:solidFill>
                  <a:schemeClr val="dk1"/>
                </a:solidFill>
                <a:latin typeface="Rubik"/>
                <a:ea typeface="Rubik"/>
                <a:cs typeface="Rubik"/>
                <a:sym typeface="Rubik"/>
              </a:rPr>
              <a:t>baru</a:t>
            </a:r>
            <a:r>
              <a:rPr lang="en-US" sz="1800" b="0" i="0" u="none" strike="noStrike" cap="none" dirty="0">
                <a:solidFill>
                  <a:schemeClr val="dk1"/>
                </a:solidFill>
                <a:latin typeface="Rubik"/>
                <a:ea typeface="Rubik"/>
                <a:cs typeface="Rubik"/>
                <a:sym typeface="Rubik"/>
              </a:rPr>
              <a:t> </a:t>
            </a:r>
            <a:r>
              <a:rPr lang="en-US" sz="1800" b="0" i="0" u="none" strike="noStrike" cap="none" dirty="0" err="1">
                <a:solidFill>
                  <a:schemeClr val="dk1"/>
                </a:solidFill>
                <a:latin typeface="Rubik"/>
                <a:ea typeface="Rubik"/>
                <a:cs typeface="Rubik"/>
                <a:sym typeface="Rubik"/>
              </a:rPr>
              <a:t>saja</a:t>
            </a:r>
            <a:r>
              <a:rPr lang="en-US" sz="1800" b="0" i="0" u="none" strike="noStrike" cap="none" dirty="0">
                <a:solidFill>
                  <a:schemeClr val="dk1"/>
                </a:solidFill>
                <a:latin typeface="Rubik"/>
                <a:ea typeface="Rubik"/>
                <a:cs typeface="Rubik"/>
                <a:sym typeface="Rubik"/>
              </a:rPr>
              <a:t> </a:t>
            </a:r>
            <a:r>
              <a:rPr lang="en-US" sz="1800" b="0" i="0" u="none" strike="noStrike" cap="none" dirty="0" err="1">
                <a:solidFill>
                  <a:schemeClr val="dk1"/>
                </a:solidFill>
                <a:latin typeface="Rubik"/>
                <a:ea typeface="Rubik"/>
                <a:cs typeface="Rubik"/>
                <a:sym typeface="Rubik"/>
              </a:rPr>
              <a:t>dibuat</a:t>
            </a:r>
            <a:r>
              <a:rPr lang="en-US" sz="1800" b="0" i="0" u="none" strike="noStrike" cap="none" dirty="0">
                <a:solidFill>
                  <a:schemeClr val="dk1"/>
                </a:solidFill>
                <a:latin typeface="Rubik"/>
                <a:ea typeface="Rubik"/>
                <a:cs typeface="Rubik"/>
                <a:sym typeface="Rubik"/>
              </a:rPr>
              <a:t> </a:t>
            </a:r>
            <a:r>
              <a:rPr lang="en-US" sz="1800" b="0" i="0" u="none" strike="noStrike" cap="none" dirty="0" err="1">
                <a:solidFill>
                  <a:schemeClr val="dk1"/>
                </a:solidFill>
                <a:latin typeface="Rubik"/>
                <a:ea typeface="Rubik"/>
                <a:cs typeface="Rubik"/>
                <a:sym typeface="Rubik"/>
              </a:rPr>
              <a:t>untuk</a:t>
            </a:r>
            <a:r>
              <a:rPr lang="en-US" sz="1800" b="0" i="0" u="none" strike="noStrike" cap="none" dirty="0">
                <a:solidFill>
                  <a:schemeClr val="dk1"/>
                </a:solidFill>
                <a:latin typeface="Rubik"/>
                <a:ea typeface="Rubik"/>
                <a:cs typeface="Rubik"/>
                <a:sym typeface="Rubik"/>
              </a:rPr>
              <a:t> </a:t>
            </a:r>
            <a:r>
              <a:rPr lang="en-US" sz="1800" b="0" i="0" u="none" strike="noStrike" cap="none" dirty="0" err="1">
                <a:solidFill>
                  <a:schemeClr val="dk1"/>
                </a:solidFill>
                <a:latin typeface="Rubik"/>
                <a:ea typeface="Rubik"/>
                <a:cs typeface="Rubik"/>
                <a:sym typeface="Rubik"/>
              </a:rPr>
              <a:t>keperluan</a:t>
            </a:r>
            <a:r>
              <a:rPr lang="en-US" sz="1800" b="0" i="0" u="none" strike="noStrike" cap="none" dirty="0">
                <a:solidFill>
                  <a:schemeClr val="dk1"/>
                </a:solidFill>
                <a:latin typeface="Rubik"/>
                <a:ea typeface="Rubik"/>
                <a:cs typeface="Rubik"/>
                <a:sym typeface="Rubik"/>
              </a:rPr>
              <a:t> monitoring</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dalam</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bentuk</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ms.</a:t>
            </a:r>
            <a:r>
              <a:rPr lang="en-US" sz="1800" dirty="0">
                <a:solidFill>
                  <a:schemeClr val="dk1"/>
                </a:solidFill>
                <a:latin typeface="Rubik"/>
                <a:ea typeface="Rubik"/>
                <a:cs typeface="Rubik"/>
                <a:sym typeface="Rubik"/>
              </a:rPr>
              <a:t> Excel yang </a:t>
            </a:r>
            <a:r>
              <a:rPr lang="en-US" sz="1800" dirty="0" err="1">
                <a:solidFill>
                  <a:schemeClr val="dk1"/>
                </a:solidFill>
                <a:latin typeface="Rubik"/>
                <a:ea typeface="Rubik"/>
                <a:cs typeface="Rubik"/>
                <a:sym typeface="Rubik"/>
              </a:rPr>
              <a:t>sudah</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diupload</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ke</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dalam</a:t>
            </a:r>
            <a:r>
              <a:rPr lang="en-US" sz="1800" dirty="0">
                <a:solidFill>
                  <a:schemeClr val="dk1"/>
                </a:solidFill>
                <a:latin typeface="Rubik"/>
                <a:ea typeface="Rubik"/>
                <a:cs typeface="Rubik"/>
                <a:sym typeface="Rubik"/>
              </a:rPr>
              <a:t> google drive </a:t>
            </a:r>
            <a:r>
              <a:rPr lang="en-US" sz="1800" dirty="0" err="1">
                <a:solidFill>
                  <a:schemeClr val="dk1"/>
                </a:solidFill>
                <a:latin typeface="Rubik"/>
                <a:ea typeface="Rubik"/>
                <a:cs typeface="Rubik"/>
                <a:sym typeface="Rubik"/>
              </a:rPr>
              <a:t>dengan</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akses</a:t>
            </a:r>
            <a:r>
              <a:rPr lang="en-US" sz="1800" dirty="0">
                <a:solidFill>
                  <a:schemeClr val="dk1"/>
                </a:solidFill>
                <a:latin typeface="Rubik"/>
                <a:ea typeface="Rubik"/>
                <a:cs typeface="Rubik"/>
                <a:sym typeface="Rubik"/>
              </a:rPr>
              <a:t> ‘anyone can view’. </a:t>
            </a:r>
            <a:r>
              <a:rPr lang="en-US" sz="1800" dirty="0" err="1">
                <a:solidFill>
                  <a:schemeClr val="dk1"/>
                </a:solidFill>
                <a:latin typeface="Rubik"/>
                <a:ea typeface="Rubik"/>
                <a:cs typeface="Rubik"/>
                <a:sym typeface="Rubik"/>
              </a:rPr>
              <a:t>Gabungkan</a:t>
            </a:r>
            <a:r>
              <a:rPr lang="en-US" sz="1800" dirty="0">
                <a:solidFill>
                  <a:schemeClr val="dk1"/>
                </a:solidFill>
                <a:latin typeface="Rubik"/>
                <a:ea typeface="Rubik"/>
                <a:cs typeface="Rubik"/>
                <a:sym typeface="Rubik"/>
              </a:rPr>
              <a:t> file txt dan </a:t>
            </a:r>
            <a:r>
              <a:rPr lang="en-US" sz="1800" dirty="0" err="1">
                <a:solidFill>
                  <a:schemeClr val="dk1"/>
                </a:solidFill>
                <a:latin typeface="Rubik"/>
                <a:ea typeface="Rubik"/>
                <a:cs typeface="Rubik"/>
                <a:sym typeface="Rubik"/>
              </a:rPr>
              <a:t>ms.</a:t>
            </a:r>
            <a:r>
              <a:rPr lang="en-US" sz="1800" dirty="0">
                <a:solidFill>
                  <a:schemeClr val="dk1"/>
                </a:solidFill>
                <a:latin typeface="Rubik"/>
                <a:ea typeface="Rubik"/>
                <a:cs typeface="Rubik"/>
                <a:sym typeface="Rubik"/>
              </a:rPr>
              <a:t> excel </a:t>
            </a:r>
            <a:r>
              <a:rPr lang="en-US" sz="1800" dirty="0" err="1">
                <a:solidFill>
                  <a:schemeClr val="dk1"/>
                </a:solidFill>
                <a:latin typeface="Rubik"/>
                <a:ea typeface="Rubik"/>
                <a:cs typeface="Rubik"/>
                <a:sym typeface="Rubik"/>
              </a:rPr>
              <a:t>dalam</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satu</a:t>
            </a:r>
            <a:r>
              <a:rPr lang="en-US" sz="1800" dirty="0">
                <a:solidFill>
                  <a:schemeClr val="dk1"/>
                </a:solidFill>
                <a:latin typeface="Rubik"/>
                <a:ea typeface="Rubik"/>
                <a:cs typeface="Rubik"/>
                <a:sym typeface="Rubik"/>
              </a:rPr>
              <a:t> </a:t>
            </a:r>
            <a:r>
              <a:rPr lang="en-US" sz="1800" b="1" dirty="0">
                <a:solidFill>
                  <a:schemeClr val="dk1"/>
                </a:solidFill>
                <a:latin typeface="Rubik"/>
                <a:ea typeface="Rubik"/>
                <a:cs typeface="Rubik"/>
                <a:sym typeface="Rubik"/>
              </a:rPr>
              <a:t>folder google drive yang </a:t>
            </a:r>
            <a:r>
              <a:rPr lang="en-US" sz="1800" b="1" dirty="0" err="1">
                <a:solidFill>
                  <a:schemeClr val="dk1"/>
                </a:solidFill>
                <a:latin typeface="Rubik"/>
                <a:ea typeface="Rubik"/>
                <a:cs typeface="Rubik"/>
                <a:sym typeface="Rubik"/>
              </a:rPr>
              <a:t>diberi</a:t>
            </a:r>
            <a:r>
              <a:rPr lang="en-US" sz="1800" b="1" dirty="0">
                <a:solidFill>
                  <a:schemeClr val="dk1"/>
                </a:solidFill>
                <a:latin typeface="Rubik"/>
                <a:ea typeface="Rubik"/>
                <a:cs typeface="Rubik"/>
                <a:sym typeface="Rubik"/>
              </a:rPr>
              <a:t> </a:t>
            </a:r>
            <a:r>
              <a:rPr lang="en-US" sz="1800" b="1" dirty="0" err="1">
                <a:solidFill>
                  <a:schemeClr val="dk1"/>
                </a:solidFill>
                <a:latin typeface="Rubik"/>
                <a:ea typeface="Rubik"/>
                <a:cs typeface="Rubik"/>
                <a:sym typeface="Rubik"/>
              </a:rPr>
              <a:t>nama</a:t>
            </a:r>
            <a:r>
              <a:rPr lang="en-US" sz="1800" b="1" dirty="0">
                <a:solidFill>
                  <a:schemeClr val="dk1"/>
                </a:solidFill>
                <a:latin typeface="Rubik"/>
                <a:ea typeface="Rubik"/>
                <a:cs typeface="Rubik"/>
                <a:sym typeface="Rubik"/>
              </a:rPr>
              <a:t> </a:t>
            </a:r>
            <a:r>
              <a:rPr lang="en-US" sz="1800" b="1" dirty="0" err="1">
                <a:solidFill>
                  <a:schemeClr val="dk1"/>
                </a:solidFill>
                <a:latin typeface="Rubik"/>
                <a:ea typeface="Rubik"/>
                <a:cs typeface="Rubik"/>
                <a:sym typeface="Rubik"/>
              </a:rPr>
              <a:t>dengan</a:t>
            </a:r>
            <a:r>
              <a:rPr lang="en-US" sz="1800" b="1" dirty="0">
                <a:solidFill>
                  <a:schemeClr val="dk1"/>
                </a:solidFill>
                <a:latin typeface="Rubik"/>
                <a:ea typeface="Rubik"/>
                <a:cs typeface="Rubik"/>
                <a:sym typeface="Rubik"/>
              </a:rPr>
              <a:t> format</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Soal</a:t>
            </a:r>
            <a:r>
              <a:rPr lang="en-US" sz="1800" dirty="0">
                <a:solidFill>
                  <a:schemeClr val="dk1"/>
                </a:solidFill>
                <a:latin typeface="Rubik"/>
                <a:ea typeface="Rubik"/>
                <a:cs typeface="Rubik"/>
                <a:sym typeface="Rubik"/>
              </a:rPr>
              <a:t> 4 - Nama </a:t>
            </a:r>
            <a:r>
              <a:rPr lang="en-US" sz="1800" dirty="0" err="1">
                <a:solidFill>
                  <a:schemeClr val="dk1"/>
                </a:solidFill>
                <a:latin typeface="Rubik"/>
                <a:ea typeface="Rubik"/>
                <a:cs typeface="Rubik"/>
                <a:sym typeface="Rubik"/>
              </a:rPr>
              <a:t>Lengkap</a:t>
            </a:r>
            <a:r>
              <a:rPr lang="en-US" sz="1800" dirty="0">
                <a:solidFill>
                  <a:schemeClr val="dk1"/>
                </a:solidFill>
                <a:latin typeface="Rubik"/>
                <a:ea typeface="Rubik"/>
                <a:cs typeface="Rubik"/>
                <a:sym typeface="Rubik"/>
              </a:rPr>
              <a:t>]. Link folder google drive yang </a:t>
            </a:r>
            <a:r>
              <a:rPr lang="en-US" sz="1800" dirty="0" err="1">
                <a:solidFill>
                  <a:schemeClr val="dk1"/>
                </a:solidFill>
                <a:latin typeface="Rubik"/>
                <a:ea typeface="Rubik"/>
                <a:cs typeface="Rubik"/>
                <a:sym typeface="Rubik"/>
              </a:rPr>
              <a:t>berisi</a:t>
            </a:r>
            <a:r>
              <a:rPr lang="en-US" sz="1800" dirty="0">
                <a:solidFill>
                  <a:schemeClr val="dk1"/>
                </a:solidFill>
                <a:latin typeface="Rubik"/>
                <a:ea typeface="Rubik"/>
                <a:cs typeface="Rubik"/>
                <a:sym typeface="Rubik"/>
              </a:rPr>
              <a:t> file Ms. Excel dan file txt </a:t>
            </a:r>
            <a:r>
              <a:rPr lang="en-US" sz="1800" dirty="0" err="1">
                <a:solidFill>
                  <a:schemeClr val="dk1"/>
                </a:solidFill>
                <a:latin typeface="Rubik"/>
                <a:ea typeface="Rubik"/>
                <a:cs typeface="Rubik"/>
                <a:sym typeface="Rubik"/>
              </a:rPr>
              <a:t>disematkan</a:t>
            </a:r>
            <a:r>
              <a:rPr lang="en-US" sz="1800" dirty="0">
                <a:solidFill>
                  <a:schemeClr val="dk1"/>
                </a:solidFill>
                <a:latin typeface="Rubik"/>
                <a:ea typeface="Rubik"/>
                <a:cs typeface="Rubik"/>
                <a:sym typeface="Rubik"/>
              </a:rPr>
              <a:t> di </a:t>
            </a:r>
            <a:r>
              <a:rPr lang="en-US" sz="1800" dirty="0" err="1">
                <a:solidFill>
                  <a:schemeClr val="dk1"/>
                </a:solidFill>
                <a:latin typeface="Rubik"/>
                <a:ea typeface="Rubik"/>
                <a:cs typeface="Rubik"/>
                <a:sym typeface="Rubik"/>
              </a:rPr>
              <a:t>dalam</a:t>
            </a:r>
            <a:r>
              <a:rPr lang="en-US" sz="1800" dirty="0">
                <a:solidFill>
                  <a:schemeClr val="dk1"/>
                </a:solidFill>
                <a:latin typeface="Rubik"/>
                <a:ea typeface="Rubik"/>
                <a:cs typeface="Rubik"/>
                <a:sym typeface="Rubik"/>
              </a:rPr>
              <a:t> Question List Template  </a:t>
            </a:r>
            <a:r>
              <a:rPr lang="en-US" sz="1800" dirty="0" err="1">
                <a:solidFill>
                  <a:schemeClr val="dk1"/>
                </a:solidFill>
                <a:latin typeface="Rubik"/>
                <a:ea typeface="Rubik"/>
                <a:cs typeface="Rubik"/>
                <a:sym typeface="Rubik"/>
              </a:rPr>
              <a:t>berikut</a:t>
            </a:r>
            <a:endParaRPr sz="1800" dirty="0">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Rubik"/>
              <a:ea typeface="Rubik"/>
              <a:cs typeface="Rubik"/>
              <a:sym typeface="Rubik"/>
            </a:endParaRPr>
          </a:p>
          <a:p>
            <a:pPr marL="457200" marR="0" lvl="0" indent="-342900" algn="l" rtl="0">
              <a:lnSpc>
                <a:spcPct val="100000"/>
              </a:lnSpc>
              <a:spcBef>
                <a:spcPts val="0"/>
              </a:spcBef>
              <a:spcAft>
                <a:spcPts val="0"/>
              </a:spcAft>
              <a:buClr>
                <a:schemeClr val="dk1"/>
              </a:buClr>
              <a:buSzPts val="1800"/>
              <a:buFont typeface="Rubik"/>
              <a:buAutoNum type="alphaUcPeriod" startAt="2"/>
            </a:pPr>
            <a:r>
              <a:rPr lang="en-US" sz="1800" b="0" i="0" u="none" strike="noStrike" cap="none" dirty="0" err="1">
                <a:solidFill>
                  <a:schemeClr val="dk1"/>
                </a:solidFill>
                <a:latin typeface="Rubik"/>
                <a:ea typeface="Rubik"/>
                <a:cs typeface="Rubik"/>
                <a:sym typeface="Rubik"/>
              </a:rPr>
              <a:t>Jawaban</a:t>
            </a:r>
            <a:r>
              <a:rPr lang="en-US" sz="1800" b="0" i="0" u="none" strike="noStrike" cap="none" dirty="0">
                <a:solidFill>
                  <a:schemeClr val="dk1"/>
                </a:solidFill>
                <a:latin typeface="Rubik"/>
                <a:ea typeface="Rubik"/>
                <a:cs typeface="Rubik"/>
                <a:sym typeface="Rubik"/>
              </a:rPr>
              <a:t>:</a:t>
            </a:r>
            <a:endParaRPr sz="1800" b="0" i="0" u="none" strike="noStrike" cap="none" dirty="0">
              <a:solidFill>
                <a:schemeClr val="dk1"/>
              </a:solidFill>
              <a:latin typeface="Rubik"/>
              <a:ea typeface="Rubik"/>
              <a:cs typeface="Rubik"/>
              <a:sym typeface="Rubik"/>
            </a:endParaRPr>
          </a:p>
          <a:p>
            <a:pPr marL="457200" marR="0" lvl="0" indent="0" algn="l" rtl="0">
              <a:lnSpc>
                <a:spcPct val="100000"/>
              </a:lnSpc>
              <a:spcBef>
                <a:spcPts val="0"/>
              </a:spcBef>
              <a:spcAft>
                <a:spcPts val="0"/>
              </a:spcAft>
              <a:buClr>
                <a:srgbClr val="000000"/>
              </a:buClr>
              <a:buSzPts val="1800"/>
              <a:buFont typeface="Arial"/>
              <a:buNone/>
            </a:pPr>
            <a:r>
              <a:rPr lang="en-US" sz="1800" dirty="0">
                <a:solidFill>
                  <a:schemeClr val="dk1"/>
                </a:solidFill>
                <a:latin typeface="Rubik"/>
                <a:ea typeface="Rubik"/>
                <a:cs typeface="Rubik"/>
                <a:sym typeface="Rubik"/>
                <a:hlinkClick r:id="rId4"/>
              </a:rPr>
              <a:t>https://lookerstudio.google.com/reporting/47a2494e-6f08-4dc9-9ea2-e0d17ca2a36e</a:t>
            </a:r>
            <a:r>
              <a:rPr lang="en-US" sz="1800" dirty="0">
                <a:solidFill>
                  <a:schemeClr val="dk1"/>
                </a:solidFill>
                <a:latin typeface="Rubik"/>
                <a:ea typeface="Rubik"/>
                <a:cs typeface="Rubik"/>
                <a:sym typeface="Rubik"/>
              </a:rPr>
              <a:t> </a:t>
            </a:r>
            <a:endParaRPr sz="1800" b="0" i="0" u="none" strike="noStrike" cap="none" dirty="0">
              <a:solidFill>
                <a:schemeClr val="dk1"/>
              </a:solidFill>
              <a:latin typeface="Rubik"/>
              <a:ea typeface="Rubik"/>
              <a:cs typeface="Rubik"/>
              <a:sym typeface="Rubik"/>
            </a:endParaRPr>
          </a:p>
        </p:txBody>
      </p:sp>
      <p:pic>
        <p:nvPicPr>
          <p:cNvPr id="127" name="Google Shape;127;p6" descr="Logo Bank Muamalat"/>
          <p:cNvPicPr preferRelativeResize="0"/>
          <p:nvPr/>
        </p:nvPicPr>
        <p:blipFill rotWithShape="1">
          <a:blip r:embed="rId5">
            <a:alphaModFix/>
          </a:blip>
          <a:srcRect/>
          <a:stretch/>
        </p:blipFill>
        <p:spPr>
          <a:xfrm>
            <a:off x="6177280" y="443243"/>
            <a:ext cx="1204596" cy="6591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1"/>
        <p:cNvGrpSpPr/>
        <p:nvPr/>
      </p:nvGrpSpPr>
      <p:grpSpPr>
        <a:xfrm>
          <a:off x="0" y="0"/>
          <a:ext cx="0" cy="0"/>
          <a:chOff x="0" y="0"/>
          <a:chExt cx="0" cy="0"/>
        </a:xfrm>
      </p:grpSpPr>
      <p:sp>
        <p:nvSpPr>
          <p:cNvPr id="132" name="Google Shape;132;g125a73b30bd_0_0"/>
          <p:cNvSpPr/>
          <p:nvPr/>
        </p:nvSpPr>
        <p:spPr>
          <a:xfrm>
            <a:off x="5950075" y="9861700"/>
            <a:ext cx="1609800" cy="362400"/>
          </a:xfrm>
          <a:prstGeom prst="rect">
            <a:avLst/>
          </a:prstGeom>
          <a:solidFill>
            <a:srgbClr val="1792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g125a73b30bd_0_0"/>
          <p:cNvSpPr txBox="1"/>
          <p:nvPr/>
        </p:nvSpPr>
        <p:spPr>
          <a:xfrm>
            <a:off x="6916575" y="9827349"/>
            <a:ext cx="5436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Rubik Medium"/>
                <a:ea typeface="Rubik Medium"/>
                <a:cs typeface="Rubik Medium"/>
                <a:sym typeface="Rubik Medium"/>
              </a:rPr>
              <a:t>0</a:t>
            </a:r>
            <a:r>
              <a:rPr lang="en-US" sz="1600">
                <a:solidFill>
                  <a:schemeClr val="lt1"/>
                </a:solidFill>
                <a:latin typeface="Rubik Medium"/>
                <a:ea typeface="Rubik Medium"/>
                <a:cs typeface="Rubik Medium"/>
                <a:sym typeface="Rubik Medium"/>
              </a:rPr>
              <a:t>6</a:t>
            </a:r>
            <a:endParaRPr sz="1600" b="0" i="0" u="none" strike="noStrike" cap="none">
              <a:solidFill>
                <a:schemeClr val="lt1"/>
              </a:solidFill>
              <a:latin typeface="Rubik Medium"/>
              <a:ea typeface="Rubik Medium"/>
              <a:cs typeface="Rubik Medium"/>
              <a:sym typeface="Rubik Medium"/>
            </a:endParaRPr>
          </a:p>
        </p:txBody>
      </p:sp>
      <p:sp>
        <p:nvSpPr>
          <p:cNvPr id="134" name="Google Shape;134;g125a73b30bd_0_0"/>
          <p:cNvSpPr txBox="1"/>
          <p:nvPr/>
        </p:nvSpPr>
        <p:spPr>
          <a:xfrm>
            <a:off x="667875" y="702174"/>
            <a:ext cx="47838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17929C"/>
                </a:solidFill>
                <a:latin typeface="Rubik SemiBold"/>
                <a:ea typeface="Rubik SemiBold"/>
                <a:cs typeface="Rubik SemiBold"/>
                <a:sym typeface="Rubik SemiBold"/>
              </a:rPr>
              <a:t>Soal </a:t>
            </a:r>
            <a:r>
              <a:rPr lang="en-US" sz="4000">
                <a:solidFill>
                  <a:srgbClr val="17929C"/>
                </a:solidFill>
                <a:latin typeface="Rubik SemiBold"/>
                <a:ea typeface="Rubik SemiBold"/>
                <a:cs typeface="Rubik SemiBold"/>
                <a:sym typeface="Rubik SemiBold"/>
              </a:rPr>
              <a:t>5</a:t>
            </a:r>
            <a:endParaRPr sz="4000" b="0" i="0" u="none" strike="noStrike" cap="none">
              <a:solidFill>
                <a:srgbClr val="17929C"/>
              </a:solidFill>
              <a:latin typeface="Rubik SemiBold"/>
              <a:ea typeface="Rubik SemiBold"/>
              <a:cs typeface="Rubik SemiBold"/>
              <a:sym typeface="Rubik SemiBold"/>
            </a:endParaRPr>
          </a:p>
        </p:txBody>
      </p:sp>
      <p:sp>
        <p:nvSpPr>
          <p:cNvPr id="135" name="Google Shape;135;g125a73b30bd_0_0"/>
          <p:cNvSpPr txBox="1"/>
          <p:nvPr/>
        </p:nvSpPr>
        <p:spPr>
          <a:xfrm>
            <a:off x="0" y="1684829"/>
            <a:ext cx="7560075" cy="8740824"/>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Rubik"/>
              <a:buAutoNum type="alphaUcPeriod"/>
            </a:pPr>
            <a:r>
              <a:rPr lang="en-US" sz="1800" b="0" i="0" u="none" strike="noStrike" cap="none" dirty="0" err="1">
                <a:solidFill>
                  <a:srgbClr val="000000"/>
                </a:solidFill>
                <a:latin typeface="Rubik"/>
                <a:ea typeface="Rubik"/>
                <a:cs typeface="Rubik"/>
                <a:sym typeface="Rubik"/>
              </a:rPr>
              <a:t>Tugas</a:t>
            </a:r>
            <a:endParaRPr sz="1800" b="0" i="0" u="none" strike="noStrike" cap="none" dirty="0">
              <a:solidFill>
                <a:srgbClr val="000000"/>
              </a:solidFill>
              <a:latin typeface="Rubik"/>
              <a:ea typeface="Rubik"/>
              <a:cs typeface="Rubik"/>
              <a:sym typeface="Rubik"/>
            </a:endParaRPr>
          </a:p>
          <a:p>
            <a:pPr marL="0" lvl="0" indent="0" algn="l" rtl="0">
              <a:spcBef>
                <a:spcPts val="0"/>
              </a:spcBef>
              <a:spcAft>
                <a:spcPts val="0"/>
              </a:spcAft>
              <a:buNone/>
            </a:pPr>
            <a:r>
              <a:rPr lang="en-US" sz="1800" dirty="0" err="1">
                <a:solidFill>
                  <a:schemeClr val="dk1"/>
                </a:solidFill>
                <a:latin typeface="Rubik"/>
                <a:ea typeface="Rubik"/>
                <a:cs typeface="Rubik"/>
                <a:sym typeface="Rubik"/>
              </a:rPr>
              <a:t>Sebagai</a:t>
            </a:r>
            <a:r>
              <a:rPr lang="en-US" sz="1800" dirty="0">
                <a:solidFill>
                  <a:schemeClr val="dk1"/>
                </a:solidFill>
                <a:latin typeface="Rubik"/>
                <a:ea typeface="Rubik"/>
                <a:cs typeface="Rubik"/>
                <a:sym typeface="Rubik"/>
              </a:rPr>
              <a:t> BI analyst PT Sejahtera Bersama, </a:t>
            </a:r>
            <a:r>
              <a:rPr lang="en-US" sz="1800" dirty="0" err="1">
                <a:solidFill>
                  <a:schemeClr val="dk1"/>
                </a:solidFill>
                <a:latin typeface="Rubik"/>
                <a:ea typeface="Rubik"/>
                <a:cs typeface="Rubik"/>
                <a:sym typeface="Rubik"/>
              </a:rPr>
              <a:t>apa</a:t>
            </a:r>
            <a:r>
              <a:rPr lang="en-US" sz="1800" dirty="0">
                <a:solidFill>
                  <a:schemeClr val="dk1"/>
                </a:solidFill>
                <a:latin typeface="Rubik"/>
                <a:ea typeface="Rubik"/>
                <a:cs typeface="Rubik"/>
                <a:sym typeface="Rubik"/>
              </a:rPr>
              <a:t> yang bisa </a:t>
            </a:r>
            <a:r>
              <a:rPr lang="en-US" sz="1800" dirty="0" err="1">
                <a:solidFill>
                  <a:schemeClr val="dk1"/>
                </a:solidFill>
                <a:latin typeface="Rubik"/>
                <a:ea typeface="Rubik"/>
                <a:cs typeface="Rubik"/>
                <a:sym typeface="Rubik"/>
              </a:rPr>
              <a:t>anda</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usulkan</a:t>
            </a:r>
            <a:r>
              <a:rPr lang="en-US" sz="1800" dirty="0">
                <a:solidFill>
                  <a:schemeClr val="dk1"/>
                </a:solidFill>
                <a:latin typeface="Rubik"/>
                <a:ea typeface="Rubik"/>
                <a:cs typeface="Rubik"/>
                <a:sym typeface="Rubik"/>
              </a:rPr>
              <a:t> untuk </a:t>
            </a:r>
            <a:r>
              <a:rPr lang="en-US" sz="1800" dirty="0" err="1">
                <a:solidFill>
                  <a:schemeClr val="dk1"/>
                </a:solidFill>
                <a:latin typeface="Rubik"/>
                <a:ea typeface="Rubik"/>
                <a:cs typeface="Rubik"/>
                <a:sym typeface="Rubik"/>
              </a:rPr>
              <a:t>mempertahankan</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penjualan</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ataupun</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menaikkan</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penjualan</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dengan</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tabel</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transaksi</a:t>
            </a:r>
            <a:r>
              <a:rPr lang="en-US" sz="1800" dirty="0">
                <a:solidFill>
                  <a:schemeClr val="dk1"/>
                </a:solidFill>
                <a:latin typeface="Rubik"/>
                <a:ea typeface="Rubik"/>
                <a:cs typeface="Rubik"/>
                <a:sym typeface="Rubik"/>
              </a:rPr>
              <a:t> detail yang </a:t>
            </a:r>
            <a:r>
              <a:rPr lang="en-US" sz="1800" dirty="0" err="1">
                <a:solidFill>
                  <a:schemeClr val="dk1"/>
                </a:solidFill>
                <a:latin typeface="Rubik"/>
                <a:ea typeface="Rubik"/>
                <a:cs typeface="Rubik"/>
                <a:sym typeface="Rubik"/>
              </a:rPr>
              <a:t>sudah</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ada</a:t>
            </a:r>
            <a:r>
              <a:rPr lang="en-US" sz="1800" dirty="0">
                <a:solidFill>
                  <a:schemeClr val="dk1"/>
                </a:solidFill>
                <a:latin typeface="Rubik"/>
                <a:ea typeface="Rubik"/>
                <a:cs typeface="Rubik"/>
                <a:sym typeface="Rubik"/>
              </a:rPr>
              <a:t>?</a:t>
            </a:r>
            <a:endParaRPr sz="1800" b="0" i="0" u="none" strike="noStrike" cap="none" dirty="0">
              <a:solidFill>
                <a:schemeClr val="dk1"/>
              </a:solidFill>
              <a:latin typeface="Rubik"/>
              <a:ea typeface="Rubik"/>
              <a:cs typeface="Rubik"/>
              <a:sym typeface="Rubik"/>
            </a:endParaRPr>
          </a:p>
          <a:p>
            <a:pPr marL="0" marR="0" lvl="0" indent="0" algn="l" rtl="0">
              <a:lnSpc>
                <a:spcPct val="100000"/>
              </a:lnSpc>
              <a:spcBef>
                <a:spcPts val="0"/>
              </a:spcBef>
              <a:spcAft>
                <a:spcPts val="0"/>
              </a:spcAft>
              <a:buNone/>
            </a:pPr>
            <a:endParaRPr sz="1800" dirty="0">
              <a:latin typeface="Rubik"/>
              <a:ea typeface="Rubik"/>
              <a:cs typeface="Rubik"/>
              <a:sym typeface="Rubik"/>
            </a:endParaRPr>
          </a:p>
          <a:p>
            <a:pPr marL="0" lvl="0" indent="0" algn="l" rtl="0">
              <a:spcBef>
                <a:spcPts val="0"/>
              </a:spcBef>
              <a:spcAft>
                <a:spcPts val="0"/>
              </a:spcAft>
              <a:buClr>
                <a:schemeClr val="dk1"/>
              </a:buClr>
              <a:buSzPts val="1800"/>
              <a:buFont typeface="Arial"/>
              <a:buNone/>
            </a:pPr>
            <a:endParaRPr sz="1800" dirty="0">
              <a:solidFill>
                <a:schemeClr val="dk1"/>
              </a:solidFill>
              <a:latin typeface="Rubik"/>
              <a:ea typeface="Rubik"/>
              <a:cs typeface="Rubik"/>
              <a:sym typeface="Rubik"/>
            </a:endParaRPr>
          </a:p>
          <a:p>
            <a:pPr marL="0" lvl="0" indent="0" algn="l" rtl="0">
              <a:spcBef>
                <a:spcPts val="0"/>
              </a:spcBef>
              <a:spcAft>
                <a:spcPts val="0"/>
              </a:spcAft>
              <a:buClr>
                <a:schemeClr val="dk1"/>
              </a:buClr>
              <a:buSzPts val="1800"/>
              <a:buFont typeface="Arial"/>
              <a:buNone/>
            </a:pPr>
            <a:r>
              <a:rPr lang="en-US" sz="1800" dirty="0">
                <a:solidFill>
                  <a:schemeClr val="dk1"/>
                </a:solidFill>
                <a:latin typeface="Rubik"/>
                <a:ea typeface="Rubik"/>
                <a:cs typeface="Rubik"/>
                <a:sym typeface="Rubik"/>
              </a:rPr>
              <a:t>B. </a:t>
            </a:r>
            <a:r>
              <a:rPr lang="en-US" sz="1800" dirty="0" err="1">
                <a:solidFill>
                  <a:schemeClr val="dk1"/>
                </a:solidFill>
                <a:latin typeface="Rubik"/>
                <a:ea typeface="Rubik"/>
                <a:cs typeface="Rubik"/>
                <a:sym typeface="Rubik"/>
              </a:rPr>
              <a:t>Jawaban</a:t>
            </a:r>
            <a:endParaRPr sz="1800" dirty="0">
              <a:solidFill>
                <a:schemeClr val="dk1"/>
              </a:solidFill>
              <a:latin typeface="Rubik"/>
              <a:ea typeface="Rubik"/>
              <a:cs typeface="Rubik"/>
              <a:sym typeface="Rubik"/>
            </a:endParaRPr>
          </a:p>
          <a:p>
            <a:pPr marL="0" lvl="0" indent="0" algn="l" rtl="0">
              <a:spcBef>
                <a:spcPts val="0"/>
              </a:spcBef>
              <a:spcAft>
                <a:spcPts val="0"/>
              </a:spcAft>
              <a:buClr>
                <a:schemeClr val="dk1"/>
              </a:buClr>
              <a:buSzPts val="1800"/>
              <a:buFont typeface="Arial"/>
              <a:buNone/>
            </a:pPr>
            <a:r>
              <a:rPr lang="en-US" sz="1800" dirty="0" err="1">
                <a:solidFill>
                  <a:schemeClr val="dk1"/>
                </a:solidFill>
                <a:latin typeface="Rubik"/>
                <a:ea typeface="Rubik"/>
                <a:cs typeface="Rubik"/>
                <a:sym typeface="Rubik"/>
              </a:rPr>
              <a:t>Sebagai</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seorang</a:t>
            </a:r>
            <a:r>
              <a:rPr lang="en-US" sz="1800" dirty="0">
                <a:solidFill>
                  <a:schemeClr val="dk1"/>
                </a:solidFill>
                <a:latin typeface="Rubik"/>
                <a:ea typeface="Rubik"/>
                <a:cs typeface="Rubik"/>
                <a:sym typeface="Rubik"/>
              </a:rPr>
              <a:t> BI Analyst </a:t>
            </a:r>
            <a:r>
              <a:rPr lang="en-US" sz="1800" dirty="0" err="1">
                <a:solidFill>
                  <a:schemeClr val="dk1"/>
                </a:solidFill>
                <a:latin typeface="Rubik"/>
                <a:ea typeface="Rubik"/>
                <a:cs typeface="Rubik"/>
                <a:sym typeface="Rubik"/>
              </a:rPr>
              <a:t>saya</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akan</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memberikan</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beberapa</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usulan</a:t>
            </a:r>
            <a:r>
              <a:rPr lang="en-US" sz="1800" dirty="0">
                <a:solidFill>
                  <a:schemeClr val="dk1"/>
                </a:solidFill>
                <a:latin typeface="Rubik"/>
                <a:ea typeface="Rubik"/>
                <a:cs typeface="Rubik"/>
                <a:sym typeface="Rubik"/>
              </a:rPr>
              <a:t> yang </a:t>
            </a:r>
            <a:r>
              <a:rPr lang="en-US" sz="1800" dirty="0" err="1">
                <a:solidFill>
                  <a:schemeClr val="dk1"/>
                </a:solidFill>
                <a:latin typeface="Rubik"/>
                <a:ea typeface="Rubik"/>
                <a:cs typeface="Rubik"/>
                <a:sym typeface="Rubik"/>
              </a:rPr>
              <a:t>dapat</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membantu</a:t>
            </a:r>
            <a:r>
              <a:rPr lang="en-US" sz="1800" dirty="0">
                <a:solidFill>
                  <a:schemeClr val="dk1"/>
                </a:solidFill>
                <a:latin typeface="Rubik"/>
                <a:ea typeface="Rubik"/>
                <a:cs typeface="Rubik"/>
                <a:sym typeface="Rubik"/>
              </a:rPr>
              <a:t> untuk </a:t>
            </a:r>
            <a:r>
              <a:rPr lang="en-US" sz="1800" dirty="0" err="1">
                <a:solidFill>
                  <a:schemeClr val="dk1"/>
                </a:solidFill>
                <a:latin typeface="Rubik"/>
                <a:ea typeface="Rubik"/>
                <a:cs typeface="Rubik"/>
                <a:sym typeface="Rubik"/>
              </a:rPr>
              <a:t>mempertahankan</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penjualan</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ataupun</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meningkatkan</a:t>
            </a:r>
            <a:r>
              <a:rPr lang="en-US" sz="1800" dirty="0">
                <a:solidFill>
                  <a:schemeClr val="dk1"/>
                </a:solidFill>
                <a:latin typeface="Rubik"/>
                <a:ea typeface="Rubik"/>
                <a:cs typeface="Rubik"/>
                <a:sym typeface="Rubik"/>
              </a:rPr>
              <a:t> </a:t>
            </a:r>
            <a:r>
              <a:rPr lang="en-US" sz="1800" dirty="0" err="1">
                <a:solidFill>
                  <a:schemeClr val="dk1"/>
                </a:solidFill>
                <a:latin typeface="Rubik"/>
                <a:ea typeface="Rubik"/>
                <a:cs typeface="Rubik"/>
                <a:sym typeface="Rubik"/>
              </a:rPr>
              <a:t>penjualan</a:t>
            </a:r>
            <a:r>
              <a:rPr lang="en-US" sz="1800" dirty="0">
                <a:solidFill>
                  <a:schemeClr val="dk1"/>
                </a:solidFill>
                <a:latin typeface="Rubik"/>
                <a:ea typeface="Rubik"/>
                <a:cs typeface="Rubik"/>
                <a:sym typeface="Rubik"/>
              </a:rPr>
              <a:t> </a:t>
            </a:r>
          </a:p>
          <a:p>
            <a:pPr marL="0" lvl="0" indent="0" algn="l" rtl="0">
              <a:spcBef>
                <a:spcPts val="0"/>
              </a:spcBef>
              <a:spcAft>
                <a:spcPts val="0"/>
              </a:spcAft>
              <a:buClr>
                <a:schemeClr val="dk1"/>
              </a:buClr>
              <a:buSzPts val="1800"/>
              <a:buFont typeface="Arial"/>
              <a:buNone/>
            </a:pPr>
            <a:endParaRPr lang="en-US" sz="1800" dirty="0">
              <a:latin typeface="Rubik"/>
              <a:ea typeface="Rubik"/>
              <a:cs typeface="Rubik"/>
              <a:sym typeface="Rubik"/>
            </a:endParaRPr>
          </a:p>
          <a:p>
            <a:pPr marL="0" lvl="0" indent="0" algn="just" rtl="0">
              <a:spcBef>
                <a:spcPts val="0"/>
              </a:spcBef>
              <a:spcAft>
                <a:spcPts val="0"/>
              </a:spcAft>
              <a:buClr>
                <a:schemeClr val="dk1"/>
              </a:buClr>
              <a:buSzPts val="1800"/>
              <a:buFont typeface="Arial"/>
              <a:buNone/>
            </a:pPr>
            <a:r>
              <a:rPr lang="id-ID" dirty="0">
                <a:latin typeface="Rubik"/>
                <a:ea typeface="Rubik"/>
                <a:cs typeface="Rubik"/>
                <a:sym typeface="Rubik"/>
              </a:rPr>
              <a:t>Analisis Customer Segmentation: Melakukan analisis segmentasi pelanggan dapat membantu memahami profil pelanggan, preferensi pembelian, perilaku, dan kebutuhan mereka. Hal ini dapat membantu perusahaan untuk mengembangkan strategi pemasaran yang lebih efektif untuk setiap segmen pelanggan, serta menentukan produk dan layanan yang harus diprioritaskan untuk masing-masing segmen tersebut.</a:t>
            </a:r>
          </a:p>
          <a:p>
            <a:pPr marL="0" lvl="0" indent="0" algn="just" rtl="0">
              <a:spcBef>
                <a:spcPts val="0"/>
              </a:spcBef>
              <a:spcAft>
                <a:spcPts val="0"/>
              </a:spcAft>
              <a:buClr>
                <a:schemeClr val="dk1"/>
              </a:buClr>
              <a:buSzPts val="1800"/>
              <a:buFont typeface="Arial"/>
              <a:buNone/>
            </a:pPr>
            <a:endParaRPr lang="id-ID" dirty="0">
              <a:latin typeface="Rubik"/>
              <a:ea typeface="Rubik"/>
              <a:cs typeface="Rubik"/>
              <a:sym typeface="Rubik"/>
            </a:endParaRPr>
          </a:p>
          <a:p>
            <a:pPr marL="0" lvl="0" indent="0" algn="just" rtl="0">
              <a:spcBef>
                <a:spcPts val="0"/>
              </a:spcBef>
              <a:spcAft>
                <a:spcPts val="0"/>
              </a:spcAft>
              <a:buClr>
                <a:schemeClr val="dk1"/>
              </a:buClr>
              <a:buSzPts val="1800"/>
              <a:buFont typeface="Arial"/>
              <a:buNone/>
            </a:pPr>
            <a:r>
              <a:rPr lang="id-ID" dirty="0">
                <a:latin typeface="Rubik"/>
                <a:ea typeface="Rubik"/>
                <a:cs typeface="Rubik"/>
                <a:sym typeface="Rubik"/>
              </a:rPr>
              <a:t>Analisis Produk dan Kategori: Melakukan analisis produk dan kategori dapat membantu perusahaan untuk memahami kinerja produk mereka dan produk apa yang paling diminati oleh pelanggan. Hal ini dapat membantu perusahaan dalam pengembangan strategi pemasaran dan promosi produk yang tepat serta meningkatkan ketersediaan produk yang diminati pelanggan.</a:t>
            </a:r>
          </a:p>
          <a:p>
            <a:pPr marL="0" lvl="0" indent="0" algn="just" rtl="0">
              <a:spcBef>
                <a:spcPts val="0"/>
              </a:spcBef>
              <a:spcAft>
                <a:spcPts val="0"/>
              </a:spcAft>
              <a:buClr>
                <a:schemeClr val="dk1"/>
              </a:buClr>
              <a:buSzPts val="1800"/>
              <a:buFont typeface="Arial"/>
              <a:buNone/>
            </a:pPr>
            <a:endParaRPr lang="id-ID" dirty="0">
              <a:latin typeface="Rubik"/>
              <a:ea typeface="Rubik"/>
              <a:cs typeface="Rubik"/>
              <a:sym typeface="Rubik"/>
            </a:endParaRPr>
          </a:p>
          <a:p>
            <a:pPr marL="0" lvl="0" indent="0" algn="just" rtl="0">
              <a:spcBef>
                <a:spcPts val="0"/>
              </a:spcBef>
              <a:spcAft>
                <a:spcPts val="0"/>
              </a:spcAft>
              <a:buClr>
                <a:schemeClr val="dk1"/>
              </a:buClr>
              <a:buSzPts val="1800"/>
              <a:buFont typeface="Arial"/>
              <a:buNone/>
            </a:pPr>
            <a:r>
              <a:rPr lang="id-ID" dirty="0">
                <a:latin typeface="Rubik"/>
                <a:ea typeface="Rubik"/>
                <a:cs typeface="Rubik"/>
                <a:sym typeface="Rubik"/>
              </a:rPr>
              <a:t>Analisis Penjualan: Melakukan analisis penjualan dapat membantu perusahaan untuk memahami tren penjualan dan memperkirakan permintaan produk di masa depan. Hal ini dapat membantu perusahaan dalam melakukan perencanaan dan pengelolaan persediaan produk yang lebih baik, serta mengoptimalkan strategi pemasaran dan promosi produk.</a:t>
            </a:r>
          </a:p>
          <a:p>
            <a:pPr marL="0" lvl="0" indent="0" algn="just" rtl="0">
              <a:spcBef>
                <a:spcPts val="0"/>
              </a:spcBef>
              <a:spcAft>
                <a:spcPts val="0"/>
              </a:spcAft>
              <a:buClr>
                <a:schemeClr val="dk1"/>
              </a:buClr>
              <a:buSzPts val="1800"/>
              <a:buFont typeface="Arial"/>
              <a:buNone/>
            </a:pPr>
            <a:endParaRPr lang="id-ID" dirty="0">
              <a:latin typeface="Rubik"/>
              <a:ea typeface="Rubik"/>
              <a:cs typeface="Rubik"/>
              <a:sym typeface="Rubik"/>
            </a:endParaRPr>
          </a:p>
          <a:p>
            <a:pPr marL="0" lvl="0" indent="0" algn="just" rtl="0">
              <a:spcBef>
                <a:spcPts val="0"/>
              </a:spcBef>
              <a:spcAft>
                <a:spcPts val="0"/>
              </a:spcAft>
              <a:buClr>
                <a:schemeClr val="dk1"/>
              </a:buClr>
              <a:buSzPts val="1800"/>
              <a:buFont typeface="Arial"/>
              <a:buNone/>
            </a:pPr>
            <a:r>
              <a:rPr lang="id-ID" dirty="0">
                <a:latin typeface="Rubik"/>
                <a:ea typeface="Rubik"/>
                <a:cs typeface="Rubik"/>
                <a:sym typeface="Rubik"/>
              </a:rPr>
              <a:t>Dengan melakukan analisis yang tepat pada tabel transaksi detail yang sudah ada, perusahaan dapat mengambil keputusan yang lebih baik dalam mengembangkan strategi pemasaran dan promosi produk, meningkatkan ketersediaan produk yang diminati pelanggan, memperbaiki kualitas layanan, serta meningkatkan penjualan dan mempertahankan pelanggan yang sudah ada.</a:t>
            </a: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Rubik"/>
              <a:ea typeface="Rubik"/>
              <a:cs typeface="Rubik"/>
              <a:sym typeface="Rubik"/>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Rubik"/>
              <a:ea typeface="Rubik"/>
              <a:cs typeface="Rubik"/>
              <a:sym typeface="Rubik"/>
            </a:endParaRPr>
          </a:p>
        </p:txBody>
      </p:sp>
      <p:pic>
        <p:nvPicPr>
          <p:cNvPr id="136" name="Google Shape;136;g125a73b30bd_0_0" descr="Logo Bank Muamalat"/>
          <p:cNvPicPr preferRelativeResize="0"/>
          <p:nvPr/>
        </p:nvPicPr>
        <p:blipFill rotWithShape="1">
          <a:blip r:embed="rId4">
            <a:alphaModFix/>
          </a:blip>
          <a:srcRect/>
          <a:stretch/>
        </p:blipFill>
        <p:spPr>
          <a:xfrm>
            <a:off x="6177280" y="443243"/>
            <a:ext cx="1204596" cy="65913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pic>
        <p:nvPicPr>
          <p:cNvPr id="141" name="Google Shape;141;p7" descr="Logo Bank Muamalat"/>
          <p:cNvPicPr preferRelativeResize="0"/>
          <p:nvPr/>
        </p:nvPicPr>
        <p:blipFill rotWithShape="1">
          <a:blip r:embed="rId4">
            <a:alphaModFix/>
          </a:blip>
          <a:srcRect/>
          <a:stretch/>
        </p:blipFill>
        <p:spPr>
          <a:xfrm>
            <a:off x="3769360" y="8981440"/>
            <a:ext cx="1704340" cy="93281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730</Words>
  <Application>Microsoft Office PowerPoint</Application>
  <PresentationFormat>Custom</PresentationFormat>
  <Paragraphs>84</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Rubik Medium</vt:lpstr>
      <vt:lpstr>Rubik SemiBold</vt:lpstr>
      <vt:lpstr>Rubik</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3</dc:creator>
  <cp:lastModifiedBy>MUHAMMAD NAUFAL RAFI</cp:lastModifiedBy>
  <cp:revision>4</cp:revision>
  <dcterms:created xsi:type="dcterms:W3CDTF">2022-03-30T13:00:00Z</dcterms:created>
  <dcterms:modified xsi:type="dcterms:W3CDTF">2023-04-18T14:07:42Z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