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1"/>
  </p:notesMasterIdLst>
  <p:handoutMasterIdLst>
    <p:handoutMasterId r:id="rId42"/>
  </p:handoutMasterIdLst>
  <p:sldIdLst>
    <p:sldId id="465" r:id="rId3"/>
    <p:sldId id="467" r:id="rId4"/>
    <p:sldId id="468" r:id="rId5"/>
    <p:sldId id="520" r:id="rId6"/>
    <p:sldId id="469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21" r:id="rId27"/>
    <p:sldId id="522" r:id="rId28"/>
    <p:sldId id="517" r:id="rId29"/>
    <p:sldId id="518" r:id="rId30"/>
    <p:sldId id="519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4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F"/>
    <a:srgbClr val="033F7B"/>
    <a:srgbClr val="4B74B2"/>
    <a:srgbClr val="749CC5"/>
    <a:srgbClr val="EF3137"/>
    <a:srgbClr val="FFC600"/>
    <a:srgbClr val="05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2418" autoAdjust="0"/>
  </p:normalViewPr>
  <p:slideViewPr>
    <p:cSldViewPr snapToGrid="0" snapToObjects="1">
      <p:cViewPr varScale="1">
        <p:scale>
          <a:sx n="73" d="100"/>
          <a:sy n="73" d="100"/>
        </p:scale>
        <p:origin x="907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C542-B939-BB45-AFCF-594C1621128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C196-1B1F-7241-A073-57B4DC9C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278F-9C4E-4141-9C2A-50ABACE7C8B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DEB1-D7C8-3B49-8A71-75AFCE0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0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is a good choice for several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b="0" i="0" cap="none" baseline="0">
                <a:solidFill>
                  <a:srgbClr val="033F7B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d-ID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noProof="1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2DED8A-46A3-4394-A321-26266EE53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3153" y="798495"/>
            <a:ext cx="2263885" cy="7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id-ID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22C47770-E991-4F52-AA8E-E4EEF365013A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E61-7454-C94C-8013-44471252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81CD-F888-FA49-B084-7CE8E3F99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027D-0E1C-EC4E-84F9-9E9406E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122F-9C93-B842-890C-03566779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9132-F58D-3A44-9E70-03DEB3F0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72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9034-2D12-DD40-A071-AD7D4FE9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CEF6-9BB1-5645-A0A7-BE439CF8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4798-B617-564D-AB96-2C0BDDB2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B093-D2C5-604B-B97A-3722C3D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6962-F55E-B047-BE0D-F6AB9C9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520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5D51-A8AF-434D-9F44-48D88DE7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9469-4739-2246-ADE0-60513CF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450E-6ADC-C541-8FD5-E5202D6F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7784-F4D0-5D41-BE5E-6B090A3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38F4-A905-2A40-9921-777479D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032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DCFD-C615-0E41-A8EB-54EB57B0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C266-56F1-6C4F-A5F1-DAF6D3F9B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93EB8-C601-6F4A-8D5C-EE3F0243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D4B52-B546-0F4B-9E43-E8F7C3E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FC486-04EF-4C43-845E-1E7EFF0B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93EB-CA01-9241-BD16-D4015A74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72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7E29-453D-564B-B431-E231041A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4661-2DCE-AF44-8D86-66246230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117DF-8421-454F-BECE-B09B2F63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EF944-9E11-1048-8E72-7E7AD7F72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A202-960A-3B4C-A2FF-C677D22F6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9465B-E678-5F40-962E-C9FB69BA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880E7-89E3-414C-B4C8-D989CB05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3BF6C-B4EB-9541-84CB-0A04BCB4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57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676C-8E77-D641-A3BC-3A051EA8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1B79F-D86D-B743-9243-0834415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0152-A8C8-4444-AAAA-162614EB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5AE98-BEC6-5941-9592-794E28D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856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7BBE-F31F-4A4B-83E3-7887604B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54BC2-6425-604C-A801-BDAC2D7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6765-2C61-F540-B4ED-03FF792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986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A98-924A-0B45-8631-1F68FFFC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24D5-3804-C041-BB52-D1D8FA80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1C1F-6E84-DF44-8638-08B1AFAAB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980C-6CCE-3E42-9B20-6620C054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FE76-C4B9-7F41-9CDB-4A2F794A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BF3A-F548-D247-9747-7A60AE2A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28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A48-C795-C14A-AE4B-E4114B82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FF291-9810-E344-B193-6FD022211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0579D-4843-4B49-A80A-3698A0AE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033D-FEB6-664C-90FC-7D7CDB63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FB4A4-AA43-B144-B4D2-8EFB20E2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BC6F-94E2-9943-A9E4-65B99B72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1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id-ID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Tx/>
              <a:buBlip>
                <a:blip r:embed="rId2"/>
              </a:buBlip>
              <a:defRPr/>
            </a:lvl1pPr>
            <a:lvl2pPr marL="457200" indent="-182880">
              <a:buFontTx/>
              <a:buBlip>
                <a:blip r:embed="rId3"/>
              </a:buBlip>
              <a:defRPr/>
            </a:lvl2pPr>
            <a:lvl3pPr marL="731520" indent="-182880">
              <a:buFontTx/>
              <a:buBlip>
                <a:blip r:embed="rId4"/>
              </a:buBlip>
              <a:defRPr/>
            </a:lvl3pPr>
            <a:lvl4pPr marL="1005840" indent="-182880">
              <a:buFont typeface="Apple Symbols" panose="02000000000000000000" pitchFamily="2" charset="-79"/>
              <a:buChar char="☐"/>
              <a:defRPr/>
            </a:lvl4pPr>
            <a:lvl5pPr marL="1188720" indent="-137160">
              <a:buFont typeface="Apple Symbols" panose="02000000000000000000" pitchFamily="2" charset="-79"/>
              <a:buChar char="☐"/>
              <a:defRPr/>
            </a:lvl5pPr>
          </a:lstStyle>
          <a:p>
            <a:pPr lvl="0"/>
            <a:r>
              <a:rPr lang="id-ID" noProof="1"/>
              <a:t>Click to edit Master text styles</a:t>
            </a:r>
          </a:p>
          <a:p>
            <a:pPr lvl="1"/>
            <a:r>
              <a:rPr lang="id-ID" noProof="1"/>
              <a:t>Second level</a:t>
            </a:r>
          </a:p>
          <a:p>
            <a:pPr lvl="2"/>
            <a:r>
              <a:rPr lang="id-ID" noProof="1"/>
              <a:t>Third level</a:t>
            </a:r>
          </a:p>
          <a:p>
            <a:pPr lvl="3"/>
            <a:r>
              <a:rPr lang="id-ID" noProof="1"/>
              <a:t>Fourth level</a:t>
            </a:r>
          </a:p>
          <a:p>
            <a:pPr lvl="4"/>
            <a:r>
              <a:rPr lang="id-ID" noProof="1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4BCFD-C32F-AE42-95EF-6E0DADB68274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5F71-D86A-4DBF-A16C-42B37B6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2A0-181B-4F6D-9BFF-DA542B93E706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2BC8-4CFE-488C-BCBD-083DF6F7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01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55D7-10D6-9044-B652-8D51D826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84D4-415F-B046-8B59-86C30D54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58F0-23FF-044F-82C5-BB366CC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A54E-6AF2-6C42-A202-F1F655F3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9874-D7FB-D340-9EEB-0A226F6B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21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BA37A-3814-FE44-83C6-C0E276010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AE037-C1C1-6048-8B53-95AB1BFEB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21B8-F839-0D48-B141-176A6A21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E251-C24C-9646-B502-91B66E5A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2622-2F7B-7F49-9558-ECD06254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20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033F7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58A2-B9A6-4BC2-8624-2E267AFE4EB1}" type="datetime1">
              <a:rPr lang="en-US" smtClean="0">
                <a:latin typeface="Arial"/>
              </a:rPr>
              <a:t>4/2/2022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975363" y="4599432"/>
            <a:ext cx="10350924" cy="0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F3E2640-DA07-4F28-B9C9-23B952377E91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0B3DF-021A-E249-8BDB-3AC856A1B4F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33F7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33F7B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6649D6A4-F134-4378-899D-5C4647A36D23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A29F95-596C-2A4C-A646-1588D83E203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DFECA951-6F7F-456B-8A0C-7C5D4644D0E7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4E96F-ACBA-B241-BFF7-771FE454EC5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4B285B23-6EBB-40F1-B5EB-FCB988F7AD32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0E581A47-C67A-4555-BDC2-7E2955DA94BF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3F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1E43BAA8-0641-402E-8CA4-3006C7736F4F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C31E9F-5735-254E-9961-C901288C7C5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" y="1524005"/>
            <a:ext cx="10972800" cy="10349"/>
          </a:xfrm>
          <a:prstGeom prst="line">
            <a:avLst/>
          </a:prstGeom>
          <a:ln w="19050">
            <a:solidFill>
              <a:srgbClr val="033F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noProof="1"/>
              <a:t>Click to edit Master text styles</a:t>
            </a:r>
          </a:p>
          <a:p>
            <a:pPr lvl="1"/>
            <a:r>
              <a:rPr lang="id-ID" noProof="1"/>
              <a:t>Second level</a:t>
            </a:r>
          </a:p>
          <a:p>
            <a:pPr lvl="2"/>
            <a:r>
              <a:rPr lang="id-ID" noProof="1"/>
              <a:t>Third level</a:t>
            </a:r>
          </a:p>
          <a:p>
            <a:pPr lvl="3"/>
            <a:r>
              <a:rPr lang="id-ID" noProof="1"/>
              <a:t>Fourth level</a:t>
            </a:r>
          </a:p>
          <a:p>
            <a:pPr lvl="4"/>
            <a:r>
              <a:rPr lang="id-ID" noProof="1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0">
                <a:srgbClr val="4B74B2">
                  <a:shade val="30000"/>
                  <a:satMod val="115000"/>
                </a:srgbClr>
              </a:gs>
              <a:gs pos="50000">
                <a:srgbClr val="4B74B2">
                  <a:shade val="67500"/>
                  <a:satMod val="115000"/>
                </a:srgbClr>
              </a:gs>
              <a:gs pos="100000">
                <a:srgbClr val="4B74B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Quicksand" panose="02070303000000060000" pitchFamily="18" charset="77"/>
              </a:defRPr>
            </a:lvl1pPr>
          </a:lstStyle>
          <a:p>
            <a:fld id="{3C5BD2A0-181B-4F6D-9BFF-DA542B93E706}" type="datetime1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  <a:latin typeface="Quicksand" panose="02070303000000060000" pitchFamily="18" charset="77"/>
              </a:defRPr>
            </a:lvl1pPr>
          </a:lstStyle>
          <a:p>
            <a:fld id="{5BFA158B-7C94-F543-87DB-41F59EA4F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0" i="0" kern="1200" spc="-100" baseline="0">
          <a:solidFill>
            <a:srgbClr val="033F7B"/>
          </a:solidFill>
          <a:latin typeface="Bookman Old Style" panose="02050604050505020204" pitchFamily="18" charset="0"/>
          <a:ea typeface="Ayuthaya" pitchFamily="2" charset="-34"/>
          <a:cs typeface="Ayuthaya" pitchFamily="2" charset="-34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Tx/>
        <a:buBlip>
          <a:blip r:embed="rId12"/>
        </a:buBlip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Tx/>
        <a:buBlip>
          <a:blip r:embed="rId13"/>
        </a:buBlip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Tx/>
        <a:buBlip>
          <a:blip r:embed="rId14"/>
        </a:buBlip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pple Symbols" panose="02000000000000000000" pitchFamily="2" charset="-79"/>
        <a:buChar char="☐"/>
        <a:defRPr sz="16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100000"/>
        <a:buFont typeface="Apple Symbols" panose="02000000000000000000" pitchFamily="2" charset="-79"/>
        <a:buChar char="☐"/>
        <a:defRPr sz="1400" kern="1200" baseline="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78A5E-09B3-8E40-A94A-6082292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D61A-2240-CD44-882C-DFBE669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CB83-1BD4-7E43-BE99-F92C5BE1F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FF56-D5D8-D041-92B2-35EA5676C3CC}" type="datetimeFigureOut">
              <a:rPr lang="id-ID" smtClean="0"/>
              <a:t>02/04/2022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774-E66B-6441-BCB6-F93C6B82C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D6F8-C388-4B43-87F1-DDE4BAB07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2A1E2-3DFF-3045-AD8B-5C9FDC55E8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0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A290-BC88-3B44-9496-BD1C82B93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Python DTS PRoA 2022</a:t>
            </a:r>
            <a:br>
              <a:rPr lang="en-US" noProof="1"/>
            </a:br>
            <a:r>
              <a:rPr lang="en-US" sz="2800" noProof="1">
                <a:solidFill>
                  <a:srgbClr val="0456A8"/>
                </a:solidFill>
              </a:rPr>
              <a:t>Library Session 1: Tkinker</a:t>
            </a:r>
            <a:endParaRPr lang="id-ID" noProof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9D92-08B6-6143-A545-CC54B44C9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noProof="1"/>
          </a:p>
          <a:p>
            <a:r>
              <a:rPr lang="en-US" sz="2400" noProof="1"/>
              <a:t>Muhammad Ogin Hasanuddin</a:t>
            </a:r>
          </a:p>
          <a:p>
            <a:endParaRPr lang="en-US" sz="2400" noProof="1"/>
          </a:p>
          <a:p>
            <a:r>
              <a:rPr lang="en-US" sz="2400" noProof="1"/>
              <a:t>KK Teknik Komputer</a:t>
            </a:r>
          </a:p>
          <a:p>
            <a:r>
              <a:rPr lang="en-US" sz="2400" noProof="1"/>
              <a:t>Sekolah Teknik Elektro dan Informatika</a:t>
            </a:r>
          </a:p>
          <a:p>
            <a:r>
              <a:rPr lang="en-US" sz="2400" noProof="1"/>
              <a:t>Institut Teknologi Bandung</a:t>
            </a:r>
          </a:p>
        </p:txBody>
      </p:sp>
    </p:spTree>
    <p:extLst>
      <p:ext uri="{BB962C8B-B14F-4D97-AF65-F5344CB8AC3E}">
        <p14:creationId xmlns:p14="http://schemas.microsoft.com/office/powerpoint/2010/main" val="21552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6AE9-088E-46EA-958D-E8E06772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blur UI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5FF1-B007-4D93-B069-2543D023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you find the text and UI are blurry on Windows, you can use the </a:t>
            </a:r>
            <a:r>
              <a:rPr lang="en-US" sz="2000" dirty="0" err="1"/>
              <a:t>ctypes</a:t>
            </a:r>
            <a:r>
              <a:rPr lang="en-US" sz="2000" dirty="0"/>
              <a:t> Python library to fix it.</a:t>
            </a:r>
          </a:p>
          <a:p>
            <a:r>
              <a:rPr lang="en-US" sz="2000" dirty="0"/>
              <a:t>First import the </a:t>
            </a:r>
            <a:r>
              <a:rPr lang="en-US" sz="2000" dirty="0" err="1"/>
              <a:t>ctypes</a:t>
            </a:r>
            <a:r>
              <a:rPr lang="en-US" sz="2000" dirty="0"/>
              <a:t> module:</a:t>
            </a:r>
          </a:p>
          <a:p>
            <a:endParaRPr lang="en-US" sz="2000" dirty="0"/>
          </a:p>
          <a:p>
            <a:r>
              <a:rPr lang="en-US" sz="2000" dirty="0"/>
              <a:t>Second, call the </a:t>
            </a:r>
            <a:r>
              <a:rPr lang="en-US" sz="2000" dirty="0" err="1"/>
              <a:t>SetProcessDpiAwareness</a:t>
            </a:r>
            <a:r>
              <a:rPr lang="en-US" sz="2000" dirty="0"/>
              <a:t>() function:</a:t>
            </a:r>
          </a:p>
          <a:p>
            <a:endParaRPr lang="en-US" sz="2000" dirty="0"/>
          </a:p>
          <a:p>
            <a:r>
              <a:rPr lang="en-US" sz="2000" dirty="0"/>
              <a:t>If you want the application to run across platforms such as Windows, macOS, and Linux, you can place the above code in a try...finally block: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E487F-6FA8-4540-A7EA-0EF3F55D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AB717-169F-4C10-80DE-E892908CC873}"/>
              </a:ext>
            </a:extLst>
          </p:cNvPr>
          <p:cNvSpPr txBox="1"/>
          <p:nvPr/>
        </p:nvSpPr>
        <p:spPr>
          <a:xfrm>
            <a:off x="894144" y="2344403"/>
            <a:ext cx="60940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windll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5F34E-CD7C-4C20-B261-E6121585624D}"/>
              </a:ext>
            </a:extLst>
          </p:cNvPr>
          <p:cNvSpPr txBox="1"/>
          <p:nvPr/>
        </p:nvSpPr>
        <p:spPr>
          <a:xfrm>
            <a:off x="894144" y="3087864"/>
            <a:ext cx="60940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windll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shcore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SetProcessDpiAwareness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1464-0B55-47F7-9865-BCDB0B0B29CD}"/>
              </a:ext>
            </a:extLst>
          </p:cNvPr>
          <p:cNvSpPr txBox="1"/>
          <p:nvPr/>
        </p:nvSpPr>
        <p:spPr>
          <a:xfrm>
            <a:off x="894144" y="4132154"/>
            <a:ext cx="609407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windll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windll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shcore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SetProcessDpiAwareness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8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AAC-C069-4A40-BC3E-33F69FC3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8758-F388-4285-B584-0825B9FF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module to create a </a:t>
            </a:r>
            <a:r>
              <a:rPr lang="en-US" dirty="0" err="1"/>
              <a:t>Tkinter</a:t>
            </a:r>
            <a:r>
              <a:rPr lang="en-US" dirty="0"/>
              <a:t> desktop application. </a:t>
            </a:r>
          </a:p>
          <a:p>
            <a:r>
              <a:rPr lang="en-US" dirty="0"/>
              <a:t>Use Tk class to create the main window and call the </a:t>
            </a:r>
            <a:r>
              <a:rPr lang="en-US" dirty="0" err="1"/>
              <a:t>mainloop</a:t>
            </a:r>
            <a:r>
              <a:rPr lang="en-US" dirty="0"/>
              <a:t>() method to keep the window displays. </a:t>
            </a:r>
          </a:p>
          <a:p>
            <a:r>
              <a:rPr lang="en-US" dirty="0"/>
              <a:t>In </a:t>
            </a:r>
            <a:r>
              <a:rPr lang="en-US" dirty="0" err="1"/>
              <a:t>Tkinter</a:t>
            </a:r>
            <a:r>
              <a:rPr lang="en-US" dirty="0"/>
              <a:t>, components are called widgets.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4216-2C19-484A-A7FB-104CB8B4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7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BB8C-4FB0-4180-991C-12EBC96D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989F-D033-42AF-964B-980FCD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seen before, the root window has a title that defaults to tk. It also has three system buttons including Minimize, Maximize, and Close.</a:t>
            </a:r>
          </a:p>
          <a:p>
            <a:r>
              <a:rPr lang="en-US" dirty="0"/>
              <a:t>In this part, we will learn how to manipulate various attributes of a </a:t>
            </a:r>
            <a:r>
              <a:rPr lang="en-US" dirty="0" err="1"/>
              <a:t>Tkinter</a:t>
            </a:r>
            <a:r>
              <a:rPr lang="en-US" dirty="0"/>
              <a:t>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C2B4-8B62-4C37-92BA-031A4263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9A86-81D7-445F-9FDE-6AF559E9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window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3EC4-0129-4674-BE8C-C7AE0FA7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window’s title, you use the title() method like this:</a:t>
            </a:r>
          </a:p>
          <a:p>
            <a:endParaRPr lang="en-US" dirty="0"/>
          </a:p>
          <a:p>
            <a:r>
              <a:rPr lang="en-US" dirty="0"/>
              <a:t>For example, the following changes the title of the root window to '</a:t>
            </a:r>
            <a:r>
              <a:rPr lang="en-US" dirty="0" err="1"/>
              <a:t>Tkinter</a:t>
            </a:r>
            <a:r>
              <a:rPr lang="en-US" dirty="0"/>
              <a:t> Window Demo’: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the current title of a window, you use the title() method with no argument: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9AEE-436C-4DBD-9BBF-6A3A017C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C6C17-619F-4059-A20A-3F8B9D7F766A}"/>
              </a:ext>
            </a:extLst>
          </p:cNvPr>
          <p:cNvSpPr txBox="1"/>
          <p:nvPr/>
        </p:nvSpPr>
        <p:spPr>
          <a:xfrm>
            <a:off x="945931" y="2101333"/>
            <a:ext cx="6096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91186-A1D1-4EA0-9D6F-27E556B5D056}"/>
              </a:ext>
            </a:extLst>
          </p:cNvPr>
          <p:cNvSpPr txBox="1"/>
          <p:nvPr/>
        </p:nvSpPr>
        <p:spPr>
          <a:xfrm>
            <a:off x="945931" y="3286744"/>
            <a:ext cx="6096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Demo'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1774A-3BD7-4F77-BB51-D71291DBDD47}"/>
              </a:ext>
            </a:extLst>
          </p:cNvPr>
          <p:cNvSpPr txBox="1"/>
          <p:nvPr/>
        </p:nvSpPr>
        <p:spPr>
          <a:xfrm>
            <a:off x="945931" y="5523474"/>
            <a:ext cx="6096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DFA4-8516-47A6-9B93-37BD9385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9B2D0-7529-494E-8053-77605449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Tkinter</a:t>
            </a:r>
            <a:r>
              <a:rPr lang="en-US" dirty="0"/>
              <a:t>, the position and size of a window on the screen is determined by geometry. The following shows the geometry specification: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822A4-A816-4455-B029-8D7ECBB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9" name="Group 28" descr="\documentclass{article}&#10;\usepackage{amsmath}&#10;\pagestyle{empty}&#10;\begin{document}&#10;&#10;&#10;$$&#10;width \times height \pm x \pm y&#10;$$&#10;&#10;\end{document}" title="IguanaTex Vector Display">
            <a:extLst>
              <a:ext uri="{FF2B5EF4-FFF2-40B4-BE49-F238E27FC236}">
                <a16:creationId xmlns:a16="http://schemas.microsoft.com/office/drawing/2014/main" id="{214D562E-E8ED-48BC-B3E4-3026A1700E6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60504" y="2491589"/>
            <a:ext cx="2107154" cy="224221"/>
            <a:chOff x="2541588" y="2540000"/>
            <a:chExt cx="1312863" cy="139701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69C706-6ABB-41DC-928F-8ACF79844CB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1588" y="2579688"/>
              <a:ext cx="85725" cy="69850"/>
            </a:xfrm>
            <a:custGeom>
              <a:avLst/>
              <a:gdLst>
                <a:gd name="T0" fmla="*/ 216 w 330"/>
                <a:gd name="T1" fmla="*/ 51 h 226"/>
                <a:gd name="T2" fmla="*/ 224 w 330"/>
                <a:gd name="T3" fmla="*/ 19 h 226"/>
                <a:gd name="T4" fmla="*/ 209 w 330"/>
                <a:gd name="T5" fmla="*/ 5 h 226"/>
                <a:gd name="T6" fmla="*/ 191 w 330"/>
                <a:gd name="T7" fmla="*/ 19 h 226"/>
                <a:gd name="T8" fmla="*/ 162 w 330"/>
                <a:gd name="T9" fmla="*/ 131 h 226"/>
                <a:gd name="T10" fmla="*/ 158 w 330"/>
                <a:gd name="T11" fmla="*/ 164 h 226"/>
                <a:gd name="T12" fmla="*/ 158 w 330"/>
                <a:gd name="T13" fmla="*/ 173 h 226"/>
                <a:gd name="T14" fmla="*/ 112 w 330"/>
                <a:gd name="T15" fmla="*/ 215 h 226"/>
                <a:gd name="T16" fmla="*/ 72 w 330"/>
                <a:gd name="T17" fmla="*/ 170 h 226"/>
                <a:gd name="T18" fmla="*/ 98 w 330"/>
                <a:gd name="T19" fmla="*/ 73 h 226"/>
                <a:gd name="T20" fmla="*/ 107 w 330"/>
                <a:gd name="T21" fmla="*/ 41 h 226"/>
                <a:gd name="T22" fmla="*/ 66 w 330"/>
                <a:gd name="T23" fmla="*/ 0 h 226"/>
                <a:gd name="T24" fmla="*/ 0 w 330"/>
                <a:gd name="T25" fmla="*/ 77 h 226"/>
                <a:gd name="T26" fmla="*/ 6 w 330"/>
                <a:gd name="T27" fmla="*/ 82 h 226"/>
                <a:gd name="T28" fmla="*/ 14 w 330"/>
                <a:gd name="T29" fmla="*/ 73 h 226"/>
                <a:gd name="T30" fmla="*/ 64 w 330"/>
                <a:gd name="T31" fmla="*/ 11 h 226"/>
                <a:gd name="T32" fmla="*/ 77 w 330"/>
                <a:gd name="T33" fmla="*/ 27 h 226"/>
                <a:gd name="T34" fmla="*/ 68 w 330"/>
                <a:gd name="T35" fmla="*/ 62 h 226"/>
                <a:gd name="T36" fmla="*/ 40 w 330"/>
                <a:gd name="T37" fmla="*/ 163 h 226"/>
                <a:gd name="T38" fmla="*/ 111 w 330"/>
                <a:gd name="T39" fmla="*/ 226 h 226"/>
                <a:gd name="T40" fmla="*/ 163 w 330"/>
                <a:gd name="T41" fmla="*/ 191 h 226"/>
                <a:gd name="T42" fmla="*/ 225 w 330"/>
                <a:gd name="T43" fmla="*/ 226 h 226"/>
                <a:gd name="T44" fmla="*/ 297 w 330"/>
                <a:gd name="T45" fmla="*/ 165 h 226"/>
                <a:gd name="T46" fmla="*/ 330 w 330"/>
                <a:gd name="T47" fmla="*/ 35 h 226"/>
                <a:gd name="T48" fmla="*/ 308 w 330"/>
                <a:gd name="T49" fmla="*/ 0 h 226"/>
                <a:gd name="T50" fmla="*/ 283 w 330"/>
                <a:gd name="T51" fmla="*/ 24 h 226"/>
                <a:gd name="T52" fmla="*/ 291 w 330"/>
                <a:gd name="T53" fmla="*/ 37 h 226"/>
                <a:gd name="T54" fmla="*/ 309 w 330"/>
                <a:gd name="T55" fmla="*/ 80 h 226"/>
                <a:gd name="T56" fmla="*/ 281 w 330"/>
                <a:gd name="T57" fmla="*/ 171 h 226"/>
                <a:gd name="T58" fmla="*/ 227 w 330"/>
                <a:gd name="T59" fmla="*/ 215 h 226"/>
                <a:gd name="T60" fmla="*/ 190 w 330"/>
                <a:gd name="T61" fmla="*/ 172 h 226"/>
                <a:gd name="T62" fmla="*/ 195 w 330"/>
                <a:gd name="T63" fmla="*/ 135 h 226"/>
                <a:gd name="T64" fmla="*/ 216 w 330"/>
                <a:gd name="T65" fmla="*/ 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0" h="226">
                  <a:moveTo>
                    <a:pt x="216" y="51"/>
                  </a:moveTo>
                  <a:cubicBezTo>
                    <a:pt x="219" y="40"/>
                    <a:pt x="224" y="22"/>
                    <a:pt x="224" y="19"/>
                  </a:cubicBezTo>
                  <a:cubicBezTo>
                    <a:pt x="224" y="10"/>
                    <a:pt x="217" y="5"/>
                    <a:pt x="209" y="5"/>
                  </a:cubicBezTo>
                  <a:cubicBezTo>
                    <a:pt x="203" y="5"/>
                    <a:pt x="194" y="9"/>
                    <a:pt x="191" y="19"/>
                  </a:cubicBezTo>
                  <a:cubicBezTo>
                    <a:pt x="189" y="23"/>
                    <a:pt x="166" y="118"/>
                    <a:pt x="162" y="131"/>
                  </a:cubicBezTo>
                  <a:cubicBezTo>
                    <a:pt x="159" y="146"/>
                    <a:pt x="158" y="155"/>
                    <a:pt x="158" y="164"/>
                  </a:cubicBezTo>
                  <a:cubicBezTo>
                    <a:pt x="158" y="170"/>
                    <a:pt x="158" y="171"/>
                    <a:pt x="158" y="173"/>
                  </a:cubicBezTo>
                  <a:cubicBezTo>
                    <a:pt x="147" y="200"/>
                    <a:pt x="132" y="215"/>
                    <a:pt x="112" y="215"/>
                  </a:cubicBezTo>
                  <a:cubicBezTo>
                    <a:pt x="72" y="215"/>
                    <a:pt x="72" y="178"/>
                    <a:pt x="72" y="170"/>
                  </a:cubicBezTo>
                  <a:cubicBezTo>
                    <a:pt x="72" y="154"/>
                    <a:pt x="75" y="134"/>
                    <a:pt x="98" y="73"/>
                  </a:cubicBezTo>
                  <a:cubicBezTo>
                    <a:pt x="104" y="58"/>
                    <a:pt x="107" y="51"/>
                    <a:pt x="107" y="41"/>
                  </a:cubicBezTo>
                  <a:cubicBezTo>
                    <a:pt x="107" y="18"/>
                    <a:pt x="90" y="0"/>
                    <a:pt x="66" y="0"/>
                  </a:cubicBezTo>
                  <a:cubicBezTo>
                    <a:pt x="19" y="0"/>
                    <a:pt x="0" y="72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4" y="73"/>
                  </a:cubicBezTo>
                  <a:cubicBezTo>
                    <a:pt x="28" y="26"/>
                    <a:pt x="47" y="11"/>
                    <a:pt x="64" y="11"/>
                  </a:cubicBezTo>
                  <a:cubicBezTo>
                    <a:pt x="69" y="11"/>
                    <a:pt x="77" y="11"/>
                    <a:pt x="77" y="27"/>
                  </a:cubicBezTo>
                  <a:cubicBezTo>
                    <a:pt x="77" y="40"/>
                    <a:pt x="71" y="54"/>
                    <a:pt x="68" y="62"/>
                  </a:cubicBezTo>
                  <a:cubicBezTo>
                    <a:pt x="46" y="121"/>
                    <a:pt x="40" y="144"/>
                    <a:pt x="40" y="163"/>
                  </a:cubicBezTo>
                  <a:cubicBezTo>
                    <a:pt x="40" y="209"/>
                    <a:pt x="73" y="226"/>
                    <a:pt x="111" y="226"/>
                  </a:cubicBezTo>
                  <a:cubicBezTo>
                    <a:pt x="119" y="226"/>
                    <a:pt x="143" y="226"/>
                    <a:pt x="163" y="191"/>
                  </a:cubicBezTo>
                  <a:cubicBezTo>
                    <a:pt x="176" y="223"/>
                    <a:pt x="210" y="226"/>
                    <a:pt x="225" y="226"/>
                  </a:cubicBezTo>
                  <a:cubicBezTo>
                    <a:pt x="262" y="226"/>
                    <a:pt x="284" y="195"/>
                    <a:pt x="297" y="165"/>
                  </a:cubicBezTo>
                  <a:cubicBezTo>
                    <a:pt x="314" y="126"/>
                    <a:pt x="330" y="59"/>
                    <a:pt x="330" y="35"/>
                  </a:cubicBezTo>
                  <a:cubicBezTo>
                    <a:pt x="330" y="7"/>
                    <a:pt x="317" y="0"/>
                    <a:pt x="308" y="0"/>
                  </a:cubicBezTo>
                  <a:cubicBezTo>
                    <a:pt x="296" y="0"/>
                    <a:pt x="283" y="13"/>
                    <a:pt x="283" y="24"/>
                  </a:cubicBezTo>
                  <a:cubicBezTo>
                    <a:pt x="283" y="30"/>
                    <a:pt x="286" y="33"/>
                    <a:pt x="291" y="37"/>
                  </a:cubicBezTo>
                  <a:cubicBezTo>
                    <a:pt x="296" y="43"/>
                    <a:pt x="309" y="56"/>
                    <a:pt x="309" y="80"/>
                  </a:cubicBezTo>
                  <a:cubicBezTo>
                    <a:pt x="309" y="97"/>
                    <a:pt x="294" y="146"/>
                    <a:pt x="281" y="171"/>
                  </a:cubicBezTo>
                  <a:cubicBezTo>
                    <a:pt x="268" y="198"/>
                    <a:pt x="251" y="215"/>
                    <a:pt x="227" y="215"/>
                  </a:cubicBezTo>
                  <a:cubicBezTo>
                    <a:pt x="203" y="215"/>
                    <a:pt x="190" y="200"/>
                    <a:pt x="190" y="172"/>
                  </a:cubicBezTo>
                  <a:cubicBezTo>
                    <a:pt x="190" y="158"/>
                    <a:pt x="193" y="142"/>
                    <a:pt x="195" y="135"/>
                  </a:cubicBezTo>
                  <a:lnTo>
                    <a:pt x="216" y="5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9CEC107-A4EB-40A5-A7D2-3B0A586969D3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636838" y="2544763"/>
              <a:ext cx="34925" cy="104775"/>
            </a:xfrm>
            <a:custGeom>
              <a:avLst/>
              <a:gdLst>
                <a:gd name="T0" fmla="*/ 127 w 132"/>
                <a:gd name="T1" fmla="*/ 18 h 335"/>
                <a:gd name="T2" fmla="*/ 109 w 132"/>
                <a:gd name="T3" fmla="*/ 0 h 335"/>
                <a:gd name="T4" fmla="*/ 82 w 132"/>
                <a:gd name="T5" fmla="*/ 26 h 335"/>
                <a:gd name="T6" fmla="*/ 101 w 132"/>
                <a:gd name="T7" fmla="*/ 44 h 335"/>
                <a:gd name="T8" fmla="*/ 127 w 132"/>
                <a:gd name="T9" fmla="*/ 18 h 335"/>
                <a:gd name="T10" fmla="*/ 89 w 132"/>
                <a:gd name="T11" fmla="*/ 205 h 335"/>
                <a:gd name="T12" fmla="*/ 100 w 132"/>
                <a:gd name="T13" fmla="*/ 176 h 335"/>
                <a:gd name="T14" fmla="*/ 107 w 132"/>
                <a:gd name="T15" fmla="*/ 150 h 335"/>
                <a:gd name="T16" fmla="*/ 66 w 132"/>
                <a:gd name="T17" fmla="*/ 109 h 335"/>
                <a:gd name="T18" fmla="*/ 0 w 132"/>
                <a:gd name="T19" fmla="*/ 186 h 335"/>
                <a:gd name="T20" fmla="*/ 6 w 132"/>
                <a:gd name="T21" fmla="*/ 191 h 335"/>
                <a:gd name="T22" fmla="*/ 14 w 132"/>
                <a:gd name="T23" fmla="*/ 182 h 335"/>
                <a:gd name="T24" fmla="*/ 65 w 132"/>
                <a:gd name="T25" fmla="*/ 120 h 335"/>
                <a:gd name="T26" fmla="*/ 77 w 132"/>
                <a:gd name="T27" fmla="*/ 136 h 335"/>
                <a:gd name="T28" fmla="*/ 71 w 132"/>
                <a:gd name="T29" fmla="*/ 162 h 335"/>
                <a:gd name="T30" fmla="*/ 37 w 132"/>
                <a:gd name="T31" fmla="*/ 254 h 335"/>
                <a:gd name="T32" fmla="*/ 26 w 132"/>
                <a:gd name="T33" fmla="*/ 294 h 335"/>
                <a:gd name="T34" fmla="*/ 67 w 132"/>
                <a:gd name="T35" fmla="*/ 335 h 335"/>
                <a:gd name="T36" fmla="*/ 132 w 132"/>
                <a:gd name="T37" fmla="*/ 258 h 335"/>
                <a:gd name="T38" fmla="*/ 126 w 132"/>
                <a:gd name="T39" fmla="*/ 253 h 335"/>
                <a:gd name="T40" fmla="*/ 118 w 132"/>
                <a:gd name="T41" fmla="*/ 262 h 335"/>
                <a:gd name="T42" fmla="*/ 67 w 132"/>
                <a:gd name="T43" fmla="*/ 324 h 335"/>
                <a:gd name="T44" fmla="*/ 56 w 132"/>
                <a:gd name="T45" fmla="*/ 308 h 335"/>
                <a:gd name="T46" fmla="*/ 70 w 132"/>
                <a:gd name="T47" fmla="*/ 258 h 335"/>
                <a:gd name="T48" fmla="*/ 89 w 132"/>
                <a:gd name="T49" fmla="*/ 20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335">
                  <a:moveTo>
                    <a:pt x="127" y="18"/>
                  </a:moveTo>
                  <a:cubicBezTo>
                    <a:pt x="127" y="8"/>
                    <a:pt x="120" y="0"/>
                    <a:pt x="109" y="0"/>
                  </a:cubicBezTo>
                  <a:cubicBezTo>
                    <a:pt x="95" y="0"/>
                    <a:pt x="82" y="13"/>
                    <a:pt x="82" y="26"/>
                  </a:cubicBezTo>
                  <a:cubicBezTo>
                    <a:pt x="82" y="36"/>
                    <a:pt x="89" y="44"/>
                    <a:pt x="101" y="44"/>
                  </a:cubicBezTo>
                  <a:cubicBezTo>
                    <a:pt x="112" y="44"/>
                    <a:pt x="127" y="33"/>
                    <a:pt x="127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100" y="176"/>
                  </a:cubicBezTo>
                  <a:cubicBezTo>
                    <a:pt x="104" y="166"/>
                    <a:pt x="107" y="159"/>
                    <a:pt x="107" y="150"/>
                  </a:cubicBezTo>
                  <a:cubicBezTo>
                    <a:pt x="107" y="127"/>
                    <a:pt x="91" y="109"/>
                    <a:pt x="66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2" y="190"/>
                    <a:pt x="14" y="182"/>
                  </a:cubicBezTo>
                  <a:cubicBezTo>
                    <a:pt x="28" y="135"/>
                    <a:pt x="48" y="120"/>
                    <a:pt x="65" y="120"/>
                  </a:cubicBezTo>
                  <a:cubicBezTo>
                    <a:pt x="68" y="120"/>
                    <a:pt x="77" y="120"/>
                    <a:pt x="77" y="136"/>
                  </a:cubicBezTo>
                  <a:cubicBezTo>
                    <a:pt x="77" y="146"/>
                    <a:pt x="73" y="157"/>
                    <a:pt x="71" y="162"/>
                  </a:cubicBezTo>
                  <a:cubicBezTo>
                    <a:pt x="67" y="175"/>
                    <a:pt x="45" y="233"/>
                    <a:pt x="37" y="254"/>
                  </a:cubicBezTo>
                  <a:cubicBezTo>
                    <a:pt x="32" y="267"/>
                    <a:pt x="26" y="284"/>
                    <a:pt x="26" y="294"/>
                  </a:cubicBezTo>
                  <a:cubicBezTo>
                    <a:pt x="26" y="318"/>
                    <a:pt x="43" y="335"/>
                    <a:pt x="67" y="335"/>
                  </a:cubicBezTo>
                  <a:cubicBezTo>
                    <a:pt x="113" y="335"/>
                    <a:pt x="132" y="263"/>
                    <a:pt x="132" y="258"/>
                  </a:cubicBezTo>
                  <a:cubicBezTo>
                    <a:pt x="132" y="253"/>
                    <a:pt x="127" y="253"/>
                    <a:pt x="126" y="253"/>
                  </a:cubicBezTo>
                  <a:cubicBezTo>
                    <a:pt x="121" y="253"/>
                    <a:pt x="121" y="255"/>
                    <a:pt x="118" y="262"/>
                  </a:cubicBezTo>
                  <a:cubicBezTo>
                    <a:pt x="109" y="294"/>
                    <a:pt x="93" y="324"/>
                    <a:pt x="67" y="324"/>
                  </a:cubicBezTo>
                  <a:cubicBezTo>
                    <a:pt x="59" y="324"/>
                    <a:pt x="56" y="319"/>
                    <a:pt x="56" y="308"/>
                  </a:cubicBezTo>
                  <a:cubicBezTo>
                    <a:pt x="56" y="295"/>
                    <a:pt x="59" y="288"/>
                    <a:pt x="70" y="258"/>
                  </a:cubicBezTo>
                  <a:lnTo>
                    <a:pt x="89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3805595-DA70-4FF9-88B9-3E582B584F25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684463" y="2540000"/>
              <a:ext cx="61913" cy="109538"/>
            </a:xfrm>
            <a:custGeom>
              <a:avLst/>
              <a:gdLst>
                <a:gd name="T0" fmla="*/ 238 w 238"/>
                <a:gd name="T1" fmla="*/ 6 h 352"/>
                <a:gd name="T2" fmla="*/ 231 w 238"/>
                <a:gd name="T3" fmla="*/ 0 h 352"/>
                <a:gd name="T4" fmla="*/ 168 w 238"/>
                <a:gd name="T5" fmla="*/ 6 h 352"/>
                <a:gd name="T6" fmla="*/ 161 w 238"/>
                <a:gd name="T7" fmla="*/ 15 h 352"/>
                <a:gd name="T8" fmla="*/ 173 w 238"/>
                <a:gd name="T9" fmla="*/ 21 h 352"/>
                <a:gd name="T10" fmla="*/ 198 w 238"/>
                <a:gd name="T11" fmla="*/ 30 h 352"/>
                <a:gd name="T12" fmla="*/ 196 w 238"/>
                <a:gd name="T13" fmla="*/ 40 h 352"/>
                <a:gd name="T14" fmla="*/ 166 w 238"/>
                <a:gd name="T15" fmla="*/ 158 h 352"/>
                <a:gd name="T16" fmla="*/ 120 w 238"/>
                <a:gd name="T17" fmla="*/ 126 h 352"/>
                <a:gd name="T18" fmla="*/ 0 w 238"/>
                <a:gd name="T19" fmla="*/ 272 h 352"/>
                <a:gd name="T20" fmla="*/ 67 w 238"/>
                <a:gd name="T21" fmla="*/ 352 h 352"/>
                <a:gd name="T22" fmla="*/ 131 w 238"/>
                <a:gd name="T23" fmla="*/ 315 h 352"/>
                <a:gd name="T24" fmla="*/ 177 w 238"/>
                <a:gd name="T25" fmla="*/ 352 h 352"/>
                <a:gd name="T26" fmla="*/ 214 w 238"/>
                <a:gd name="T27" fmla="*/ 325 h 352"/>
                <a:gd name="T28" fmla="*/ 229 w 238"/>
                <a:gd name="T29" fmla="*/ 275 h 352"/>
                <a:gd name="T30" fmla="*/ 223 w 238"/>
                <a:gd name="T31" fmla="*/ 270 h 352"/>
                <a:gd name="T32" fmla="*/ 216 w 238"/>
                <a:gd name="T33" fmla="*/ 279 h 352"/>
                <a:gd name="T34" fmla="*/ 178 w 238"/>
                <a:gd name="T35" fmla="*/ 341 h 352"/>
                <a:gd name="T36" fmla="*/ 163 w 238"/>
                <a:gd name="T37" fmla="*/ 318 h 352"/>
                <a:gd name="T38" fmla="*/ 166 w 238"/>
                <a:gd name="T39" fmla="*/ 294 h 352"/>
                <a:gd name="T40" fmla="*/ 238 w 238"/>
                <a:gd name="T41" fmla="*/ 6 h 352"/>
                <a:gd name="T42" fmla="*/ 134 w 238"/>
                <a:gd name="T43" fmla="*/ 287 h 352"/>
                <a:gd name="T44" fmla="*/ 124 w 238"/>
                <a:gd name="T45" fmla="*/ 306 h 352"/>
                <a:gd name="T46" fmla="*/ 68 w 238"/>
                <a:gd name="T47" fmla="*/ 341 h 352"/>
                <a:gd name="T48" fmla="*/ 36 w 238"/>
                <a:gd name="T49" fmla="*/ 294 h 352"/>
                <a:gd name="T50" fmla="*/ 63 w 238"/>
                <a:gd name="T51" fmla="*/ 185 h 352"/>
                <a:gd name="T52" fmla="*/ 121 w 238"/>
                <a:gd name="T53" fmla="*/ 137 h 352"/>
                <a:gd name="T54" fmla="*/ 160 w 238"/>
                <a:gd name="T55" fmla="*/ 181 h 352"/>
                <a:gd name="T56" fmla="*/ 159 w 238"/>
                <a:gd name="T57" fmla="*/ 189 h 352"/>
                <a:gd name="T58" fmla="*/ 134 w 238"/>
                <a:gd name="T59" fmla="*/ 28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8" h="352">
                  <a:moveTo>
                    <a:pt x="238" y="6"/>
                  </a:moveTo>
                  <a:cubicBezTo>
                    <a:pt x="238" y="5"/>
                    <a:pt x="238" y="0"/>
                    <a:pt x="231" y="0"/>
                  </a:cubicBezTo>
                  <a:cubicBezTo>
                    <a:pt x="224" y="0"/>
                    <a:pt x="176" y="5"/>
                    <a:pt x="168" y="6"/>
                  </a:cubicBezTo>
                  <a:cubicBezTo>
                    <a:pt x="164" y="6"/>
                    <a:pt x="161" y="9"/>
                    <a:pt x="161" y="15"/>
                  </a:cubicBezTo>
                  <a:cubicBezTo>
                    <a:pt x="161" y="21"/>
                    <a:pt x="165" y="21"/>
                    <a:pt x="173" y="21"/>
                  </a:cubicBezTo>
                  <a:cubicBezTo>
                    <a:pt x="197" y="21"/>
                    <a:pt x="198" y="25"/>
                    <a:pt x="198" y="30"/>
                  </a:cubicBezTo>
                  <a:lnTo>
                    <a:pt x="196" y="40"/>
                  </a:lnTo>
                  <a:lnTo>
                    <a:pt x="166" y="158"/>
                  </a:lnTo>
                  <a:cubicBezTo>
                    <a:pt x="157" y="139"/>
                    <a:pt x="143" y="126"/>
                    <a:pt x="120" y="126"/>
                  </a:cubicBezTo>
                  <a:cubicBezTo>
                    <a:pt x="62" y="126"/>
                    <a:pt x="0" y="199"/>
                    <a:pt x="0" y="272"/>
                  </a:cubicBezTo>
                  <a:cubicBezTo>
                    <a:pt x="0" y="319"/>
                    <a:pt x="28" y="352"/>
                    <a:pt x="67" y="352"/>
                  </a:cubicBezTo>
                  <a:cubicBezTo>
                    <a:pt x="77" y="352"/>
                    <a:pt x="102" y="350"/>
                    <a:pt x="131" y="315"/>
                  </a:cubicBezTo>
                  <a:cubicBezTo>
                    <a:pt x="135" y="336"/>
                    <a:pt x="153" y="352"/>
                    <a:pt x="177" y="352"/>
                  </a:cubicBezTo>
                  <a:cubicBezTo>
                    <a:pt x="194" y="352"/>
                    <a:pt x="206" y="341"/>
                    <a:pt x="214" y="325"/>
                  </a:cubicBezTo>
                  <a:cubicBezTo>
                    <a:pt x="222" y="307"/>
                    <a:pt x="229" y="276"/>
                    <a:pt x="229" y="275"/>
                  </a:cubicBezTo>
                  <a:cubicBezTo>
                    <a:pt x="229" y="270"/>
                    <a:pt x="224" y="270"/>
                    <a:pt x="223" y="270"/>
                  </a:cubicBezTo>
                  <a:cubicBezTo>
                    <a:pt x="218" y="270"/>
                    <a:pt x="217" y="272"/>
                    <a:pt x="216" y="279"/>
                  </a:cubicBezTo>
                  <a:cubicBezTo>
                    <a:pt x="207" y="312"/>
                    <a:pt x="198" y="341"/>
                    <a:pt x="178" y="341"/>
                  </a:cubicBezTo>
                  <a:cubicBezTo>
                    <a:pt x="164" y="341"/>
                    <a:pt x="163" y="328"/>
                    <a:pt x="163" y="318"/>
                  </a:cubicBezTo>
                  <a:cubicBezTo>
                    <a:pt x="163" y="306"/>
                    <a:pt x="164" y="303"/>
                    <a:pt x="166" y="294"/>
                  </a:cubicBezTo>
                  <a:lnTo>
                    <a:pt x="238" y="6"/>
                  </a:lnTo>
                  <a:close/>
                  <a:moveTo>
                    <a:pt x="134" y="287"/>
                  </a:moveTo>
                  <a:cubicBezTo>
                    <a:pt x="131" y="296"/>
                    <a:pt x="131" y="297"/>
                    <a:pt x="124" y="306"/>
                  </a:cubicBezTo>
                  <a:cubicBezTo>
                    <a:pt x="102" y="333"/>
                    <a:pt x="82" y="341"/>
                    <a:pt x="68" y="341"/>
                  </a:cubicBezTo>
                  <a:cubicBezTo>
                    <a:pt x="43" y="341"/>
                    <a:pt x="36" y="314"/>
                    <a:pt x="36" y="294"/>
                  </a:cubicBezTo>
                  <a:cubicBezTo>
                    <a:pt x="36" y="269"/>
                    <a:pt x="52" y="208"/>
                    <a:pt x="63" y="185"/>
                  </a:cubicBezTo>
                  <a:cubicBezTo>
                    <a:pt x="79" y="155"/>
                    <a:pt x="101" y="137"/>
                    <a:pt x="121" y="137"/>
                  </a:cubicBezTo>
                  <a:cubicBezTo>
                    <a:pt x="153" y="137"/>
                    <a:pt x="160" y="178"/>
                    <a:pt x="160" y="181"/>
                  </a:cubicBezTo>
                  <a:cubicBezTo>
                    <a:pt x="160" y="184"/>
                    <a:pt x="159" y="187"/>
                    <a:pt x="159" y="189"/>
                  </a:cubicBezTo>
                  <a:lnTo>
                    <a:pt x="134" y="28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53AD87E-BA14-434C-892C-587CEAAC9EF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49551" y="2551113"/>
              <a:ext cx="39688" cy="98425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6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1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5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8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7" y="307"/>
                    <a:pt x="52" y="301"/>
                    <a:pt x="52" y="284"/>
                  </a:cubicBezTo>
                  <a:cubicBezTo>
                    <a:pt x="52" y="272"/>
                    <a:pt x="53" y="269"/>
                    <a:pt x="55" y="260"/>
                  </a:cubicBezTo>
                  <a:lnTo>
                    <a:pt x="91" y="1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7640138-4EDA-4C5D-B6A5-DEA6396D3C3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00351" y="2540000"/>
              <a:ext cx="65088" cy="1095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8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2 w 245"/>
                <a:gd name="T23" fmla="*/ 301 h 352"/>
                <a:gd name="T24" fmla="*/ 53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1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1" y="4"/>
                    <a:pt x="48" y="5"/>
                  </a:cubicBezTo>
                  <a:cubicBezTo>
                    <a:pt x="44" y="6"/>
                    <a:pt x="39" y="6"/>
                    <a:pt x="39" y="15"/>
                  </a:cubicBezTo>
                  <a:cubicBezTo>
                    <a:pt x="39" y="21"/>
                    <a:pt x="43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2" y="352"/>
                    <a:pt x="30" y="346"/>
                    <a:pt x="33" y="339"/>
                  </a:cubicBezTo>
                  <a:lnTo>
                    <a:pt x="42" y="301"/>
                  </a:lnTo>
                  <a:lnTo>
                    <a:pt x="53" y="256"/>
                  </a:lnTo>
                  <a:cubicBezTo>
                    <a:pt x="56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6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1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C33AC8C-3135-44E1-9606-F8A94219A609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916238" y="2571750"/>
              <a:ext cx="63500" cy="74613"/>
            </a:xfrm>
            <a:custGeom>
              <a:avLst/>
              <a:gdLst>
                <a:gd name="T0" fmla="*/ 120 w 241"/>
                <a:gd name="T1" fmla="*/ 106 h 240"/>
                <a:gd name="T2" fmla="*/ 21 w 241"/>
                <a:gd name="T3" fmla="*/ 7 h 240"/>
                <a:gd name="T4" fmla="*/ 10 w 241"/>
                <a:gd name="T5" fmla="*/ 0 h 240"/>
                <a:gd name="T6" fmla="*/ 0 w 241"/>
                <a:gd name="T7" fmla="*/ 10 h 240"/>
                <a:gd name="T8" fmla="*/ 6 w 241"/>
                <a:gd name="T9" fmla="*/ 20 h 240"/>
                <a:gd name="T10" fmla="*/ 106 w 241"/>
                <a:gd name="T11" fmla="*/ 120 h 240"/>
                <a:gd name="T12" fmla="*/ 6 w 241"/>
                <a:gd name="T13" fmla="*/ 220 h 240"/>
                <a:gd name="T14" fmla="*/ 0 w 241"/>
                <a:gd name="T15" fmla="*/ 230 h 240"/>
                <a:gd name="T16" fmla="*/ 10 w 241"/>
                <a:gd name="T17" fmla="*/ 240 h 240"/>
                <a:gd name="T18" fmla="*/ 21 w 241"/>
                <a:gd name="T19" fmla="*/ 233 h 240"/>
                <a:gd name="T20" fmla="*/ 120 w 241"/>
                <a:gd name="T21" fmla="*/ 134 h 240"/>
                <a:gd name="T22" fmla="*/ 223 w 241"/>
                <a:gd name="T23" fmla="*/ 237 h 240"/>
                <a:gd name="T24" fmla="*/ 231 w 241"/>
                <a:gd name="T25" fmla="*/ 240 h 240"/>
                <a:gd name="T26" fmla="*/ 241 w 241"/>
                <a:gd name="T27" fmla="*/ 230 h 240"/>
                <a:gd name="T28" fmla="*/ 239 w 241"/>
                <a:gd name="T29" fmla="*/ 225 h 240"/>
                <a:gd name="T30" fmla="*/ 134 w 241"/>
                <a:gd name="T31" fmla="*/ 120 h 240"/>
                <a:gd name="T32" fmla="*/ 226 w 241"/>
                <a:gd name="T33" fmla="*/ 28 h 240"/>
                <a:gd name="T34" fmla="*/ 238 w 241"/>
                <a:gd name="T35" fmla="*/ 16 h 240"/>
                <a:gd name="T36" fmla="*/ 241 w 241"/>
                <a:gd name="T37" fmla="*/ 10 h 240"/>
                <a:gd name="T38" fmla="*/ 231 w 241"/>
                <a:gd name="T39" fmla="*/ 0 h 240"/>
                <a:gd name="T40" fmla="*/ 219 w 241"/>
                <a:gd name="T41" fmla="*/ 7 h 240"/>
                <a:gd name="T42" fmla="*/ 120 w 241"/>
                <a:gd name="T43" fmla="*/ 1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1" h="240">
                  <a:moveTo>
                    <a:pt x="120" y="106"/>
                  </a:moveTo>
                  <a:lnTo>
                    <a:pt x="21" y="7"/>
                  </a:lnTo>
                  <a:cubicBezTo>
                    <a:pt x="15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"/>
                    <a:pt x="1" y="14"/>
                    <a:pt x="6" y="20"/>
                  </a:cubicBezTo>
                  <a:lnTo>
                    <a:pt x="106" y="120"/>
                  </a:lnTo>
                  <a:lnTo>
                    <a:pt x="6" y="220"/>
                  </a:lnTo>
                  <a:cubicBezTo>
                    <a:pt x="1" y="226"/>
                    <a:pt x="0" y="227"/>
                    <a:pt x="0" y="230"/>
                  </a:cubicBezTo>
                  <a:cubicBezTo>
                    <a:pt x="0" y="236"/>
                    <a:pt x="5" y="240"/>
                    <a:pt x="10" y="240"/>
                  </a:cubicBezTo>
                  <a:cubicBezTo>
                    <a:pt x="14" y="240"/>
                    <a:pt x="15" y="239"/>
                    <a:pt x="21" y="233"/>
                  </a:cubicBezTo>
                  <a:lnTo>
                    <a:pt x="120" y="134"/>
                  </a:lnTo>
                  <a:lnTo>
                    <a:pt x="223" y="237"/>
                  </a:lnTo>
                  <a:cubicBezTo>
                    <a:pt x="224" y="238"/>
                    <a:pt x="228" y="240"/>
                    <a:pt x="231" y="240"/>
                  </a:cubicBezTo>
                  <a:cubicBezTo>
                    <a:pt x="237" y="240"/>
                    <a:pt x="241" y="236"/>
                    <a:pt x="241" y="230"/>
                  </a:cubicBezTo>
                  <a:cubicBezTo>
                    <a:pt x="241" y="229"/>
                    <a:pt x="241" y="227"/>
                    <a:pt x="239" y="225"/>
                  </a:cubicBezTo>
                  <a:cubicBezTo>
                    <a:pt x="239" y="224"/>
                    <a:pt x="159" y="145"/>
                    <a:pt x="134" y="120"/>
                  </a:cubicBezTo>
                  <a:lnTo>
                    <a:pt x="226" y="28"/>
                  </a:lnTo>
                  <a:cubicBezTo>
                    <a:pt x="228" y="26"/>
                    <a:pt x="236" y="19"/>
                    <a:pt x="238" y="16"/>
                  </a:cubicBezTo>
                  <a:cubicBezTo>
                    <a:pt x="239" y="15"/>
                    <a:pt x="241" y="13"/>
                    <a:pt x="241" y="10"/>
                  </a:cubicBezTo>
                  <a:cubicBezTo>
                    <a:pt x="241" y="4"/>
                    <a:pt x="237" y="0"/>
                    <a:pt x="231" y="0"/>
                  </a:cubicBezTo>
                  <a:cubicBezTo>
                    <a:pt x="227" y="0"/>
                    <a:pt x="225" y="2"/>
                    <a:pt x="219" y="7"/>
                  </a:cubicBezTo>
                  <a:lnTo>
                    <a:pt x="120" y="10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0FC9EE5-85C0-4C8F-BC9A-B96D49E37D6A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035301" y="2540000"/>
              <a:ext cx="63500" cy="1095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8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2 w 245"/>
                <a:gd name="T23" fmla="*/ 301 h 352"/>
                <a:gd name="T24" fmla="*/ 53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1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1" y="4"/>
                    <a:pt x="48" y="5"/>
                  </a:cubicBezTo>
                  <a:cubicBezTo>
                    <a:pt x="44" y="6"/>
                    <a:pt x="39" y="6"/>
                    <a:pt x="39" y="15"/>
                  </a:cubicBezTo>
                  <a:cubicBezTo>
                    <a:pt x="39" y="21"/>
                    <a:pt x="43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2" y="301"/>
                  </a:lnTo>
                  <a:lnTo>
                    <a:pt x="53" y="256"/>
                  </a:lnTo>
                  <a:cubicBezTo>
                    <a:pt x="56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1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93B3A8B-F8E8-4D48-B356-AE32329470BA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108326" y="2579688"/>
              <a:ext cx="50800" cy="69850"/>
            </a:xfrm>
            <a:custGeom>
              <a:avLst/>
              <a:gdLst>
                <a:gd name="T0" fmla="*/ 70 w 191"/>
                <a:gd name="T1" fmla="*/ 105 h 226"/>
                <a:gd name="T2" fmla="*/ 146 w 191"/>
                <a:gd name="T3" fmla="*/ 94 h 226"/>
                <a:gd name="T4" fmla="*/ 184 w 191"/>
                <a:gd name="T5" fmla="*/ 42 h 226"/>
                <a:gd name="T6" fmla="*/ 130 w 191"/>
                <a:gd name="T7" fmla="*/ 0 h 226"/>
                <a:gd name="T8" fmla="*/ 0 w 191"/>
                <a:gd name="T9" fmla="*/ 136 h 226"/>
                <a:gd name="T10" fmla="*/ 78 w 191"/>
                <a:gd name="T11" fmla="*/ 226 h 226"/>
                <a:gd name="T12" fmla="*/ 191 w 191"/>
                <a:gd name="T13" fmla="*/ 167 h 226"/>
                <a:gd name="T14" fmla="*/ 185 w 191"/>
                <a:gd name="T15" fmla="*/ 161 h 226"/>
                <a:gd name="T16" fmla="*/ 179 w 191"/>
                <a:gd name="T17" fmla="*/ 166 h 226"/>
                <a:gd name="T18" fmla="*/ 79 w 191"/>
                <a:gd name="T19" fmla="*/ 215 h 226"/>
                <a:gd name="T20" fmla="*/ 36 w 191"/>
                <a:gd name="T21" fmla="*/ 157 h 226"/>
                <a:gd name="T22" fmla="*/ 44 w 191"/>
                <a:gd name="T23" fmla="*/ 105 h 226"/>
                <a:gd name="T24" fmla="*/ 70 w 191"/>
                <a:gd name="T25" fmla="*/ 105 h 226"/>
                <a:gd name="T26" fmla="*/ 47 w 191"/>
                <a:gd name="T27" fmla="*/ 94 h 226"/>
                <a:gd name="T28" fmla="*/ 130 w 191"/>
                <a:gd name="T29" fmla="*/ 11 h 226"/>
                <a:gd name="T30" fmla="*/ 167 w 191"/>
                <a:gd name="T31" fmla="*/ 42 h 226"/>
                <a:gd name="T32" fmla="*/ 67 w 191"/>
                <a:gd name="T33" fmla="*/ 94 h 226"/>
                <a:gd name="T34" fmla="*/ 47 w 191"/>
                <a:gd name="T35" fmla="*/ 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26">
                  <a:moveTo>
                    <a:pt x="70" y="105"/>
                  </a:moveTo>
                  <a:cubicBezTo>
                    <a:pt x="84" y="105"/>
                    <a:pt x="121" y="104"/>
                    <a:pt x="146" y="94"/>
                  </a:cubicBezTo>
                  <a:cubicBezTo>
                    <a:pt x="181" y="79"/>
                    <a:pt x="184" y="49"/>
                    <a:pt x="184" y="42"/>
                  </a:cubicBezTo>
                  <a:cubicBezTo>
                    <a:pt x="184" y="20"/>
                    <a:pt x="165" y="0"/>
                    <a:pt x="130" y="0"/>
                  </a:cubicBezTo>
                  <a:cubicBezTo>
                    <a:pt x="75" y="0"/>
                    <a:pt x="0" y="48"/>
                    <a:pt x="0" y="136"/>
                  </a:cubicBezTo>
                  <a:cubicBezTo>
                    <a:pt x="0" y="187"/>
                    <a:pt x="29" y="226"/>
                    <a:pt x="78" y="226"/>
                  </a:cubicBezTo>
                  <a:cubicBezTo>
                    <a:pt x="149" y="226"/>
                    <a:pt x="191" y="173"/>
                    <a:pt x="191" y="167"/>
                  </a:cubicBezTo>
                  <a:cubicBezTo>
                    <a:pt x="191" y="164"/>
                    <a:pt x="188" y="161"/>
                    <a:pt x="185" y="161"/>
                  </a:cubicBezTo>
                  <a:cubicBezTo>
                    <a:pt x="183" y="161"/>
                    <a:pt x="182" y="162"/>
                    <a:pt x="179" y="166"/>
                  </a:cubicBezTo>
                  <a:cubicBezTo>
                    <a:pt x="139" y="215"/>
                    <a:pt x="85" y="215"/>
                    <a:pt x="79" y="215"/>
                  </a:cubicBezTo>
                  <a:cubicBezTo>
                    <a:pt x="40" y="215"/>
                    <a:pt x="36" y="173"/>
                    <a:pt x="36" y="157"/>
                  </a:cubicBezTo>
                  <a:cubicBezTo>
                    <a:pt x="36" y="151"/>
                    <a:pt x="36" y="136"/>
                    <a:pt x="44" y="105"/>
                  </a:cubicBezTo>
                  <a:lnTo>
                    <a:pt x="70" y="105"/>
                  </a:lnTo>
                  <a:close/>
                  <a:moveTo>
                    <a:pt x="47" y="94"/>
                  </a:moveTo>
                  <a:cubicBezTo>
                    <a:pt x="66" y="18"/>
                    <a:pt x="117" y="11"/>
                    <a:pt x="130" y="11"/>
                  </a:cubicBezTo>
                  <a:cubicBezTo>
                    <a:pt x="154" y="11"/>
                    <a:pt x="167" y="25"/>
                    <a:pt x="167" y="42"/>
                  </a:cubicBezTo>
                  <a:cubicBezTo>
                    <a:pt x="167" y="94"/>
                    <a:pt x="87" y="94"/>
                    <a:pt x="67" y="94"/>
                  </a:cubicBezTo>
                  <a:lnTo>
                    <a:pt x="4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E8C0E790-7ACC-49D6-B76F-7AB2EF88395A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167063" y="2544763"/>
              <a:ext cx="34925" cy="104775"/>
            </a:xfrm>
            <a:custGeom>
              <a:avLst/>
              <a:gdLst>
                <a:gd name="T0" fmla="*/ 127 w 132"/>
                <a:gd name="T1" fmla="*/ 18 h 335"/>
                <a:gd name="T2" fmla="*/ 109 w 132"/>
                <a:gd name="T3" fmla="*/ 0 h 335"/>
                <a:gd name="T4" fmla="*/ 82 w 132"/>
                <a:gd name="T5" fmla="*/ 26 h 335"/>
                <a:gd name="T6" fmla="*/ 101 w 132"/>
                <a:gd name="T7" fmla="*/ 44 h 335"/>
                <a:gd name="T8" fmla="*/ 127 w 132"/>
                <a:gd name="T9" fmla="*/ 18 h 335"/>
                <a:gd name="T10" fmla="*/ 89 w 132"/>
                <a:gd name="T11" fmla="*/ 205 h 335"/>
                <a:gd name="T12" fmla="*/ 100 w 132"/>
                <a:gd name="T13" fmla="*/ 176 h 335"/>
                <a:gd name="T14" fmla="*/ 107 w 132"/>
                <a:gd name="T15" fmla="*/ 150 h 335"/>
                <a:gd name="T16" fmla="*/ 66 w 132"/>
                <a:gd name="T17" fmla="*/ 109 h 335"/>
                <a:gd name="T18" fmla="*/ 0 w 132"/>
                <a:gd name="T19" fmla="*/ 186 h 335"/>
                <a:gd name="T20" fmla="*/ 6 w 132"/>
                <a:gd name="T21" fmla="*/ 191 h 335"/>
                <a:gd name="T22" fmla="*/ 14 w 132"/>
                <a:gd name="T23" fmla="*/ 182 h 335"/>
                <a:gd name="T24" fmla="*/ 64 w 132"/>
                <a:gd name="T25" fmla="*/ 120 h 335"/>
                <a:gd name="T26" fmla="*/ 77 w 132"/>
                <a:gd name="T27" fmla="*/ 136 h 335"/>
                <a:gd name="T28" fmla="*/ 71 w 132"/>
                <a:gd name="T29" fmla="*/ 162 h 335"/>
                <a:gd name="T30" fmla="*/ 37 w 132"/>
                <a:gd name="T31" fmla="*/ 254 h 335"/>
                <a:gd name="T32" fmla="*/ 26 w 132"/>
                <a:gd name="T33" fmla="*/ 294 h 335"/>
                <a:gd name="T34" fmla="*/ 66 w 132"/>
                <a:gd name="T35" fmla="*/ 335 h 335"/>
                <a:gd name="T36" fmla="*/ 132 w 132"/>
                <a:gd name="T37" fmla="*/ 258 h 335"/>
                <a:gd name="T38" fmla="*/ 126 w 132"/>
                <a:gd name="T39" fmla="*/ 253 h 335"/>
                <a:gd name="T40" fmla="*/ 118 w 132"/>
                <a:gd name="T41" fmla="*/ 262 h 335"/>
                <a:gd name="T42" fmla="*/ 67 w 132"/>
                <a:gd name="T43" fmla="*/ 324 h 335"/>
                <a:gd name="T44" fmla="*/ 55 w 132"/>
                <a:gd name="T45" fmla="*/ 308 h 335"/>
                <a:gd name="T46" fmla="*/ 70 w 132"/>
                <a:gd name="T47" fmla="*/ 258 h 335"/>
                <a:gd name="T48" fmla="*/ 89 w 132"/>
                <a:gd name="T49" fmla="*/ 20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" h="335">
                  <a:moveTo>
                    <a:pt x="127" y="18"/>
                  </a:moveTo>
                  <a:cubicBezTo>
                    <a:pt x="127" y="8"/>
                    <a:pt x="120" y="0"/>
                    <a:pt x="109" y="0"/>
                  </a:cubicBezTo>
                  <a:cubicBezTo>
                    <a:pt x="95" y="0"/>
                    <a:pt x="82" y="13"/>
                    <a:pt x="82" y="26"/>
                  </a:cubicBezTo>
                  <a:cubicBezTo>
                    <a:pt x="82" y="36"/>
                    <a:pt x="89" y="44"/>
                    <a:pt x="101" y="44"/>
                  </a:cubicBezTo>
                  <a:cubicBezTo>
                    <a:pt x="112" y="44"/>
                    <a:pt x="127" y="33"/>
                    <a:pt x="127" y="18"/>
                  </a:cubicBezTo>
                  <a:close/>
                  <a:moveTo>
                    <a:pt x="89" y="205"/>
                  </a:moveTo>
                  <a:cubicBezTo>
                    <a:pt x="95" y="191"/>
                    <a:pt x="95" y="190"/>
                    <a:pt x="100" y="176"/>
                  </a:cubicBezTo>
                  <a:cubicBezTo>
                    <a:pt x="104" y="166"/>
                    <a:pt x="107" y="159"/>
                    <a:pt x="107" y="150"/>
                  </a:cubicBezTo>
                  <a:cubicBezTo>
                    <a:pt x="107" y="127"/>
                    <a:pt x="91" y="109"/>
                    <a:pt x="66" y="109"/>
                  </a:cubicBezTo>
                  <a:cubicBezTo>
                    <a:pt x="19" y="109"/>
                    <a:pt x="0" y="181"/>
                    <a:pt x="0" y="186"/>
                  </a:cubicBezTo>
                  <a:cubicBezTo>
                    <a:pt x="0" y="191"/>
                    <a:pt x="5" y="191"/>
                    <a:pt x="6" y="191"/>
                  </a:cubicBezTo>
                  <a:cubicBezTo>
                    <a:pt x="11" y="191"/>
                    <a:pt x="12" y="190"/>
                    <a:pt x="14" y="182"/>
                  </a:cubicBezTo>
                  <a:cubicBezTo>
                    <a:pt x="28" y="135"/>
                    <a:pt x="47" y="120"/>
                    <a:pt x="64" y="120"/>
                  </a:cubicBezTo>
                  <a:cubicBezTo>
                    <a:pt x="68" y="120"/>
                    <a:pt x="77" y="120"/>
                    <a:pt x="77" y="136"/>
                  </a:cubicBezTo>
                  <a:cubicBezTo>
                    <a:pt x="77" y="146"/>
                    <a:pt x="73" y="157"/>
                    <a:pt x="71" y="162"/>
                  </a:cubicBezTo>
                  <a:cubicBezTo>
                    <a:pt x="67" y="175"/>
                    <a:pt x="45" y="233"/>
                    <a:pt x="37" y="254"/>
                  </a:cubicBezTo>
                  <a:cubicBezTo>
                    <a:pt x="32" y="267"/>
                    <a:pt x="26" y="284"/>
                    <a:pt x="26" y="294"/>
                  </a:cubicBezTo>
                  <a:cubicBezTo>
                    <a:pt x="26" y="318"/>
                    <a:pt x="42" y="335"/>
                    <a:pt x="66" y="335"/>
                  </a:cubicBezTo>
                  <a:cubicBezTo>
                    <a:pt x="113" y="335"/>
                    <a:pt x="132" y="263"/>
                    <a:pt x="132" y="258"/>
                  </a:cubicBezTo>
                  <a:cubicBezTo>
                    <a:pt x="132" y="253"/>
                    <a:pt x="127" y="253"/>
                    <a:pt x="126" y="253"/>
                  </a:cubicBezTo>
                  <a:cubicBezTo>
                    <a:pt x="121" y="253"/>
                    <a:pt x="121" y="255"/>
                    <a:pt x="118" y="262"/>
                  </a:cubicBezTo>
                  <a:cubicBezTo>
                    <a:pt x="109" y="294"/>
                    <a:pt x="93" y="324"/>
                    <a:pt x="67" y="324"/>
                  </a:cubicBezTo>
                  <a:cubicBezTo>
                    <a:pt x="59" y="324"/>
                    <a:pt x="55" y="319"/>
                    <a:pt x="55" y="308"/>
                  </a:cubicBezTo>
                  <a:cubicBezTo>
                    <a:pt x="55" y="295"/>
                    <a:pt x="58" y="288"/>
                    <a:pt x="70" y="258"/>
                  </a:cubicBezTo>
                  <a:lnTo>
                    <a:pt x="89" y="20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49ED6A2A-D575-4E1C-A76C-D1D5978DD596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209926" y="2579688"/>
              <a:ext cx="60325" cy="100013"/>
            </a:xfrm>
            <a:custGeom>
              <a:avLst/>
              <a:gdLst>
                <a:gd name="T0" fmla="*/ 227 w 229"/>
                <a:gd name="T1" fmla="*/ 32 h 323"/>
                <a:gd name="T2" fmla="*/ 229 w 229"/>
                <a:gd name="T3" fmla="*/ 23 h 323"/>
                <a:gd name="T4" fmla="*/ 214 w 229"/>
                <a:gd name="T5" fmla="*/ 10 h 323"/>
                <a:gd name="T6" fmla="*/ 194 w 229"/>
                <a:gd name="T7" fmla="*/ 31 h 323"/>
                <a:gd name="T8" fmla="*/ 147 w 229"/>
                <a:gd name="T9" fmla="*/ 0 h 323"/>
                <a:gd name="T10" fmla="*/ 29 w 229"/>
                <a:gd name="T11" fmla="*/ 142 h 323"/>
                <a:gd name="T12" fmla="*/ 95 w 229"/>
                <a:gd name="T13" fmla="*/ 221 h 323"/>
                <a:gd name="T14" fmla="*/ 153 w 229"/>
                <a:gd name="T15" fmla="*/ 192 h 323"/>
                <a:gd name="T16" fmla="*/ 153 w 229"/>
                <a:gd name="T17" fmla="*/ 192 h 323"/>
                <a:gd name="T18" fmla="*/ 137 w 229"/>
                <a:gd name="T19" fmla="*/ 258 h 323"/>
                <a:gd name="T20" fmla="*/ 65 w 229"/>
                <a:gd name="T21" fmla="*/ 312 h 323"/>
                <a:gd name="T22" fmla="*/ 25 w 229"/>
                <a:gd name="T23" fmla="*/ 307 h 323"/>
                <a:gd name="T24" fmla="*/ 46 w 229"/>
                <a:gd name="T25" fmla="*/ 281 h 323"/>
                <a:gd name="T26" fmla="*/ 27 w 229"/>
                <a:gd name="T27" fmla="*/ 264 h 323"/>
                <a:gd name="T28" fmla="*/ 0 w 229"/>
                <a:gd name="T29" fmla="*/ 293 h 323"/>
                <a:gd name="T30" fmla="*/ 66 w 229"/>
                <a:gd name="T31" fmla="*/ 323 h 323"/>
                <a:gd name="T32" fmla="*/ 172 w 229"/>
                <a:gd name="T33" fmla="*/ 254 h 323"/>
                <a:gd name="T34" fmla="*/ 227 w 229"/>
                <a:gd name="T35" fmla="*/ 32 h 323"/>
                <a:gd name="T36" fmla="*/ 162 w 229"/>
                <a:gd name="T37" fmla="*/ 157 h 323"/>
                <a:gd name="T38" fmla="*/ 137 w 229"/>
                <a:gd name="T39" fmla="*/ 192 h 323"/>
                <a:gd name="T40" fmla="*/ 96 w 229"/>
                <a:gd name="T41" fmla="*/ 210 h 323"/>
                <a:gd name="T42" fmla="*/ 64 w 229"/>
                <a:gd name="T43" fmla="*/ 164 h 323"/>
                <a:gd name="T44" fmla="*/ 92 w 229"/>
                <a:gd name="T45" fmla="*/ 55 h 323"/>
                <a:gd name="T46" fmla="*/ 148 w 229"/>
                <a:gd name="T47" fmla="*/ 11 h 323"/>
                <a:gd name="T48" fmla="*/ 188 w 229"/>
                <a:gd name="T49" fmla="*/ 54 h 323"/>
                <a:gd name="T50" fmla="*/ 186 w 229"/>
                <a:gd name="T51" fmla="*/ 61 h 323"/>
                <a:gd name="T52" fmla="*/ 162 w 229"/>
                <a:gd name="T53" fmla="*/ 15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" h="323">
                  <a:moveTo>
                    <a:pt x="227" y="32"/>
                  </a:moveTo>
                  <a:cubicBezTo>
                    <a:pt x="228" y="29"/>
                    <a:pt x="229" y="27"/>
                    <a:pt x="229" y="23"/>
                  </a:cubicBezTo>
                  <a:cubicBezTo>
                    <a:pt x="229" y="15"/>
                    <a:pt x="223" y="10"/>
                    <a:pt x="214" y="10"/>
                  </a:cubicBezTo>
                  <a:cubicBezTo>
                    <a:pt x="209" y="10"/>
                    <a:pt x="196" y="13"/>
                    <a:pt x="194" y="31"/>
                  </a:cubicBezTo>
                  <a:cubicBezTo>
                    <a:pt x="185" y="13"/>
                    <a:pt x="167" y="0"/>
                    <a:pt x="147" y="0"/>
                  </a:cubicBezTo>
                  <a:cubicBezTo>
                    <a:pt x="90" y="0"/>
                    <a:pt x="29" y="70"/>
                    <a:pt x="29" y="142"/>
                  </a:cubicBezTo>
                  <a:cubicBezTo>
                    <a:pt x="29" y="191"/>
                    <a:pt x="59" y="221"/>
                    <a:pt x="95" y="221"/>
                  </a:cubicBezTo>
                  <a:cubicBezTo>
                    <a:pt x="124" y="221"/>
                    <a:pt x="148" y="197"/>
                    <a:pt x="153" y="192"/>
                  </a:cubicBezTo>
                  <a:lnTo>
                    <a:pt x="153" y="192"/>
                  </a:lnTo>
                  <a:cubicBezTo>
                    <a:pt x="143" y="237"/>
                    <a:pt x="137" y="257"/>
                    <a:pt x="137" y="258"/>
                  </a:cubicBezTo>
                  <a:cubicBezTo>
                    <a:pt x="135" y="263"/>
                    <a:pt x="118" y="312"/>
                    <a:pt x="65" y="312"/>
                  </a:cubicBezTo>
                  <a:cubicBezTo>
                    <a:pt x="56" y="312"/>
                    <a:pt x="39" y="311"/>
                    <a:pt x="25" y="307"/>
                  </a:cubicBezTo>
                  <a:cubicBezTo>
                    <a:pt x="40" y="302"/>
                    <a:pt x="46" y="290"/>
                    <a:pt x="46" y="281"/>
                  </a:cubicBezTo>
                  <a:cubicBezTo>
                    <a:pt x="46" y="273"/>
                    <a:pt x="40" y="264"/>
                    <a:pt x="27" y="264"/>
                  </a:cubicBezTo>
                  <a:cubicBezTo>
                    <a:pt x="16" y="264"/>
                    <a:pt x="0" y="273"/>
                    <a:pt x="0" y="293"/>
                  </a:cubicBezTo>
                  <a:cubicBezTo>
                    <a:pt x="0" y="313"/>
                    <a:pt x="18" y="323"/>
                    <a:pt x="66" y="323"/>
                  </a:cubicBezTo>
                  <a:cubicBezTo>
                    <a:pt x="128" y="323"/>
                    <a:pt x="164" y="284"/>
                    <a:pt x="172" y="254"/>
                  </a:cubicBezTo>
                  <a:lnTo>
                    <a:pt x="227" y="32"/>
                  </a:lnTo>
                  <a:close/>
                  <a:moveTo>
                    <a:pt x="162" y="157"/>
                  </a:moveTo>
                  <a:cubicBezTo>
                    <a:pt x="159" y="170"/>
                    <a:pt x="148" y="182"/>
                    <a:pt x="137" y="192"/>
                  </a:cubicBezTo>
                  <a:cubicBezTo>
                    <a:pt x="126" y="201"/>
                    <a:pt x="111" y="210"/>
                    <a:pt x="96" y="210"/>
                  </a:cubicBezTo>
                  <a:cubicBezTo>
                    <a:pt x="72" y="210"/>
                    <a:pt x="64" y="184"/>
                    <a:pt x="64" y="164"/>
                  </a:cubicBezTo>
                  <a:cubicBezTo>
                    <a:pt x="64" y="140"/>
                    <a:pt x="79" y="81"/>
                    <a:pt x="92" y="55"/>
                  </a:cubicBezTo>
                  <a:cubicBezTo>
                    <a:pt x="105" y="31"/>
                    <a:pt x="127" y="11"/>
                    <a:pt x="148" y="11"/>
                  </a:cubicBezTo>
                  <a:cubicBezTo>
                    <a:pt x="181" y="11"/>
                    <a:pt x="188" y="51"/>
                    <a:pt x="188" y="54"/>
                  </a:cubicBezTo>
                  <a:cubicBezTo>
                    <a:pt x="188" y="56"/>
                    <a:pt x="187" y="59"/>
                    <a:pt x="186" y="61"/>
                  </a:cubicBezTo>
                  <a:lnTo>
                    <a:pt x="162" y="1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91C4206-E020-4B5C-8EB6-59B9F99C70AE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282951" y="2540000"/>
              <a:ext cx="63500" cy="109538"/>
            </a:xfrm>
            <a:custGeom>
              <a:avLst/>
              <a:gdLst>
                <a:gd name="T0" fmla="*/ 116 w 245"/>
                <a:gd name="T1" fmla="*/ 6 h 352"/>
                <a:gd name="T2" fmla="*/ 110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5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10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5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5" y="168"/>
                    <a:pt x="102" y="154"/>
                  </a:cubicBezTo>
                  <a:cubicBezTo>
                    <a:pt x="113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6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C7B86F3-E237-4454-8178-2EDE35C85281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352801" y="2551113"/>
              <a:ext cx="39688" cy="98425"/>
            </a:xfrm>
            <a:custGeom>
              <a:avLst/>
              <a:gdLst>
                <a:gd name="T0" fmla="*/ 92 w 154"/>
                <a:gd name="T1" fmla="*/ 113 h 318"/>
                <a:gd name="T2" fmla="*/ 139 w 154"/>
                <a:gd name="T3" fmla="*/ 113 h 318"/>
                <a:gd name="T4" fmla="*/ 154 w 154"/>
                <a:gd name="T5" fmla="*/ 103 h 318"/>
                <a:gd name="T6" fmla="*/ 140 w 154"/>
                <a:gd name="T7" fmla="*/ 97 h 318"/>
                <a:gd name="T8" fmla="*/ 96 w 154"/>
                <a:gd name="T9" fmla="*/ 97 h 318"/>
                <a:gd name="T10" fmla="*/ 116 w 154"/>
                <a:gd name="T11" fmla="*/ 14 h 318"/>
                <a:gd name="T12" fmla="*/ 102 w 154"/>
                <a:gd name="T13" fmla="*/ 0 h 318"/>
                <a:gd name="T14" fmla="*/ 82 w 154"/>
                <a:gd name="T15" fmla="*/ 18 h 318"/>
                <a:gd name="T16" fmla="*/ 62 w 154"/>
                <a:gd name="T17" fmla="*/ 97 h 318"/>
                <a:gd name="T18" fmla="*/ 15 w 154"/>
                <a:gd name="T19" fmla="*/ 97 h 318"/>
                <a:gd name="T20" fmla="*/ 0 w 154"/>
                <a:gd name="T21" fmla="*/ 107 h 318"/>
                <a:gd name="T22" fmla="*/ 14 w 154"/>
                <a:gd name="T23" fmla="*/ 113 h 318"/>
                <a:gd name="T24" fmla="*/ 58 w 154"/>
                <a:gd name="T25" fmla="*/ 113 h 318"/>
                <a:gd name="T26" fmla="*/ 20 w 154"/>
                <a:gd name="T27" fmla="*/ 272 h 318"/>
                <a:gd name="T28" fmla="*/ 66 w 154"/>
                <a:gd name="T29" fmla="*/ 318 h 318"/>
                <a:gd name="T30" fmla="*/ 146 w 154"/>
                <a:gd name="T31" fmla="*/ 241 h 318"/>
                <a:gd name="T32" fmla="*/ 140 w 154"/>
                <a:gd name="T33" fmla="*/ 236 h 318"/>
                <a:gd name="T34" fmla="*/ 132 w 154"/>
                <a:gd name="T35" fmla="*/ 243 h 318"/>
                <a:gd name="T36" fmla="*/ 67 w 154"/>
                <a:gd name="T37" fmla="*/ 307 h 318"/>
                <a:gd name="T38" fmla="*/ 52 w 154"/>
                <a:gd name="T39" fmla="*/ 284 h 318"/>
                <a:gd name="T40" fmla="*/ 55 w 154"/>
                <a:gd name="T41" fmla="*/ 260 h 318"/>
                <a:gd name="T42" fmla="*/ 92 w 154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318">
                  <a:moveTo>
                    <a:pt x="92" y="113"/>
                  </a:moveTo>
                  <a:lnTo>
                    <a:pt x="139" y="113"/>
                  </a:lnTo>
                  <a:cubicBezTo>
                    <a:pt x="149" y="113"/>
                    <a:pt x="154" y="113"/>
                    <a:pt x="154" y="103"/>
                  </a:cubicBezTo>
                  <a:cubicBezTo>
                    <a:pt x="154" y="97"/>
                    <a:pt x="149" y="97"/>
                    <a:pt x="140" y="97"/>
                  </a:cubicBezTo>
                  <a:lnTo>
                    <a:pt x="96" y="97"/>
                  </a:lnTo>
                  <a:cubicBezTo>
                    <a:pt x="114" y="27"/>
                    <a:pt x="116" y="17"/>
                    <a:pt x="116" y="14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1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5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6" y="245"/>
                    <a:pt x="146" y="241"/>
                  </a:cubicBezTo>
                  <a:cubicBezTo>
                    <a:pt x="146" y="236"/>
                    <a:pt x="142" y="236"/>
                    <a:pt x="140" y="236"/>
                  </a:cubicBezTo>
                  <a:cubicBezTo>
                    <a:pt x="135" y="236"/>
                    <a:pt x="135" y="238"/>
                    <a:pt x="132" y="243"/>
                  </a:cubicBezTo>
                  <a:cubicBezTo>
                    <a:pt x="111" y="295"/>
                    <a:pt x="84" y="307"/>
                    <a:pt x="67" y="307"/>
                  </a:cubicBezTo>
                  <a:cubicBezTo>
                    <a:pt x="57" y="307"/>
                    <a:pt x="52" y="301"/>
                    <a:pt x="52" y="284"/>
                  </a:cubicBezTo>
                  <a:cubicBezTo>
                    <a:pt x="52" y="272"/>
                    <a:pt x="53" y="269"/>
                    <a:pt x="55" y="260"/>
                  </a:cubicBezTo>
                  <a:lnTo>
                    <a:pt x="92" y="1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EFC5278-5FC6-49AD-A957-7809DAE7353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433763" y="2544763"/>
              <a:ext cx="87313" cy="103188"/>
            </a:xfrm>
            <a:custGeom>
              <a:avLst/>
              <a:gdLst>
                <a:gd name="T0" fmla="*/ 176 w 333"/>
                <a:gd name="T1" fmla="*/ 176 h 333"/>
                <a:gd name="T2" fmla="*/ 315 w 333"/>
                <a:gd name="T3" fmla="*/ 176 h 333"/>
                <a:gd name="T4" fmla="*/ 333 w 333"/>
                <a:gd name="T5" fmla="*/ 166 h 333"/>
                <a:gd name="T6" fmla="*/ 315 w 333"/>
                <a:gd name="T7" fmla="*/ 156 h 333"/>
                <a:gd name="T8" fmla="*/ 176 w 333"/>
                <a:gd name="T9" fmla="*/ 156 h 333"/>
                <a:gd name="T10" fmla="*/ 176 w 333"/>
                <a:gd name="T11" fmla="*/ 19 h 333"/>
                <a:gd name="T12" fmla="*/ 167 w 333"/>
                <a:gd name="T13" fmla="*/ 0 h 333"/>
                <a:gd name="T14" fmla="*/ 157 w 333"/>
                <a:gd name="T15" fmla="*/ 17 h 333"/>
                <a:gd name="T16" fmla="*/ 157 w 333"/>
                <a:gd name="T17" fmla="*/ 156 h 333"/>
                <a:gd name="T18" fmla="*/ 17 w 333"/>
                <a:gd name="T19" fmla="*/ 156 h 333"/>
                <a:gd name="T20" fmla="*/ 0 w 333"/>
                <a:gd name="T21" fmla="*/ 166 h 333"/>
                <a:gd name="T22" fmla="*/ 17 w 333"/>
                <a:gd name="T23" fmla="*/ 176 h 333"/>
                <a:gd name="T24" fmla="*/ 157 w 333"/>
                <a:gd name="T25" fmla="*/ 176 h 333"/>
                <a:gd name="T26" fmla="*/ 157 w 333"/>
                <a:gd name="T27" fmla="*/ 313 h 333"/>
                <a:gd name="T28" fmla="*/ 17 w 333"/>
                <a:gd name="T29" fmla="*/ 313 h 333"/>
                <a:gd name="T30" fmla="*/ 0 w 333"/>
                <a:gd name="T31" fmla="*/ 323 h 333"/>
                <a:gd name="T32" fmla="*/ 17 w 333"/>
                <a:gd name="T33" fmla="*/ 333 h 333"/>
                <a:gd name="T34" fmla="*/ 315 w 333"/>
                <a:gd name="T35" fmla="*/ 333 h 333"/>
                <a:gd name="T36" fmla="*/ 333 w 333"/>
                <a:gd name="T37" fmla="*/ 323 h 333"/>
                <a:gd name="T38" fmla="*/ 315 w 333"/>
                <a:gd name="T39" fmla="*/ 313 h 333"/>
                <a:gd name="T40" fmla="*/ 176 w 333"/>
                <a:gd name="T41" fmla="*/ 313 h 333"/>
                <a:gd name="T42" fmla="*/ 176 w 333"/>
                <a:gd name="T43" fmla="*/ 17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3" h="333">
                  <a:moveTo>
                    <a:pt x="176" y="176"/>
                  </a:moveTo>
                  <a:lnTo>
                    <a:pt x="315" y="176"/>
                  </a:lnTo>
                  <a:cubicBezTo>
                    <a:pt x="324" y="176"/>
                    <a:pt x="333" y="176"/>
                    <a:pt x="333" y="166"/>
                  </a:cubicBezTo>
                  <a:cubicBezTo>
                    <a:pt x="333" y="156"/>
                    <a:pt x="324" y="156"/>
                    <a:pt x="315" y="156"/>
                  </a:cubicBezTo>
                  <a:lnTo>
                    <a:pt x="176" y="156"/>
                  </a:lnTo>
                  <a:lnTo>
                    <a:pt x="176" y="19"/>
                  </a:lnTo>
                  <a:cubicBezTo>
                    <a:pt x="176" y="11"/>
                    <a:pt x="176" y="0"/>
                    <a:pt x="167" y="0"/>
                  </a:cubicBezTo>
                  <a:cubicBezTo>
                    <a:pt x="157" y="0"/>
                    <a:pt x="157" y="9"/>
                    <a:pt x="157" y="17"/>
                  </a:cubicBezTo>
                  <a:lnTo>
                    <a:pt x="157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7" y="176"/>
                  </a:lnTo>
                  <a:lnTo>
                    <a:pt x="157" y="313"/>
                  </a:lnTo>
                  <a:lnTo>
                    <a:pt x="17" y="313"/>
                  </a:lnTo>
                  <a:cubicBezTo>
                    <a:pt x="9" y="313"/>
                    <a:pt x="0" y="313"/>
                    <a:pt x="0" y="323"/>
                  </a:cubicBezTo>
                  <a:cubicBezTo>
                    <a:pt x="0" y="333"/>
                    <a:pt x="9" y="333"/>
                    <a:pt x="17" y="333"/>
                  </a:cubicBezTo>
                  <a:lnTo>
                    <a:pt x="315" y="333"/>
                  </a:lnTo>
                  <a:cubicBezTo>
                    <a:pt x="324" y="333"/>
                    <a:pt x="333" y="333"/>
                    <a:pt x="333" y="323"/>
                  </a:cubicBezTo>
                  <a:cubicBezTo>
                    <a:pt x="333" y="313"/>
                    <a:pt x="324" y="313"/>
                    <a:pt x="315" y="313"/>
                  </a:cubicBezTo>
                  <a:lnTo>
                    <a:pt x="176" y="313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FF02B2A-2090-4AD0-B3EC-C99822BBC64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560763" y="2579688"/>
              <a:ext cx="63500" cy="69850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7 h 226"/>
                <a:gd name="T6" fmla="*/ 203 w 248"/>
                <a:gd name="T7" fmla="*/ 44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B47E15AF-B1D2-430E-8C77-89E297623AC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667126" y="2544763"/>
              <a:ext cx="87313" cy="103188"/>
            </a:xfrm>
            <a:custGeom>
              <a:avLst/>
              <a:gdLst>
                <a:gd name="T0" fmla="*/ 176 w 332"/>
                <a:gd name="T1" fmla="*/ 176 h 333"/>
                <a:gd name="T2" fmla="*/ 315 w 332"/>
                <a:gd name="T3" fmla="*/ 176 h 333"/>
                <a:gd name="T4" fmla="*/ 332 w 332"/>
                <a:gd name="T5" fmla="*/ 166 h 333"/>
                <a:gd name="T6" fmla="*/ 315 w 332"/>
                <a:gd name="T7" fmla="*/ 156 h 333"/>
                <a:gd name="T8" fmla="*/ 176 w 332"/>
                <a:gd name="T9" fmla="*/ 156 h 333"/>
                <a:gd name="T10" fmla="*/ 176 w 332"/>
                <a:gd name="T11" fmla="*/ 19 h 333"/>
                <a:gd name="T12" fmla="*/ 166 w 332"/>
                <a:gd name="T13" fmla="*/ 0 h 333"/>
                <a:gd name="T14" fmla="*/ 156 w 332"/>
                <a:gd name="T15" fmla="*/ 17 h 333"/>
                <a:gd name="T16" fmla="*/ 156 w 332"/>
                <a:gd name="T17" fmla="*/ 156 h 333"/>
                <a:gd name="T18" fmla="*/ 17 w 332"/>
                <a:gd name="T19" fmla="*/ 156 h 333"/>
                <a:gd name="T20" fmla="*/ 0 w 332"/>
                <a:gd name="T21" fmla="*/ 166 h 333"/>
                <a:gd name="T22" fmla="*/ 17 w 332"/>
                <a:gd name="T23" fmla="*/ 176 h 333"/>
                <a:gd name="T24" fmla="*/ 156 w 332"/>
                <a:gd name="T25" fmla="*/ 176 h 333"/>
                <a:gd name="T26" fmla="*/ 156 w 332"/>
                <a:gd name="T27" fmla="*/ 313 h 333"/>
                <a:gd name="T28" fmla="*/ 17 w 332"/>
                <a:gd name="T29" fmla="*/ 313 h 333"/>
                <a:gd name="T30" fmla="*/ 0 w 332"/>
                <a:gd name="T31" fmla="*/ 323 h 333"/>
                <a:gd name="T32" fmla="*/ 17 w 332"/>
                <a:gd name="T33" fmla="*/ 333 h 333"/>
                <a:gd name="T34" fmla="*/ 315 w 332"/>
                <a:gd name="T35" fmla="*/ 333 h 333"/>
                <a:gd name="T36" fmla="*/ 332 w 332"/>
                <a:gd name="T37" fmla="*/ 323 h 333"/>
                <a:gd name="T38" fmla="*/ 315 w 332"/>
                <a:gd name="T39" fmla="*/ 313 h 333"/>
                <a:gd name="T40" fmla="*/ 176 w 332"/>
                <a:gd name="T41" fmla="*/ 313 h 333"/>
                <a:gd name="T42" fmla="*/ 176 w 332"/>
                <a:gd name="T43" fmla="*/ 17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33">
                  <a:moveTo>
                    <a:pt x="176" y="176"/>
                  </a:moveTo>
                  <a:lnTo>
                    <a:pt x="315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5" y="156"/>
                  </a:cubicBezTo>
                  <a:lnTo>
                    <a:pt x="176" y="156"/>
                  </a:lnTo>
                  <a:lnTo>
                    <a:pt x="176" y="19"/>
                  </a:lnTo>
                  <a:cubicBezTo>
                    <a:pt x="176" y="11"/>
                    <a:pt x="176" y="0"/>
                    <a:pt x="166" y="0"/>
                  </a:cubicBezTo>
                  <a:cubicBezTo>
                    <a:pt x="156" y="0"/>
                    <a:pt x="156" y="9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6" y="176"/>
                  </a:lnTo>
                  <a:lnTo>
                    <a:pt x="156" y="313"/>
                  </a:lnTo>
                  <a:lnTo>
                    <a:pt x="17" y="313"/>
                  </a:lnTo>
                  <a:cubicBezTo>
                    <a:pt x="9" y="313"/>
                    <a:pt x="0" y="313"/>
                    <a:pt x="0" y="323"/>
                  </a:cubicBezTo>
                  <a:cubicBezTo>
                    <a:pt x="0" y="333"/>
                    <a:pt x="9" y="333"/>
                    <a:pt x="17" y="333"/>
                  </a:cubicBezTo>
                  <a:lnTo>
                    <a:pt x="315" y="333"/>
                  </a:lnTo>
                  <a:cubicBezTo>
                    <a:pt x="323" y="333"/>
                    <a:pt x="332" y="333"/>
                    <a:pt x="332" y="323"/>
                  </a:cubicBezTo>
                  <a:cubicBezTo>
                    <a:pt x="332" y="313"/>
                    <a:pt x="323" y="313"/>
                    <a:pt x="315" y="313"/>
                  </a:cubicBezTo>
                  <a:lnTo>
                    <a:pt x="176" y="313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17FD3EC5-90E1-4493-ABF9-E9B266869DF0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794126" y="2579688"/>
              <a:ext cx="60325" cy="100013"/>
            </a:xfrm>
            <a:custGeom>
              <a:avLst/>
              <a:gdLst>
                <a:gd name="T0" fmla="*/ 228 w 230"/>
                <a:gd name="T1" fmla="*/ 30 h 323"/>
                <a:gd name="T2" fmla="*/ 230 w 230"/>
                <a:gd name="T3" fmla="*/ 19 h 323"/>
                <a:gd name="T4" fmla="*/ 215 w 230"/>
                <a:gd name="T5" fmla="*/ 5 h 323"/>
                <a:gd name="T6" fmla="*/ 198 w 230"/>
                <a:gd name="T7" fmla="*/ 16 h 323"/>
                <a:gd name="T8" fmla="*/ 191 w 230"/>
                <a:gd name="T9" fmla="*/ 43 h 323"/>
                <a:gd name="T10" fmla="*/ 181 w 230"/>
                <a:gd name="T11" fmla="*/ 83 h 323"/>
                <a:gd name="T12" fmla="*/ 159 w 230"/>
                <a:gd name="T13" fmla="*/ 173 h 323"/>
                <a:gd name="T14" fmla="*/ 102 w 230"/>
                <a:gd name="T15" fmla="*/ 215 h 323"/>
                <a:gd name="T16" fmla="*/ 71 w 230"/>
                <a:gd name="T17" fmla="*/ 175 h 323"/>
                <a:gd name="T18" fmla="*/ 97 w 230"/>
                <a:gd name="T19" fmla="*/ 77 h 323"/>
                <a:gd name="T20" fmla="*/ 107 w 230"/>
                <a:gd name="T21" fmla="*/ 41 h 323"/>
                <a:gd name="T22" fmla="*/ 66 w 230"/>
                <a:gd name="T23" fmla="*/ 0 h 323"/>
                <a:gd name="T24" fmla="*/ 0 w 230"/>
                <a:gd name="T25" fmla="*/ 77 h 323"/>
                <a:gd name="T26" fmla="*/ 6 w 230"/>
                <a:gd name="T27" fmla="*/ 82 h 323"/>
                <a:gd name="T28" fmla="*/ 14 w 230"/>
                <a:gd name="T29" fmla="*/ 73 h 323"/>
                <a:gd name="T30" fmla="*/ 64 w 230"/>
                <a:gd name="T31" fmla="*/ 11 h 323"/>
                <a:gd name="T32" fmla="*/ 77 w 230"/>
                <a:gd name="T33" fmla="*/ 27 h 323"/>
                <a:gd name="T34" fmla="*/ 68 w 230"/>
                <a:gd name="T35" fmla="*/ 62 h 323"/>
                <a:gd name="T36" fmla="*/ 39 w 230"/>
                <a:gd name="T37" fmla="*/ 167 h 323"/>
                <a:gd name="T38" fmla="*/ 100 w 230"/>
                <a:gd name="T39" fmla="*/ 226 h 323"/>
                <a:gd name="T40" fmla="*/ 151 w 230"/>
                <a:gd name="T41" fmla="*/ 204 h 323"/>
                <a:gd name="T42" fmla="*/ 118 w 230"/>
                <a:gd name="T43" fmla="*/ 281 h 323"/>
                <a:gd name="T44" fmla="*/ 63 w 230"/>
                <a:gd name="T45" fmla="*/ 312 h 323"/>
                <a:gd name="T46" fmla="*/ 25 w 230"/>
                <a:gd name="T47" fmla="*/ 291 h 323"/>
                <a:gd name="T48" fmla="*/ 47 w 230"/>
                <a:gd name="T49" fmla="*/ 285 h 323"/>
                <a:gd name="T50" fmla="*/ 57 w 230"/>
                <a:gd name="T51" fmla="*/ 265 h 323"/>
                <a:gd name="T52" fmla="*/ 38 w 230"/>
                <a:gd name="T53" fmla="*/ 247 h 323"/>
                <a:gd name="T54" fmla="*/ 10 w 230"/>
                <a:gd name="T55" fmla="*/ 280 h 323"/>
                <a:gd name="T56" fmla="*/ 63 w 230"/>
                <a:gd name="T57" fmla="*/ 323 h 323"/>
                <a:gd name="T58" fmla="*/ 180 w 230"/>
                <a:gd name="T59" fmla="*/ 221 h 323"/>
                <a:gd name="T60" fmla="*/ 228 w 230"/>
                <a:gd name="T61" fmla="*/ 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0" h="323">
                  <a:moveTo>
                    <a:pt x="228" y="30"/>
                  </a:moveTo>
                  <a:cubicBezTo>
                    <a:pt x="230" y="23"/>
                    <a:pt x="230" y="22"/>
                    <a:pt x="230" y="19"/>
                  </a:cubicBezTo>
                  <a:cubicBezTo>
                    <a:pt x="230" y="10"/>
                    <a:pt x="223" y="5"/>
                    <a:pt x="215" y="5"/>
                  </a:cubicBezTo>
                  <a:cubicBezTo>
                    <a:pt x="210" y="5"/>
                    <a:pt x="202" y="8"/>
                    <a:pt x="198" y="16"/>
                  </a:cubicBezTo>
                  <a:cubicBezTo>
                    <a:pt x="197" y="18"/>
                    <a:pt x="193" y="34"/>
                    <a:pt x="191" y="43"/>
                  </a:cubicBezTo>
                  <a:cubicBezTo>
                    <a:pt x="188" y="56"/>
                    <a:pt x="184" y="69"/>
                    <a:pt x="181" y="83"/>
                  </a:cubicBezTo>
                  <a:lnTo>
                    <a:pt x="159" y="173"/>
                  </a:lnTo>
                  <a:cubicBezTo>
                    <a:pt x="157" y="180"/>
                    <a:pt x="135" y="215"/>
                    <a:pt x="102" y="215"/>
                  </a:cubicBezTo>
                  <a:cubicBezTo>
                    <a:pt x="77" y="215"/>
                    <a:pt x="71" y="193"/>
                    <a:pt x="71" y="175"/>
                  </a:cubicBezTo>
                  <a:cubicBezTo>
                    <a:pt x="71" y="152"/>
                    <a:pt x="80" y="121"/>
                    <a:pt x="97" y="77"/>
                  </a:cubicBezTo>
                  <a:cubicBezTo>
                    <a:pt x="105" y="56"/>
                    <a:pt x="107" y="51"/>
                    <a:pt x="107" y="41"/>
                  </a:cubicBezTo>
                  <a:cubicBezTo>
                    <a:pt x="107" y="18"/>
                    <a:pt x="91" y="0"/>
                    <a:pt x="66" y="0"/>
                  </a:cubicBezTo>
                  <a:cubicBezTo>
                    <a:pt x="18" y="0"/>
                    <a:pt x="0" y="72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1"/>
                    <a:pt x="14" y="73"/>
                  </a:cubicBezTo>
                  <a:cubicBezTo>
                    <a:pt x="27" y="26"/>
                    <a:pt x="47" y="11"/>
                    <a:pt x="64" y="11"/>
                  </a:cubicBezTo>
                  <a:cubicBezTo>
                    <a:pt x="68" y="11"/>
                    <a:pt x="77" y="11"/>
                    <a:pt x="77" y="27"/>
                  </a:cubicBezTo>
                  <a:cubicBezTo>
                    <a:pt x="77" y="39"/>
                    <a:pt x="72" y="52"/>
                    <a:pt x="68" y="62"/>
                  </a:cubicBezTo>
                  <a:cubicBezTo>
                    <a:pt x="48" y="115"/>
                    <a:pt x="39" y="143"/>
                    <a:pt x="39" y="167"/>
                  </a:cubicBezTo>
                  <a:cubicBezTo>
                    <a:pt x="39" y="211"/>
                    <a:pt x="71" y="226"/>
                    <a:pt x="100" y="226"/>
                  </a:cubicBezTo>
                  <a:cubicBezTo>
                    <a:pt x="120" y="226"/>
                    <a:pt x="137" y="218"/>
                    <a:pt x="151" y="204"/>
                  </a:cubicBezTo>
                  <a:cubicBezTo>
                    <a:pt x="144" y="230"/>
                    <a:pt x="138" y="254"/>
                    <a:pt x="118" y="281"/>
                  </a:cubicBezTo>
                  <a:cubicBezTo>
                    <a:pt x="105" y="297"/>
                    <a:pt x="86" y="312"/>
                    <a:pt x="63" y="312"/>
                  </a:cubicBezTo>
                  <a:cubicBezTo>
                    <a:pt x="56" y="312"/>
                    <a:pt x="34" y="310"/>
                    <a:pt x="25" y="291"/>
                  </a:cubicBezTo>
                  <a:cubicBezTo>
                    <a:pt x="33" y="291"/>
                    <a:pt x="40" y="291"/>
                    <a:pt x="47" y="285"/>
                  </a:cubicBezTo>
                  <a:cubicBezTo>
                    <a:pt x="52" y="281"/>
                    <a:pt x="57" y="274"/>
                    <a:pt x="57" y="265"/>
                  </a:cubicBezTo>
                  <a:cubicBezTo>
                    <a:pt x="57" y="249"/>
                    <a:pt x="43" y="247"/>
                    <a:pt x="38" y="247"/>
                  </a:cubicBezTo>
                  <a:cubicBezTo>
                    <a:pt x="27" y="247"/>
                    <a:pt x="10" y="255"/>
                    <a:pt x="10" y="280"/>
                  </a:cubicBezTo>
                  <a:cubicBezTo>
                    <a:pt x="10" y="304"/>
                    <a:pt x="32" y="323"/>
                    <a:pt x="63" y="323"/>
                  </a:cubicBezTo>
                  <a:cubicBezTo>
                    <a:pt x="115" y="323"/>
                    <a:pt x="166" y="278"/>
                    <a:pt x="180" y="221"/>
                  </a:cubicBezTo>
                  <a:lnTo>
                    <a:pt x="228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49" name="Picture 25" descr="Tkinter Window Geometry">
            <a:extLst>
              <a:ext uri="{FF2B5EF4-FFF2-40B4-BE49-F238E27FC236}">
                <a16:creationId xmlns:a16="http://schemas.microsoft.com/office/drawing/2014/main" id="{B6EA2A6F-B467-4BB3-B5D7-38FE9F43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10" y="2828751"/>
            <a:ext cx="4440292" cy="34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9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672F-0E5E-41D9-8478-7E01C857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F8CB-B9A5-42A0-B8A8-742A9DB9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width is the window’s width in pixels. </a:t>
            </a:r>
          </a:p>
          <a:p>
            <a:r>
              <a:rPr lang="en-US" dirty="0"/>
              <a:t>The height is the window’s height in pixels. </a:t>
            </a:r>
          </a:p>
          <a:p>
            <a:r>
              <a:rPr lang="en-US" dirty="0"/>
              <a:t>The x is the window’s horizontal position. For example, +50 means the left edge of the window should be 50 pixels from the left edge of the screen. And -50 means the right edge of the window should be 50 pixels from the right edge of the screen. </a:t>
            </a:r>
          </a:p>
          <a:p>
            <a:r>
              <a:rPr lang="en-US" dirty="0"/>
              <a:t>The y is the window’s vertical position. For example, +50 means the top edge of the window should be 50 pixels below the top of the screen. And -50 means the bottom edge of the window should be 50 pixels above the bottom of the screen.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30BC3-0478-4FC8-94CC-2E86E572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1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E078-8E4F-41C9-8C43-30187EDC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window size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1EB-FBE2-419D-9D7C-4461B811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size and position of a window, you use the geometry() method:</a:t>
            </a:r>
          </a:p>
          <a:p>
            <a:endParaRPr lang="en-US" dirty="0"/>
          </a:p>
          <a:p>
            <a:r>
              <a:rPr lang="en-US" dirty="0"/>
              <a:t>The following example changes the size of the window to 600x400 and the position of the window to 50 pixels from the top and left of the screen: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C893-72EE-4D45-9361-079874C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0952-2A82-4778-90B7-D3306D13B686}"/>
              </a:ext>
            </a:extLst>
          </p:cNvPr>
          <p:cNvSpPr txBox="1"/>
          <p:nvPr/>
        </p:nvSpPr>
        <p:spPr>
          <a:xfrm>
            <a:off x="935421" y="2093521"/>
            <a:ext cx="6096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D92F7-1976-47B9-B727-0261CB7A8B9B}"/>
              </a:ext>
            </a:extLst>
          </p:cNvPr>
          <p:cNvSpPr txBox="1"/>
          <p:nvPr/>
        </p:nvSpPr>
        <p:spPr>
          <a:xfrm>
            <a:off x="935421" y="3353350"/>
            <a:ext cx="60960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Demo'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'600x400+50+50'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64B9-5A62-4FAC-A943-74C6FFC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window size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2038-408E-475C-B398-8EAACEE3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Sometimes, you may want to center the window on the screen. The following program illustrates how to do it: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ED4EF-B48D-4B53-9D27-F31F0E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E1AA-7A5F-42E2-A447-3B28C82CF7C5}"/>
              </a:ext>
            </a:extLst>
          </p:cNvPr>
          <p:cNvSpPr txBox="1"/>
          <p:nvPr/>
        </p:nvSpPr>
        <p:spPr>
          <a:xfrm>
            <a:off x="1786759" y="2152831"/>
            <a:ext cx="6096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- Center'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window_width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window_height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screen dimension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screen_width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winfo_screenwidth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screen_height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winfo_screenheight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center point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screen_width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window_width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center_y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screen_height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window_height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position of the window to the center of the screen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window_width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}x{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window_height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}+{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}+{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center_y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C95-CA9A-48F3-93D0-738524CE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2CB9-0740-44B2-848F-FB58BC67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get the screen width and height using the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winfo_screenwidth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winfo_screenheight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methods. </a:t>
            </a:r>
          </a:p>
          <a:p>
            <a:r>
              <a:rPr lang="en-US" dirty="0"/>
              <a:t>Second, calculate the center coordinate based on the screen and window width and height. </a:t>
            </a:r>
          </a:p>
          <a:p>
            <a:r>
              <a:rPr lang="en-US" dirty="0"/>
              <a:t>Finally, set the geometry for the root window using the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geometry()</a:t>
            </a:r>
            <a:r>
              <a:rPr lang="en-US" dirty="0"/>
              <a:t> method.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want to get the current geometry of a window, you can use the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geometry()</a:t>
            </a:r>
            <a:r>
              <a:rPr lang="en-US" dirty="0"/>
              <a:t> method without providing any argument: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06F1-3FB5-40B7-A26F-0758752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DB0CF-57CC-42F2-A9D4-EC27376AF7D3}"/>
              </a:ext>
            </a:extLst>
          </p:cNvPr>
          <p:cNvSpPr txBox="1"/>
          <p:nvPr/>
        </p:nvSpPr>
        <p:spPr>
          <a:xfrm>
            <a:off x="903889" y="5402722"/>
            <a:ext cx="6096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5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ACB0-EE70-48C5-83E4-37CA007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4C26-279F-454E-9E2D-A9E98ED9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By default, you can resize the width and height of a window. To prevent the window from resizing, you can use the resizable() method:</a:t>
            </a:r>
          </a:p>
          <a:p>
            <a:endParaRPr lang="en-US" sz="2000" dirty="0"/>
          </a:p>
          <a:p>
            <a:r>
              <a:rPr lang="en-US" sz="2000" dirty="0"/>
              <a:t>The resizable() method has two parameters that specify whether the width and height of the window can be resizable.</a:t>
            </a:r>
          </a:p>
          <a:p>
            <a:r>
              <a:rPr lang="en-US" sz="2000" dirty="0"/>
              <a:t>The following shows how to make the window with a fixed size: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24AF8-5114-4005-8167-4DF6C18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EE609-FDE3-4F58-9074-9B3E85FC6A99}"/>
              </a:ext>
            </a:extLst>
          </p:cNvPr>
          <p:cNvSpPr txBox="1"/>
          <p:nvPr/>
        </p:nvSpPr>
        <p:spPr>
          <a:xfrm>
            <a:off x="903889" y="2301030"/>
            <a:ext cx="6096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F7F3-A1BA-46ED-A11E-FFD845F2B53B}"/>
              </a:ext>
            </a:extLst>
          </p:cNvPr>
          <p:cNvSpPr txBox="1"/>
          <p:nvPr/>
        </p:nvSpPr>
        <p:spPr>
          <a:xfrm>
            <a:off x="903889" y="3748914"/>
            <a:ext cx="609600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Demo'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'600x400+50+50'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63B-A98A-4777-9C75-E88E8A7A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093F-B288-43C8-966D-014BE519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programming in Python.</a:t>
            </a:r>
          </a:p>
          <a:p>
            <a:r>
              <a:rPr lang="en-US" dirty="0" err="1"/>
              <a:t>Tkinter</a:t>
            </a:r>
            <a:r>
              <a:rPr lang="en-US" dirty="0"/>
              <a:t> is pronounced as tea-kay-inter. </a:t>
            </a:r>
            <a:r>
              <a:rPr lang="en-US" dirty="0" err="1"/>
              <a:t>Tkinter</a:t>
            </a:r>
            <a:r>
              <a:rPr lang="en-US" dirty="0"/>
              <a:t> is the Python interface to Tk, which is the GUI toolkit for </a:t>
            </a:r>
            <a:r>
              <a:rPr lang="en-US" dirty="0" err="1"/>
              <a:t>Tcl</a:t>
            </a:r>
            <a:r>
              <a:rPr lang="en-US" dirty="0"/>
              <a:t>/Tk.</a:t>
            </a:r>
          </a:p>
          <a:p>
            <a:r>
              <a:rPr lang="en-US" dirty="0" err="1"/>
              <a:t>Tcl</a:t>
            </a:r>
            <a:r>
              <a:rPr lang="en-US" dirty="0"/>
              <a:t> (pronounced as tickle) is a scripting language often used in testing, prototyping, and GUI development. Tk is an open-source, cross-platform widget toolkit used by many different programming languages to build GUI programs.</a:t>
            </a:r>
          </a:p>
          <a:p>
            <a:r>
              <a:rPr lang="en-US" dirty="0"/>
              <a:t>Python implements the </a:t>
            </a:r>
            <a:r>
              <a:rPr lang="en-US" dirty="0" err="1"/>
              <a:t>Tkinter</a:t>
            </a:r>
            <a:r>
              <a:rPr lang="en-US" dirty="0"/>
              <a:t> as a module. </a:t>
            </a:r>
            <a:r>
              <a:rPr lang="en-US" dirty="0" err="1"/>
              <a:t>Tkinter</a:t>
            </a:r>
            <a:r>
              <a:rPr lang="en-US" dirty="0"/>
              <a:t> is a wrapper of C extensions that use </a:t>
            </a:r>
            <a:r>
              <a:rPr lang="en-US" dirty="0" err="1"/>
              <a:t>Tcl</a:t>
            </a:r>
            <a:r>
              <a:rPr lang="en-US" dirty="0"/>
              <a:t>/Tk libraries.</a:t>
            </a:r>
          </a:p>
          <a:p>
            <a:r>
              <a:rPr lang="en-US" dirty="0" err="1"/>
              <a:t>Tkinter</a:t>
            </a:r>
            <a:r>
              <a:rPr lang="en-US" dirty="0"/>
              <a:t> allows you to develop desktop applications. It’s a very good tool for GUI programming in Python.</a:t>
            </a:r>
          </a:p>
          <a:p>
            <a:r>
              <a:rPr lang="en-US" dirty="0" err="1"/>
              <a:t>Tkinter</a:t>
            </a:r>
            <a:r>
              <a:rPr lang="en-US" dirty="0"/>
              <a:t> is a Python binding to the Tk GUI toolkit. It is the standard Python interface to the Tk GUI toolkit, and is Python's de facto standard GUI.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B2BC-3805-47B5-978D-E945019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74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E5E-A9B8-44C5-B504-4B897BB6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027C-5F4B-4F72-A4C5-E274BA53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window is resizable, you can specify the minimum and maximum sizes using the </a:t>
            </a:r>
            <a:r>
              <a:rPr lang="en-US" dirty="0" err="1"/>
              <a:t>minsize</a:t>
            </a:r>
            <a:r>
              <a:rPr lang="en-US" dirty="0"/>
              <a:t>() and </a:t>
            </a:r>
            <a:r>
              <a:rPr lang="en-US" dirty="0" err="1"/>
              <a:t>maxsize</a:t>
            </a:r>
            <a:r>
              <a:rPr lang="en-US" dirty="0"/>
              <a:t>() methods: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2455-F7C3-4326-BC12-1EB30AED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5FFDE-D4BC-4688-8FAE-F77BB240EF84}"/>
              </a:ext>
            </a:extLst>
          </p:cNvPr>
          <p:cNvSpPr txBox="1"/>
          <p:nvPr/>
        </p:nvSpPr>
        <p:spPr>
          <a:xfrm>
            <a:off x="861848" y="2462131"/>
            <a:ext cx="6096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minsize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min_width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min_height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min_height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max_height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8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BD2F-C36D-4239-8760-2C043F0A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1D23-8BEA-4A73-AF6B-FDF7F606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allows you to specify the transparency of a window by setting its alpha channel ranging from 0.0 (fully transparent) to 1.0 (fully opaque):</a:t>
            </a:r>
          </a:p>
          <a:p>
            <a:endParaRPr lang="en-US" dirty="0"/>
          </a:p>
          <a:p>
            <a:r>
              <a:rPr lang="en-US" dirty="0"/>
              <a:t>The following example illustrates a window with 50% transparent: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7719-697F-43D3-AADD-D9FD28CF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1ED89-0A11-41A0-AEDD-D6A009CACDED}"/>
              </a:ext>
            </a:extLst>
          </p:cNvPr>
          <p:cNvSpPr txBox="1"/>
          <p:nvPr/>
        </p:nvSpPr>
        <p:spPr>
          <a:xfrm>
            <a:off x="882869" y="2469195"/>
            <a:ext cx="6096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'-alpha'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E97C3-1B39-4D44-AB93-72D91B831EBA}"/>
              </a:ext>
            </a:extLst>
          </p:cNvPr>
          <p:cNvSpPr txBox="1"/>
          <p:nvPr/>
        </p:nvSpPr>
        <p:spPr>
          <a:xfrm>
            <a:off x="882869" y="3338937"/>
            <a:ext cx="6096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Demo'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'600x400+50+50'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'-alpha'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2BC-4372-4000-9157-5A710514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Changing the default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6F8C-BA5D-4919-AE12-33E0BD12E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err="1"/>
              <a:t>Tkinter</a:t>
            </a:r>
            <a:r>
              <a:rPr lang="en-US" sz="2400"/>
              <a:t> window displays a default icon. To change this default icon, you follow these steps: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/>
              <a:t>Prepare an image in the .</a:t>
            </a:r>
            <a:r>
              <a:rPr lang="en-US" sz="2400" err="1"/>
              <a:t>ico</a:t>
            </a:r>
            <a:r>
              <a:rPr lang="en-US" sz="2400"/>
              <a:t> format. If you have the image in other formats like </a:t>
            </a:r>
            <a:r>
              <a:rPr lang="en-US" sz="2400" err="1"/>
              <a:t>png</a:t>
            </a:r>
            <a:r>
              <a:rPr lang="en-US" sz="2400"/>
              <a:t> or jpg, you can convert it to the .</a:t>
            </a:r>
            <a:r>
              <a:rPr lang="en-US" sz="2400" err="1"/>
              <a:t>ico</a:t>
            </a:r>
            <a:r>
              <a:rPr lang="en-US" sz="2400"/>
              <a:t> format. There are many online tools that allow you to do it quite easily.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/>
              <a:t>Place the icon in a folder that can be accessible from the program.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/>
              <a:t>Call the </a:t>
            </a:r>
            <a:r>
              <a:rPr lang="en-US" sz="2400" err="1"/>
              <a:t>iconbitmap</a:t>
            </a:r>
            <a:r>
              <a:rPr lang="en-US" sz="2400"/>
              <a:t>() method of the window object.</a:t>
            </a:r>
          </a:p>
        </p:txBody>
      </p:sp>
      <p:pic>
        <p:nvPicPr>
          <p:cNvPr id="6" name="Graphic 5" descr="3d Glasses with solid fill">
            <a:extLst>
              <a:ext uri="{FF2B5EF4-FFF2-40B4-BE49-F238E27FC236}">
                <a16:creationId xmlns:a16="http://schemas.microsoft.com/office/drawing/2014/main" id="{D3B2C2BB-DA36-4180-85F7-2E464856A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0848" y="1673352"/>
            <a:ext cx="4718304" cy="4718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17E8-19D6-42AC-855F-6A0EFD5D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00" y="18288"/>
            <a:ext cx="1422400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A158B-7C94-F543-87DB-41F59EA4FAF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4989-8017-4BF2-9DD4-995B71C1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default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A1C9-F70B-4D89-A938-241619EB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program illustrates how to change the default icon to a new one: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CB342-0FDC-437A-B1FF-2C6A5FA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F6F6C-DC6D-4E10-8ED2-29DBC596D230}"/>
              </a:ext>
            </a:extLst>
          </p:cNvPr>
          <p:cNvSpPr txBox="1"/>
          <p:nvPr/>
        </p:nvSpPr>
        <p:spPr>
          <a:xfrm>
            <a:off x="914400" y="2067647"/>
            <a:ext cx="609600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 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Window Demo'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'300x200+50+50'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iconbitmap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'new_icon.ico'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4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F1AE-80FD-4423-A966-D7261EB8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B7C9-234A-40F5-9FB9-AFB65495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title() method to change the title of the window. </a:t>
            </a:r>
          </a:p>
          <a:p>
            <a:r>
              <a:rPr lang="en-US" dirty="0"/>
              <a:t>Use the geometry() method to change the size and location of the window. </a:t>
            </a:r>
          </a:p>
          <a:p>
            <a:r>
              <a:rPr lang="en-US" dirty="0"/>
              <a:t>Use the resizable() method to specify whether a window can be resizable horizontally or vertically. </a:t>
            </a:r>
          </a:p>
          <a:p>
            <a:r>
              <a:rPr lang="en-US" dirty="0"/>
              <a:t>Use the </a:t>
            </a:r>
            <a:r>
              <a:rPr lang="en-US" dirty="0" err="1"/>
              <a:t>window.attributes</a:t>
            </a:r>
            <a:r>
              <a:rPr lang="en-US" dirty="0"/>
              <a:t>('-alpha',0.5) to set the transparency for the window. </a:t>
            </a:r>
          </a:p>
          <a:p>
            <a:r>
              <a:rPr lang="en-US" dirty="0"/>
              <a:t>Use the </a:t>
            </a:r>
            <a:r>
              <a:rPr lang="en-US" dirty="0" err="1"/>
              <a:t>window.attributes</a:t>
            </a:r>
            <a:r>
              <a:rPr lang="en-US" dirty="0"/>
              <a:t>('-topmost', 1) to make the window always on top. </a:t>
            </a:r>
          </a:p>
          <a:p>
            <a:r>
              <a:rPr lang="en-US" dirty="0"/>
              <a:t>Use lift() and lower() methods to move the window up and down of the window stacking order. </a:t>
            </a:r>
          </a:p>
          <a:p>
            <a:r>
              <a:rPr lang="en-US" dirty="0"/>
              <a:t>Use the </a:t>
            </a:r>
            <a:r>
              <a:rPr lang="en-US" dirty="0" err="1"/>
              <a:t>iconbitmap</a:t>
            </a:r>
            <a:r>
              <a:rPr lang="en-US" dirty="0"/>
              <a:t>() method to change the default icon of the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BFF8D-F9DC-4332-AEB3-B3B4941A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8238-FCCB-462E-BCFC-19F1E39F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themed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43A0-B206-489D-B08A-8DE3C4D4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has two generations of widgets:</a:t>
            </a:r>
          </a:p>
          <a:p>
            <a:pPr lvl="1"/>
            <a:r>
              <a:rPr lang="en-US" dirty="0"/>
              <a:t>The old classic </a:t>
            </a:r>
            <a:r>
              <a:rPr lang="en-US" dirty="0" err="1"/>
              <a:t>tk</a:t>
            </a:r>
            <a:r>
              <a:rPr lang="en-US" dirty="0"/>
              <a:t> widgets. </a:t>
            </a:r>
            <a:r>
              <a:rPr lang="en-US" dirty="0" err="1"/>
              <a:t>Tkinter</a:t>
            </a:r>
            <a:r>
              <a:rPr lang="en-US" dirty="0"/>
              <a:t> introduced them in 1991. </a:t>
            </a:r>
          </a:p>
          <a:p>
            <a:pPr lvl="1"/>
            <a:r>
              <a:rPr lang="en-US" dirty="0"/>
              <a:t>The newer themed </a:t>
            </a:r>
            <a:r>
              <a:rPr lang="en-US" dirty="0" err="1"/>
              <a:t>ttk</a:t>
            </a:r>
            <a:r>
              <a:rPr lang="en-US" dirty="0"/>
              <a:t> widgets added in 2007 with Tk 8.5. The newer Tk themed widgets replace many (but not all) classic widgets.</a:t>
            </a:r>
          </a:p>
          <a:p>
            <a:r>
              <a:rPr lang="en-US" dirty="0"/>
              <a:t>Note that </a:t>
            </a:r>
            <a:r>
              <a:rPr lang="en-US" dirty="0" err="1"/>
              <a:t>ttk</a:t>
            </a:r>
            <a:r>
              <a:rPr lang="en-US" dirty="0"/>
              <a:t> stands for Tk themed. Therefore, Tk themed widgets are the same as </a:t>
            </a:r>
            <a:r>
              <a:rPr lang="en-US" dirty="0" err="1"/>
              <a:t>ttk</a:t>
            </a:r>
            <a:r>
              <a:rPr lang="en-US" dirty="0"/>
              <a:t> widgets</a:t>
            </a:r>
          </a:p>
          <a:p>
            <a:r>
              <a:rPr lang="en-US" dirty="0"/>
              <a:t>The </a:t>
            </a:r>
            <a:r>
              <a:rPr lang="en-US" dirty="0" err="1"/>
              <a:t>tkinter.ttk</a:t>
            </a:r>
            <a:r>
              <a:rPr lang="en-US" dirty="0"/>
              <a:t> module contains all the new </a:t>
            </a:r>
            <a:r>
              <a:rPr lang="en-US" dirty="0" err="1"/>
              <a:t>ttk</a:t>
            </a:r>
            <a:r>
              <a:rPr lang="en-US" dirty="0"/>
              <a:t> widgets. It’s a good practice to always use themed widgets whenever they’re available.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following statements import the classic and the new Tk themed widgets: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C4C1-E149-497A-9195-EDE7ABAB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572EF-DF9E-4ECF-8C7A-16E63749E8B8}"/>
              </a:ext>
            </a:extLst>
          </p:cNvPr>
          <p:cNvSpPr txBox="1"/>
          <p:nvPr/>
        </p:nvSpPr>
        <p:spPr>
          <a:xfrm>
            <a:off x="861848" y="5163207"/>
            <a:ext cx="6096000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classic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new Tk themed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7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16ED-9653-4118-AD5A-7804A9CD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classic and themed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832F-97CE-470B-B0B9-2D043D0B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 for create classic and themed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56C0-5FD1-4D3A-B64F-DEF257BD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84118-55AB-4440-A097-000915431DCD}"/>
              </a:ext>
            </a:extLst>
          </p:cNvPr>
          <p:cNvSpPr txBox="1"/>
          <p:nvPr/>
        </p:nvSpPr>
        <p:spPr>
          <a:xfrm>
            <a:off x="882869" y="2102291"/>
            <a:ext cx="6096000" cy="230832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'Classic Label'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'Themed Label'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3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0120-DEF0-4F0E-9EB9-5DF99411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button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D8F3-7066-4943-BFC9-4DA1BB7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Button widgets represent a clickable item in the applications. Typically, you use a text or an image to display the action that will be performed when clicked. </a:t>
            </a:r>
          </a:p>
          <a:p>
            <a:r>
              <a:rPr lang="en-US" sz="2000" dirty="0"/>
              <a:t>Buttons can display text in a single font. However, the text can span multiple lines. On top of that, you can make one of the characters underline to mark a keyboard shortcut. </a:t>
            </a:r>
          </a:p>
          <a:p>
            <a:r>
              <a:rPr lang="en-US" sz="2000" dirty="0"/>
              <a:t>To invoke a function or a method of a class automatically when the button is clicked, you assign its command option to the function or method. This is called the command binding in </a:t>
            </a:r>
            <a:r>
              <a:rPr lang="en-US" sz="2000" dirty="0" err="1"/>
              <a:t>Tkinter</a:t>
            </a:r>
            <a:r>
              <a:rPr lang="en-US" sz="2000" dirty="0"/>
              <a:t>.</a:t>
            </a:r>
          </a:p>
          <a:p>
            <a:r>
              <a:rPr lang="en-US" sz="2000" dirty="0"/>
              <a:t>To create a button, you use the </a:t>
            </a:r>
            <a:r>
              <a:rPr lang="en-US" sz="2000" dirty="0" err="1"/>
              <a:t>ttk.Button</a:t>
            </a:r>
            <a:r>
              <a:rPr lang="en-US" sz="2000" dirty="0"/>
              <a:t> constructor as follows:</a:t>
            </a:r>
          </a:p>
          <a:p>
            <a:endParaRPr lang="en-US" sz="2000" dirty="0"/>
          </a:p>
          <a:p>
            <a:r>
              <a:rPr lang="en-US" sz="2000" dirty="0"/>
              <a:t>A button has many options. However, the typical ones are like this:</a:t>
            </a:r>
          </a:p>
          <a:p>
            <a:endParaRPr lang="en-US" sz="2000" dirty="0"/>
          </a:p>
          <a:p>
            <a:pPr lvl="1"/>
            <a:r>
              <a:rPr lang="en-US" sz="1600" dirty="0"/>
              <a:t>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is the parent component on which you place the button. </a:t>
            </a:r>
          </a:p>
          <a:p>
            <a:pPr lvl="1"/>
            <a:r>
              <a:rPr lang="en-US" sz="1600" dirty="0"/>
              <a:t>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600" dirty="0"/>
              <a:t> is the label of the button. </a:t>
            </a:r>
          </a:p>
          <a:p>
            <a:pPr lvl="1"/>
            <a:r>
              <a:rPr lang="en-US" sz="1600" dirty="0"/>
              <a:t>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600" dirty="0"/>
              <a:t> specifies a callback function that will be called automatically when the button clicked.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3A4B-98EB-4D57-8FC5-F5BCAE96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9DB49-81C2-4C34-96C6-F879E904D12A}"/>
              </a:ext>
            </a:extLst>
          </p:cNvPr>
          <p:cNvSpPr txBox="1"/>
          <p:nvPr/>
        </p:nvSpPr>
        <p:spPr>
          <a:xfrm>
            <a:off x="924911" y="3996560"/>
            <a:ext cx="6096000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D76CE-715D-4FA8-8920-57973C255DB4}"/>
              </a:ext>
            </a:extLst>
          </p:cNvPr>
          <p:cNvSpPr txBox="1"/>
          <p:nvPr/>
        </p:nvSpPr>
        <p:spPr>
          <a:xfrm>
            <a:off x="924911" y="4718410"/>
            <a:ext cx="6096000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7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FB34-12A2-4D37-B814-D8CEA6FB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BFE7-FFE4-4B4C-AD1F-C04D64F3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command option associates the button’s action with a function or a method of a class. When you click or press the button, it’ll automatically invoke a callback function.</a:t>
            </a:r>
          </a:p>
          <a:p>
            <a:r>
              <a:rPr lang="en-US" sz="2000" dirty="0"/>
              <a:t>To assign a callback to the command option, you can use a lambda expression: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the function contains one expression, you use a </a:t>
            </a:r>
            <a:r>
              <a:rPr lang="en-US" sz="2000" dirty="0" err="1"/>
              <a:t>lamba</a:t>
            </a:r>
            <a:r>
              <a:rPr lang="en-US" sz="2000" dirty="0"/>
              <a:t> expression: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D749-0DA1-4DB6-96EF-B2BEC77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C3D4C-991C-47D7-8012-23307AD1DA30}"/>
              </a:ext>
            </a:extLst>
          </p:cNvPr>
          <p:cNvSpPr txBox="1"/>
          <p:nvPr/>
        </p:nvSpPr>
        <p:spPr>
          <a:xfrm>
            <a:off x="966952" y="2718137"/>
            <a:ext cx="6096000" cy="2031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something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root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 Button"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11C24-1DB8-4A6A-BD02-F503A98D1057}"/>
              </a:ext>
            </a:extLst>
          </p:cNvPr>
          <p:cNvSpPr txBox="1"/>
          <p:nvPr/>
        </p:nvSpPr>
        <p:spPr>
          <a:xfrm>
            <a:off x="966952" y="5286429"/>
            <a:ext cx="6096000" cy="116955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root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text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 Button"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lambda_expression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06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67AE-ACB2-4FEA-9E07-D0DC564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CA6A-29D4-4EE2-AF81-37F482D7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default state of a button is normal. In the normal state, the button will respond to the mouse events and keyboard presses by invoking the callback function assigned to its command option. </a:t>
            </a:r>
          </a:p>
          <a:p>
            <a:r>
              <a:rPr lang="en-US" sz="2000" dirty="0"/>
              <a:t>The button can also have the disabled state. In the disabled state, a button is greyed out and doesn’t respond to the mouse events and keyboard presses. </a:t>
            </a:r>
          </a:p>
          <a:p>
            <a:r>
              <a:rPr lang="en-US" sz="2000" dirty="0"/>
              <a:t>To control the state of a button, you use the state() method: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D37D3-FD61-4D29-A5F0-26638E75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F123F-8139-4DAF-86C4-2F2108735434}"/>
              </a:ext>
            </a:extLst>
          </p:cNvPr>
          <p:cNvSpPr txBox="1"/>
          <p:nvPr/>
        </p:nvSpPr>
        <p:spPr>
          <a:xfrm>
            <a:off x="903890" y="3365940"/>
            <a:ext cx="6096000" cy="132343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disabled flag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'disabled'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the disabled flag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'!disabled'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FCE2-1D66-4033-89E2-F85E286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8AAE-6B84-4730-91E9-49AC6D14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learn.</a:t>
            </a:r>
          </a:p>
          <a:p>
            <a:r>
              <a:rPr lang="en-US" dirty="0"/>
              <a:t>Use very little code to make a functional desktop application. </a:t>
            </a:r>
          </a:p>
          <a:p>
            <a:r>
              <a:rPr lang="en-US" dirty="0"/>
              <a:t>Layered design. </a:t>
            </a:r>
          </a:p>
          <a:p>
            <a:r>
              <a:rPr lang="en-US" dirty="0"/>
              <a:t>Portable across all operating systems including Windows, macOS, and Linux. </a:t>
            </a:r>
          </a:p>
          <a:p>
            <a:r>
              <a:rPr lang="en-US" dirty="0"/>
              <a:t>Pre-installed with the standard Python library.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2AF4A-9543-4275-B591-57679177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49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D3EE-C37B-4500-9188-270A4A7D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Tkinter</a:t>
            </a:r>
            <a:r>
              <a:rPr lang="en-US" dirty="0"/>
              <a:t> button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A915-FDFC-416E-8763-001BB599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program shows how to display an Exit button. When you click it, the program is terminated.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1CCB2-1A7C-4BEB-8E66-499E7AA9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B027E-D2A6-406E-96C2-59AF54091F15}"/>
              </a:ext>
            </a:extLst>
          </p:cNvPr>
          <p:cNvSpPr txBox="1"/>
          <p:nvPr/>
        </p:nvSpPr>
        <p:spPr>
          <a:xfrm>
            <a:off x="903890" y="2019165"/>
            <a:ext cx="6096000" cy="43396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root window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'300x200'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'Button Demo'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exit button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exit_button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root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text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'Exit'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exit_button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expand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91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31-DFF3-4160-810A-D9BBEDF4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image button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A216-3A42-4D0B-98EF-7A2B5E0A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program shows how to create download button using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5A103-8E0E-40DD-A427-BAFBC80E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520AE-84C0-4415-98D8-599E1CD16092}"/>
              </a:ext>
            </a:extLst>
          </p:cNvPr>
          <p:cNvSpPr txBox="1"/>
          <p:nvPr/>
        </p:nvSpPr>
        <p:spPr>
          <a:xfrm>
            <a:off x="819806" y="2002224"/>
            <a:ext cx="9743090" cy="44012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root window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 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'300x200'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'Image Button Demo'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download button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download_clicked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'Information’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'Download button clicked!'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download_icon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'./assets/download.png'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download_button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download_icon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download_clicked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download_button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9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FAA9-1D41-40A9-AD2F-D8FB1EE1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 image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438-CB1F-4BB5-A0BD-93A25C12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3411A-18A3-4D8C-8629-80C3586FBE57}"/>
              </a:ext>
            </a:extLst>
          </p:cNvPr>
          <p:cNvSpPr txBox="1"/>
          <p:nvPr/>
        </p:nvSpPr>
        <p:spPr>
          <a:xfrm>
            <a:off x="609600" y="1634357"/>
            <a:ext cx="10531367" cy="48320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root window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'300x200'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'Image Button Demo'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download button handler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download_clicked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'Information'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'Download button clicked!'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download_icon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PhotoImage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'./assets/download.png'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download_button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download_icon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download_clicked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download_button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ipadx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73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4D9D-1A5F-40E9-923D-5333603F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69A9-1DC3-4BCB-9AC4-3D750AD7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ttk.Button</a:t>
            </a:r>
            <a:r>
              <a:rPr lang="en-US" dirty="0"/>
              <a:t>() class to create a button. </a:t>
            </a:r>
          </a:p>
          <a:p>
            <a:r>
              <a:rPr lang="en-US" dirty="0"/>
              <a:t>Assign a lambda expression or a function to the command option to respond to the button click event. </a:t>
            </a:r>
          </a:p>
          <a:p>
            <a:r>
              <a:rPr lang="en-US" dirty="0"/>
              <a:t>Assign the </a:t>
            </a:r>
            <a:r>
              <a:rPr lang="en-US" dirty="0" err="1"/>
              <a:t>tk.PhotoImage</a:t>
            </a:r>
            <a:r>
              <a:rPr lang="en-US" dirty="0"/>
              <a:t>() to the image property to display an image on the button. </a:t>
            </a:r>
          </a:p>
          <a:p>
            <a:r>
              <a:rPr lang="en-US" dirty="0"/>
              <a:t>Use the compound option if you want to display both text and image on a button.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6C23-DC73-47C3-A5BB-5500165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11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A550-4757-4912-A223-8722224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3A12-204C-47FA-85E1-0EAEC5DD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Basically, the application has a label, an entry, and a button. When you enter a temperature in Fahrenheit and click the Convert button, it’ll convert the value in the textbox from Fahrenheit to Celsius.</a:t>
            </a:r>
          </a:p>
          <a:p>
            <a:r>
              <a:rPr lang="en-US" sz="2000" dirty="0"/>
              <a:t>If you enter a value that cannot be converted to a number, the program will show an error.</a:t>
            </a:r>
          </a:p>
          <a:p>
            <a:r>
              <a:rPr lang="en-US" sz="2000" dirty="0"/>
              <a:t>First, import the </a:t>
            </a:r>
            <a:r>
              <a:rPr lang="en-US" sz="2000" dirty="0" err="1"/>
              <a:t>tkinter</a:t>
            </a:r>
            <a:r>
              <a:rPr lang="en-US" sz="2000" dirty="0"/>
              <a:t> module, </a:t>
            </a:r>
            <a:r>
              <a:rPr lang="en-US" sz="2000" dirty="0" err="1"/>
              <a:t>ttk</a:t>
            </a:r>
            <a:r>
              <a:rPr lang="en-US" sz="2000" dirty="0"/>
              <a:t> submodule, and the </a:t>
            </a:r>
            <a:r>
              <a:rPr lang="en-US" sz="2000" dirty="0" err="1"/>
              <a:t>showerror</a:t>
            </a:r>
            <a:r>
              <a:rPr lang="en-US" sz="2000" dirty="0"/>
              <a:t> function from </a:t>
            </a:r>
            <a:r>
              <a:rPr lang="en-US" sz="2000" dirty="0" err="1"/>
              <a:t>tkinter.messagebox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Second, create the root window and set its configurations: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E2BB-BBC0-4D76-9FFA-9968204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D776A-81FB-4F2A-8DEE-A13BAD7E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709928"/>
            <a:ext cx="2876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64F60-8B41-4085-8A0D-0092E7F986BB}"/>
              </a:ext>
            </a:extLst>
          </p:cNvPr>
          <p:cNvSpPr txBox="1"/>
          <p:nvPr/>
        </p:nvSpPr>
        <p:spPr>
          <a:xfrm>
            <a:off x="903890" y="4117234"/>
            <a:ext cx="6096000" cy="73866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messagebox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F4E16-0835-486C-843E-F5AEA7BC2AB3}"/>
              </a:ext>
            </a:extLst>
          </p:cNvPr>
          <p:cNvSpPr txBox="1"/>
          <p:nvPr/>
        </p:nvSpPr>
        <p:spPr>
          <a:xfrm>
            <a:off x="903890" y="5197014"/>
            <a:ext cx="6096000" cy="116955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root window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'Temperature Converter'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'300x70'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4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84D-6B3A-4087-AAED-662B57F9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10F5-14A0-439A-BEAD-2FD7FCF8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Third, define a function that converts a temperature from Fahrenheit to Celsius: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Fourth, create a frame that holds form fields:</a:t>
            </a:r>
          </a:p>
          <a:p>
            <a:endParaRPr lang="en-US" sz="2000" dirty="0"/>
          </a:p>
          <a:p>
            <a:r>
              <a:rPr lang="en-US" sz="2000" dirty="0"/>
              <a:t>Fifth, define an option that will be used by all the form fields:</a:t>
            </a:r>
          </a:p>
          <a:p>
            <a:endParaRPr lang="en-US" sz="2000" dirty="0"/>
          </a:p>
          <a:p>
            <a:r>
              <a:rPr lang="en-US" sz="2000" dirty="0"/>
              <a:t>Sixth, define label: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7C2CF-D3EE-43CC-8FB9-DD0D423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DD489-D5B4-45A6-B437-3AFEDD233FA6}"/>
              </a:ext>
            </a:extLst>
          </p:cNvPr>
          <p:cNvSpPr txBox="1"/>
          <p:nvPr/>
        </p:nvSpPr>
        <p:spPr>
          <a:xfrm>
            <a:off x="893379" y="2004434"/>
            <a:ext cx="6096000" cy="10772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de-DE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fahrenheit_to_celsius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de-DE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Convert </a:t>
            </a:r>
            <a:r>
              <a:rPr lang="en-US" sz="1600" b="0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1600" b="0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b="0" dirty="0" err="1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endParaRPr lang="en-US" sz="1600" b="0" dirty="0">
              <a:solidFill>
                <a:srgbClr val="FF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7A7CD-F9AE-419E-9A38-1936D7A173F6}"/>
              </a:ext>
            </a:extLst>
          </p:cNvPr>
          <p:cNvSpPr txBox="1"/>
          <p:nvPr/>
        </p:nvSpPr>
        <p:spPr>
          <a:xfrm>
            <a:off x="893379" y="3474311"/>
            <a:ext cx="6096000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56414-BE72-41D6-A97D-B44BF5E93A28}"/>
              </a:ext>
            </a:extLst>
          </p:cNvPr>
          <p:cNvSpPr txBox="1"/>
          <p:nvPr/>
        </p:nvSpPr>
        <p:spPr>
          <a:xfrm>
            <a:off x="893379" y="4205524"/>
            <a:ext cx="6096000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96616-F6E1-45D3-9494-F59749610FDE}"/>
              </a:ext>
            </a:extLst>
          </p:cNvPr>
          <p:cNvSpPr txBox="1"/>
          <p:nvPr/>
        </p:nvSpPr>
        <p:spPr>
          <a:xfrm>
            <a:off x="893379" y="4921761"/>
            <a:ext cx="8376746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'Fahrenheit'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temperature_label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sticky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93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84D-6B3A-4087-AAED-662B57F9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10F5-14A0-439A-BEAD-2FD7FCF8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Seventh, define the entry, and button. The label will show the result once you click the Convert button: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7C2CF-D3EE-43CC-8FB9-DD0D423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6DAE7-CBD3-4A7A-B617-43C65A9E1748}"/>
              </a:ext>
            </a:extLst>
          </p:cNvPr>
          <p:cNvSpPr txBox="1"/>
          <p:nvPr/>
        </p:nvSpPr>
        <p:spPr>
          <a:xfrm>
            <a:off x="809295" y="1983462"/>
            <a:ext cx="8671035" cy="44935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temperature entry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temperature_entry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textvariable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temperature_entry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temperature_entry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button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convert_button_clicked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0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 Handle convert button click event </a:t>
            </a:r>
          </a:p>
          <a:p>
            <a:r>
              <a:rPr lang="en-US" sz="1300" b="0" dirty="0">
                <a:solidFill>
                  <a:srgbClr val="FF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</a:t>
            </a:r>
            <a:r>
              <a:rPr lang="de-DE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fahrenheit_to_celsius</a:t>
            </a:r>
            <a:r>
              <a:rPr lang="de-DE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result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Fahrenheit = {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:.2f} Celsius'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result_label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88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showerror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'Error'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convert_button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'Convert'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convert_button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sticky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convert_button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convert_button_clicked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83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84D-6B3A-4087-AAED-662B57F9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Converter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10F5-14A0-439A-BEAD-2FD7FCF8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Finally, place the frame on the root window and run the </a:t>
            </a:r>
            <a:r>
              <a:rPr lang="en-US" dirty="0" err="1"/>
              <a:t>mainloop</a:t>
            </a:r>
            <a:r>
              <a:rPr lang="en-US" dirty="0"/>
              <a:t>() method: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7C2CF-D3EE-43CC-8FB9-DD0D4231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0FED2-A663-41E8-BDCC-E2F6F0D84935}"/>
              </a:ext>
            </a:extLst>
          </p:cNvPr>
          <p:cNvSpPr txBox="1"/>
          <p:nvPr/>
        </p:nvSpPr>
        <p:spPr>
          <a:xfrm>
            <a:off x="872358" y="2038059"/>
            <a:ext cx="7693572" cy="83099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 label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result_label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result_label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D4CA7-D1E4-4A74-A261-E3989A3045E8}"/>
              </a:ext>
            </a:extLst>
          </p:cNvPr>
          <p:cNvSpPr txBox="1"/>
          <p:nvPr/>
        </p:nvSpPr>
        <p:spPr>
          <a:xfrm>
            <a:off x="872358" y="3429000"/>
            <a:ext cx="6096000" cy="132343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padding to the frame and show it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v-SE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sv-S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sv-S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sv-S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v-SE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sv-S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sv-SE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sv-SE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v-SE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the app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3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7DA3-FFD2-49F9-9E4A-F99DA524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/>
              <a:t>Terimakasih!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F6FAD-F4CD-4626-BA9E-1CBCDD1D5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7E2B7-57EF-41F4-90D2-63C02FB9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1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9C3E-25D1-4353-A29D-614348F1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0DE-7EBC-4A1F-8787-87E2BB55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fundamental</a:t>
            </a:r>
          </a:p>
          <a:p>
            <a:r>
              <a:rPr lang="en-US" dirty="0"/>
              <a:t>Tk themed widgets</a:t>
            </a:r>
          </a:p>
          <a:p>
            <a:r>
              <a:rPr lang="en-US" dirty="0"/>
              <a:t>Example: Temperature Converter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6AB3-BAAF-4B8E-ABE8-B71A894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3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957D-8C97-4DC5-B94B-63F8CEF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8AF3-2D05-4330-8637-5392FE0A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code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window </a:t>
            </a:r>
            <a:r>
              <a:rPr lang="en-US" dirty="0" err="1"/>
              <a:t>ke</a:t>
            </a:r>
            <a:r>
              <a:rPr lang="en-US" dirty="0"/>
              <a:t> 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Jika program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5D77E-1E9A-439F-AA77-0AA0B881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6FE27-C080-4F91-AEFB-A83B7B1E8258}"/>
              </a:ext>
            </a:extLst>
          </p:cNvPr>
          <p:cNvSpPr txBox="1"/>
          <p:nvPr/>
        </p:nvSpPr>
        <p:spPr>
          <a:xfrm>
            <a:off x="894144" y="2125674"/>
            <a:ext cx="609407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DFA92-2446-49E5-A118-60DFE2E9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44" y="3898161"/>
            <a:ext cx="192040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6601-63C6-4DF1-B991-A427D0ED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3EA1-346E-4C70-95E2-B83A16D9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import the </a:t>
            </a:r>
            <a:r>
              <a:rPr lang="en-US" dirty="0" err="1"/>
              <a:t>tkinter</a:t>
            </a:r>
            <a:r>
              <a:rPr lang="en-US" dirty="0"/>
              <a:t> module as </a:t>
            </a:r>
            <a:r>
              <a:rPr lang="en-US" dirty="0" err="1"/>
              <a:t>tk</a:t>
            </a:r>
            <a:r>
              <a:rPr lang="en-US" dirty="0"/>
              <a:t> to the program</a:t>
            </a:r>
          </a:p>
          <a:p>
            <a:endParaRPr lang="en-US" dirty="0"/>
          </a:p>
          <a:p>
            <a:r>
              <a:rPr lang="en-US" dirty="0"/>
              <a:t>Second, create an instance of the </a:t>
            </a:r>
            <a:r>
              <a:rPr lang="en-US" dirty="0" err="1"/>
              <a:t>tk.Tk</a:t>
            </a:r>
            <a:r>
              <a:rPr lang="en-US" dirty="0"/>
              <a:t> class that will create the application window:</a:t>
            </a:r>
          </a:p>
          <a:p>
            <a:endParaRPr lang="en-US" dirty="0"/>
          </a:p>
          <a:p>
            <a:r>
              <a:rPr lang="en-US" dirty="0"/>
              <a:t>By convention, the main window in </a:t>
            </a:r>
            <a:r>
              <a:rPr lang="en-US" dirty="0" err="1"/>
              <a:t>Tkinter</a:t>
            </a:r>
            <a:r>
              <a:rPr lang="en-US" dirty="0"/>
              <a:t> is called root. But you can use any other name like main</a:t>
            </a:r>
          </a:p>
          <a:p>
            <a:r>
              <a:rPr lang="en-US" dirty="0"/>
              <a:t>Third, call the </a:t>
            </a:r>
            <a:r>
              <a:rPr lang="en-US" dirty="0" err="1"/>
              <a:t>mainloop</a:t>
            </a:r>
            <a:r>
              <a:rPr lang="en-US" dirty="0"/>
              <a:t>() method of the main window object: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BBC85-AA66-44A0-877B-98BC438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7873A-8E3B-45D5-837A-E3C37C968F68}"/>
              </a:ext>
            </a:extLst>
          </p:cNvPr>
          <p:cNvSpPr txBox="1"/>
          <p:nvPr/>
        </p:nvSpPr>
        <p:spPr>
          <a:xfrm>
            <a:off x="894145" y="2043991"/>
            <a:ext cx="60940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1C3F4-818A-4702-9B54-182CD4B784B1}"/>
              </a:ext>
            </a:extLst>
          </p:cNvPr>
          <p:cNvSpPr txBox="1"/>
          <p:nvPr/>
        </p:nvSpPr>
        <p:spPr>
          <a:xfrm>
            <a:off x="894145" y="2938706"/>
            <a:ext cx="60940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tk.Tk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9B19C-5971-4FF8-BA97-DC847278ACD6}"/>
              </a:ext>
            </a:extLst>
          </p:cNvPr>
          <p:cNvSpPr txBox="1"/>
          <p:nvPr/>
        </p:nvSpPr>
        <p:spPr>
          <a:xfrm>
            <a:off x="894145" y="4604212"/>
            <a:ext cx="60940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root.mainloop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897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2878-A763-45BD-BF9C-379B09CD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mainloop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B025-6965-4A5B-B51D-DD0049A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mainloop</a:t>
            </a:r>
            <a:r>
              <a:rPr lang="en-US" dirty="0"/>
              <a:t>() keeps the window visible on the screen. If you don’t call the </a:t>
            </a:r>
            <a:r>
              <a:rPr lang="en-US" dirty="0" err="1"/>
              <a:t>mainloop</a:t>
            </a:r>
            <a:r>
              <a:rPr lang="en-US" dirty="0"/>
              <a:t>() method, the window will display and disappear immediately. It will be so fast that you may not see its appearance.</a:t>
            </a:r>
          </a:p>
          <a:p>
            <a:r>
              <a:rPr lang="en-US" dirty="0"/>
              <a:t>Also, the </a:t>
            </a:r>
            <a:r>
              <a:rPr lang="en-US" dirty="0" err="1"/>
              <a:t>mainloop</a:t>
            </a:r>
            <a:r>
              <a:rPr lang="en-US" dirty="0"/>
              <a:t>() method keeps the window displaying and running until you close it.</a:t>
            </a:r>
          </a:p>
          <a:p>
            <a:r>
              <a:rPr lang="en-US" dirty="0"/>
              <a:t>Typically, you place the call to the </a:t>
            </a:r>
            <a:r>
              <a:rPr lang="en-US" dirty="0" err="1"/>
              <a:t>mainloop</a:t>
            </a:r>
            <a:r>
              <a:rPr lang="en-US" dirty="0"/>
              <a:t>() method as the last statement in a </a:t>
            </a:r>
            <a:r>
              <a:rPr lang="en-US" dirty="0" err="1"/>
              <a:t>Tkinter</a:t>
            </a:r>
            <a:r>
              <a:rPr lang="en-US" dirty="0"/>
              <a:t> program, after creating the widgets.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C6372-8036-4A01-9A9B-D98F8D31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3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30F-2F6D-4701-9403-72A21E3D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3F66-160B-445F-B1AD-0AB5B6A4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it’s time to place a component on the window. In </a:t>
            </a:r>
            <a:r>
              <a:rPr lang="en-US" dirty="0" err="1"/>
              <a:t>Tkinter</a:t>
            </a:r>
            <a:r>
              <a:rPr lang="en-US" dirty="0"/>
              <a:t>, components are called widgets.</a:t>
            </a:r>
          </a:p>
          <a:p>
            <a:r>
              <a:rPr lang="en-US" dirty="0"/>
              <a:t>The following adds a label widget to the root window: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run the program, you’ll see the following 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5E4F-E04B-4BAA-93E1-5326840A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C4BED-0977-4AB8-89E3-7B0C1E8EC345}"/>
              </a:ext>
            </a:extLst>
          </p:cNvPr>
          <p:cNvSpPr txBox="1"/>
          <p:nvPr/>
        </p:nvSpPr>
        <p:spPr>
          <a:xfrm>
            <a:off x="870995" y="2908280"/>
            <a:ext cx="609407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tkinter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place a label on the root window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keep the window displaying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DAB40E-813D-4FFF-9835-0F4AFA14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12" y="6076928"/>
            <a:ext cx="2568163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C85-8C7D-472B-ACCE-98DAAB2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DCBD-1953-4B29-BFE1-3EDECAFA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widget that belongs to a container, you use the following syntax:</a:t>
            </a:r>
          </a:p>
          <a:p>
            <a:endParaRPr lang="en-US" dirty="0"/>
          </a:p>
          <a:p>
            <a:r>
              <a:rPr lang="en-US" dirty="0"/>
              <a:t>In this syntax: 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is the parent window or frame that you want to place the widget. </a:t>
            </a:r>
          </a:p>
          <a:p>
            <a:pPr lvl="1"/>
            <a:r>
              <a:rPr lang="en-US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dirty="0"/>
              <a:t> is one or more keyword arguments that specify the configurations of the widget.</a:t>
            </a:r>
          </a:p>
          <a:p>
            <a:r>
              <a:rPr lang="en-US" dirty="0"/>
              <a:t>In the program, the following creates a Label widget placed on the root window:</a:t>
            </a:r>
          </a:p>
          <a:p>
            <a:endParaRPr lang="en-US" dirty="0"/>
          </a:p>
          <a:p>
            <a:r>
              <a:rPr lang="en-US" dirty="0"/>
              <a:t>And the following statement positions the Label on the main window:</a:t>
            </a:r>
          </a:p>
          <a:p>
            <a:endParaRPr lang="en-US" dirty="0"/>
          </a:p>
          <a:p>
            <a:r>
              <a:rPr lang="en-US" dirty="0"/>
              <a:t>If you don’t call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pack()</a:t>
            </a:r>
            <a:r>
              <a:rPr lang="en-US" dirty="0"/>
              <a:t> method, the </a:t>
            </a:r>
            <a:r>
              <a:rPr lang="en-US" dirty="0" err="1"/>
              <a:t>Tkinter</a:t>
            </a:r>
            <a:r>
              <a:rPr lang="en-US" dirty="0"/>
              <a:t> still creates the widget. However, the widget is invisible.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5EDF-5F56-4058-B26B-54C9E0E9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7CB64-4282-41FF-AC09-3AEEE5D7B97D}"/>
              </a:ext>
            </a:extLst>
          </p:cNvPr>
          <p:cNvSpPr txBox="1"/>
          <p:nvPr/>
        </p:nvSpPr>
        <p:spPr>
          <a:xfrm>
            <a:off x="905720" y="2066610"/>
            <a:ext cx="60940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widget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(container, **options)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03461-ABA8-416A-BF46-646B82EF957B}"/>
              </a:ext>
            </a:extLst>
          </p:cNvPr>
          <p:cNvSpPr txBox="1"/>
          <p:nvPr/>
        </p:nvSpPr>
        <p:spPr>
          <a:xfrm>
            <a:off x="905720" y="4114283"/>
            <a:ext cx="60940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tk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B6D02-6092-4758-A02E-84F3A6F23660}"/>
              </a:ext>
            </a:extLst>
          </p:cNvPr>
          <p:cNvSpPr txBox="1"/>
          <p:nvPr/>
        </p:nvSpPr>
        <p:spPr>
          <a:xfrm>
            <a:off x="905720" y="4995923"/>
            <a:ext cx="609407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19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,50004"/>
  <p:tag name="ORIGINALWIDTH" val="51,68752"/>
  <p:tag name="LATEXADDIN" val="\documentclass{article}&#10;\usepackage{amsmath}&#10;\pagestyle{empty}&#10;\begin{document}&#10;&#10;&#10;$$&#10;width \times height \pm x \pm y&#10;$$&#10;&#10;\end{document}"/>
  <p:tag name="IGUANATEXSIZE" val="20"/>
  <p:tag name="IGUANATEXCURSOR" val="115"/>
  <p:tag name="TRANSPARENCY" val="True"/>
  <p:tag name="LATEXENGINEID" val="1"/>
  <p:tag name="TEMPFOLDER" val="D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25"/>
  <p:tag name="ORIGINALWIDTH" val="1,37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93752"/>
  <p:tag name="ORIGINALWIDTH" val="2,37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1252"/>
  <p:tag name="ORIGINALWIDTH" val="2,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75"/>
  <p:tag name="ORIGINALWIDTH" val="1,5625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252"/>
  <p:tag name="ORIGINALWIDTH" val="3,43752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75"/>
  <p:tag name="ORIGINALWIDTH" val="2,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06252"/>
  <p:tag name="ORIGINALWIDTH" val="3,43752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93752"/>
  <p:tag name="ORIGINALWIDTH" val="2,37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75"/>
  <p:tag name="ORIGINALWIDTH" val="3,375"/>
  <p:tag name="LATEXADDIN" val="\documentclass{article}&#10;\usepackage{amsmath}&#10;\pagestyle{empty}&#10;\begin{document}&#10;&#10;&#10;$$&#10;width \times height \pm x \pm y&#10;$$&#10;&#10;\end{document}"/>
  <p:tag name="IGUANATEXSIZE" val="20"/>
  <p:tag name="IGUANATEXCURSOR" val="115"/>
  <p:tag name="TRANSPARENCY" val="True"/>
  <p:tag name="LATEXENGINEID" val="1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125"/>
  <p:tag name="ORIGINALWIDTH" val="1,37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1252"/>
  <p:tag name="ORIGINALWIDTH" val="2,4375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,875"/>
  <p:tag name="ORIGINALWIDTH" val="1,5625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1252"/>
  <p:tag name="ORIGINALWIDTH" val="2,56252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93752"/>
  <p:tag name="ORIGINALWIDTH" val="2,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,31252"/>
  <p:tag name="ORIGINALWIDTH" val="2,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,75"/>
  <p:tag name="ORIGINALWIDTH" val="2"/>
  <p:tag name="EMFCHIL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20947</TotalTime>
  <Words>3596</Words>
  <Application>Microsoft Office PowerPoint</Application>
  <PresentationFormat>Widescreen</PresentationFormat>
  <Paragraphs>485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Apple Symbols</vt:lpstr>
      <vt:lpstr>-apple-system</vt:lpstr>
      <vt:lpstr>Arial</vt:lpstr>
      <vt:lpstr>Avenir Book</vt:lpstr>
      <vt:lpstr>Bookman Old Style</vt:lpstr>
      <vt:lpstr>Calibri</vt:lpstr>
      <vt:lpstr>Calibri Light</vt:lpstr>
      <vt:lpstr>Courier New</vt:lpstr>
      <vt:lpstr>Quicksand</vt:lpstr>
      <vt:lpstr>Clarity</vt:lpstr>
      <vt:lpstr>Custom Design</vt:lpstr>
      <vt:lpstr>Python DTS PRoA 2022 Library Session 1: Tkinker</vt:lpstr>
      <vt:lpstr>Pendahuluan</vt:lpstr>
      <vt:lpstr>Why Tkinter</vt:lpstr>
      <vt:lpstr>Outline</vt:lpstr>
      <vt:lpstr>Creating a window</vt:lpstr>
      <vt:lpstr>How it works?</vt:lpstr>
      <vt:lpstr>mainloop()</vt:lpstr>
      <vt:lpstr>Displaying a label</vt:lpstr>
      <vt:lpstr>How it works?</vt:lpstr>
      <vt:lpstr>Fixing the blur UI on Windows</vt:lpstr>
      <vt:lpstr>Summary</vt:lpstr>
      <vt:lpstr>Tkinter Window</vt:lpstr>
      <vt:lpstr>Changing the window title</vt:lpstr>
      <vt:lpstr>Window size and location</vt:lpstr>
      <vt:lpstr>Window size and location</vt:lpstr>
      <vt:lpstr>Changing window size and location</vt:lpstr>
      <vt:lpstr>Changing window size and location</vt:lpstr>
      <vt:lpstr>How it works?</vt:lpstr>
      <vt:lpstr>Resizing behavior</vt:lpstr>
      <vt:lpstr>Resizing behavior</vt:lpstr>
      <vt:lpstr>Transparency</vt:lpstr>
      <vt:lpstr>Changing the default icon</vt:lpstr>
      <vt:lpstr>Changing the default icon</vt:lpstr>
      <vt:lpstr>Summary</vt:lpstr>
      <vt:lpstr>Tk themed widgets</vt:lpstr>
      <vt:lpstr>Create classic and themed labels</vt:lpstr>
      <vt:lpstr>Tkinter button widget</vt:lpstr>
      <vt:lpstr>Command callback</vt:lpstr>
      <vt:lpstr>Button states</vt:lpstr>
      <vt:lpstr>Simple Tkinter button example</vt:lpstr>
      <vt:lpstr>Tkinter image button example</vt:lpstr>
      <vt:lpstr>Displaying an image button</vt:lpstr>
      <vt:lpstr>Summary </vt:lpstr>
      <vt:lpstr>Temperature Converter application</vt:lpstr>
      <vt:lpstr>Temperature Converter application</vt:lpstr>
      <vt:lpstr>Temperature Converter application</vt:lpstr>
      <vt:lpstr>Temperature Converter application</vt:lpstr>
      <vt:lpstr>Terimakasih!</vt:lpstr>
    </vt:vector>
  </TitlesOfParts>
  <Company>Qmulos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Sigital System</dc:title>
  <dc:creator>Muhammad Ogin Hasanuddin</dc:creator>
  <cp:lastModifiedBy>Muhammad Ogin Hasanuddin</cp:lastModifiedBy>
  <cp:revision>1001</cp:revision>
  <dcterms:created xsi:type="dcterms:W3CDTF">2015-09-08T13:00:15Z</dcterms:created>
  <dcterms:modified xsi:type="dcterms:W3CDTF">2022-04-02T02:58:37Z</dcterms:modified>
</cp:coreProperties>
</file>