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1"/>
  </p:notesMasterIdLst>
  <p:handoutMasterIdLst>
    <p:handoutMasterId r:id="rId12"/>
  </p:handoutMasterIdLst>
  <p:sldIdLst>
    <p:sldId id="465" r:id="rId3"/>
    <p:sldId id="467" r:id="rId4"/>
    <p:sldId id="468" r:id="rId5"/>
    <p:sldId id="483" r:id="rId6"/>
    <p:sldId id="482" r:id="rId7"/>
    <p:sldId id="484" r:id="rId8"/>
    <p:sldId id="472" r:id="rId9"/>
    <p:sldId id="4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larity" initials="C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49F"/>
    <a:srgbClr val="4B74B2"/>
    <a:srgbClr val="749CC5"/>
    <a:srgbClr val="033F7B"/>
    <a:srgbClr val="EF3137"/>
    <a:srgbClr val="FFC600"/>
    <a:srgbClr val="054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2418" autoAdjust="0"/>
  </p:normalViewPr>
  <p:slideViewPr>
    <p:cSldViewPr snapToGrid="0" snapToObjects="1">
      <p:cViewPr varScale="1">
        <p:scale>
          <a:sx n="98" d="100"/>
          <a:sy n="9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DC542-B939-BB45-AFCF-594C1621128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C196-1B1F-7241-A073-57B4DC9C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238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D278F-9C4E-4141-9C2A-50ABACE7C8B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7DEB1-D7C8-3B49-8A71-75AFCE0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00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5"/>
            <a:ext cx="10464800" cy="1927225"/>
          </a:xfrm>
        </p:spPr>
        <p:txBody>
          <a:bodyPr anchor="b">
            <a:noAutofit/>
          </a:bodyPr>
          <a:lstStyle>
            <a:lvl1pPr>
              <a:defRPr sz="5400" b="0" i="0" cap="none" baseline="0">
                <a:solidFill>
                  <a:srgbClr val="033F7B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id-ID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noProof="1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rgbClr val="033F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32DED8A-46A3-4394-A321-26266EE53B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03153" y="798495"/>
            <a:ext cx="2263885" cy="77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3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id-ID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22C47770-E991-4F52-AA8E-E4EEF365013A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5BFA158B-7C94-F543-87DB-41F59EA4FA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6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EE61-7454-C94C-8013-444712522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181CD-F888-FA49-B084-7CE8E3F99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0027D-0E1C-EC4E-84F9-9E9406E5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FF56-D5D8-D041-92B2-35EA5676C3CC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122F-9C93-B842-890C-03566779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19132-F58D-3A44-9E70-03DEB3F0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A1E2-3DFF-3045-AD8B-5C9FDC55E8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4725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9034-2D12-DD40-A071-AD7D4FE9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5CEF6-9BB1-5645-A0A7-BE439CF82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E4798-B617-564D-AB96-2C0BDDB2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FF56-D5D8-D041-92B2-35EA5676C3CC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7B093-D2C5-604B-B97A-3722C3D8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6962-F55E-B047-BE0D-F6AB9C92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A1E2-3DFF-3045-AD8B-5C9FDC55E8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5208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5D51-A8AF-434D-9F44-48D88DE7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D9469-4739-2246-ADE0-60513CF39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E450E-6ADC-C541-8FD5-E5202D6F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FF56-D5D8-D041-92B2-35EA5676C3CC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17784-F4D0-5D41-BE5E-6B090A3C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338F4-A905-2A40-9921-777479D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A1E2-3DFF-3045-AD8B-5C9FDC55E8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0327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DCFD-C615-0E41-A8EB-54EB57B0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1C266-56F1-6C4F-A5F1-DAF6D3F9B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93EB8-C601-6F4A-8D5C-EE3F02430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D4B52-B546-0F4B-9E43-E8F7C3E9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FF56-D5D8-D041-92B2-35EA5676C3CC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FC486-04EF-4C43-845E-1E7EFF0B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993EB-CA01-9241-BD16-D4015A74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A1E2-3DFF-3045-AD8B-5C9FDC55E8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1726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7E29-453D-564B-B431-E231041A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A4661-2DCE-AF44-8D86-662462302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117DF-8421-454F-BECE-B09B2F63D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EF944-9E11-1048-8E72-7E7AD7F72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9A202-960A-3B4C-A2FF-C677D22F6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9465B-E678-5F40-962E-C9FB69BA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FF56-D5D8-D041-92B2-35EA5676C3CC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880E7-89E3-414C-B4C8-D989CB05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3BF6C-B4EB-9541-84CB-0A04BCB4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A1E2-3DFF-3045-AD8B-5C9FDC55E8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7575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676C-8E77-D641-A3BC-3A051EA8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1B79F-D86D-B743-9243-08344153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FF56-D5D8-D041-92B2-35EA5676C3CC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40152-A8C8-4444-AAAA-162614EB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5AE98-BEC6-5941-9592-794E28D9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A1E2-3DFF-3045-AD8B-5C9FDC55E8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856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E7BBE-F31F-4A4B-83E3-7887604B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FF56-D5D8-D041-92B2-35EA5676C3CC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54BC2-6425-604C-A801-BDAC2D73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B6765-2C61-F540-B4ED-03FF7925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A1E2-3DFF-3045-AD8B-5C9FDC55E8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6986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DA98-924A-0B45-8631-1F68FFFC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24D5-3804-C041-BB52-D1D8FA806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C1C1F-6E84-DF44-8638-08B1AFAAB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A980C-6CCE-3E42-9B20-6620C054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FF56-D5D8-D041-92B2-35EA5676C3CC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3FE76-C4B9-7F41-9CDB-4A2F794A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4BF3A-F548-D247-9747-7A60AE2A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A1E2-3DFF-3045-AD8B-5C9FDC55E8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728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FA48-C795-C14A-AE4B-E4114B82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FF291-9810-E344-B193-6FD022211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0579D-4843-4B49-A80A-3698A0AE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B033D-FEB6-664C-90FC-7D7CDB63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FF56-D5D8-D041-92B2-35EA5676C3CC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FB4A4-AA43-B144-B4D2-8EFB20E2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0BC6F-94E2-9943-A9E4-65B99B72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A1E2-3DFF-3045-AD8B-5C9FDC55E8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51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33F7B"/>
                </a:solidFill>
              </a:defRPr>
            </a:lvl1pPr>
          </a:lstStyle>
          <a:p>
            <a:r>
              <a:rPr lang="id-ID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Tx/>
              <a:buBlip>
                <a:blip r:embed="rId2"/>
              </a:buBlip>
              <a:defRPr/>
            </a:lvl1pPr>
            <a:lvl2pPr marL="457200" indent="-182880">
              <a:buFontTx/>
              <a:buBlip>
                <a:blip r:embed="rId3"/>
              </a:buBlip>
              <a:defRPr/>
            </a:lvl2pPr>
            <a:lvl3pPr marL="731520" indent="-182880">
              <a:buFontTx/>
              <a:buBlip>
                <a:blip r:embed="rId4"/>
              </a:buBlip>
              <a:defRPr/>
            </a:lvl3pPr>
            <a:lvl4pPr marL="1005840" indent="-182880">
              <a:buFont typeface="Apple Symbols" panose="02000000000000000000" pitchFamily="2" charset="-79"/>
              <a:buChar char="☐"/>
              <a:defRPr/>
            </a:lvl4pPr>
            <a:lvl5pPr marL="1188720" indent="-137160">
              <a:buFont typeface="Apple Symbols" panose="02000000000000000000" pitchFamily="2" charset="-79"/>
              <a:buChar char="☐"/>
              <a:defRPr/>
            </a:lvl5pPr>
          </a:lstStyle>
          <a:p>
            <a:pPr lvl="0"/>
            <a:r>
              <a:rPr lang="id-ID" noProof="1"/>
              <a:t>Click to edit Master text styles</a:t>
            </a:r>
          </a:p>
          <a:p>
            <a:pPr lvl="1"/>
            <a:r>
              <a:rPr lang="id-ID" noProof="1"/>
              <a:t>Second level</a:t>
            </a:r>
          </a:p>
          <a:p>
            <a:pPr lvl="2"/>
            <a:r>
              <a:rPr lang="id-ID" noProof="1"/>
              <a:t>Third level</a:t>
            </a:r>
          </a:p>
          <a:p>
            <a:pPr lvl="3"/>
            <a:r>
              <a:rPr lang="id-ID" noProof="1"/>
              <a:t>Fourth level</a:t>
            </a:r>
          </a:p>
          <a:p>
            <a:pPr lvl="4"/>
            <a:r>
              <a:rPr lang="id-ID" noProof="1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4BCFD-C32F-AE42-95EF-6E0DADB68274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" y="1524005"/>
            <a:ext cx="10972800" cy="10349"/>
          </a:xfrm>
          <a:prstGeom prst="line">
            <a:avLst/>
          </a:prstGeom>
          <a:ln w="19050">
            <a:solidFill>
              <a:srgbClr val="033F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5F71-D86A-4DBF-A16C-42B37B64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D2A0-181B-4F6D-9BFF-DA542B93E706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22BC8-4CFE-488C-BCBD-083DF6F7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01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55D7-10D6-9044-B652-8D51D826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284D4-415F-B046-8B59-86C30D54E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58F0-23FF-044F-82C5-BB366CCC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FF56-D5D8-D041-92B2-35EA5676C3CC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A54E-6AF2-6C42-A202-F1F655F3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89874-D7FB-D340-9EEB-0A226F6B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A1E2-3DFF-3045-AD8B-5C9FDC55E8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2154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EBA37A-3814-FE44-83C6-C0E276010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AE037-C1C1-6048-8B53-95AB1BFEB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D21B8-F839-0D48-B141-176A6A21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FF56-D5D8-D041-92B2-35EA5676C3CC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E251-C24C-9646-B502-91B66E5A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52622-2F7B-7F49-9558-ECD06254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A1E2-3DFF-3045-AD8B-5C9FDC55E8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220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9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033F7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958A2-B9A6-4BC2-8624-2E267AFE4EB1}" type="datetime1">
              <a:rPr lang="en-US" smtClean="0">
                <a:latin typeface="Arial"/>
              </a:rPr>
              <a:t>4/11/2022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5BFA158B-7C94-F543-87DB-41F59EA4FAF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975363" y="4599432"/>
            <a:ext cx="10350924" cy="0"/>
          </a:xfrm>
          <a:prstGeom prst="line">
            <a:avLst/>
          </a:prstGeom>
          <a:ln w="19050">
            <a:solidFill>
              <a:srgbClr val="033F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56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33F7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5F3E2640-DA07-4F28-B9C9-23B952377E91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5BFA158B-7C94-F543-87DB-41F59EA4FAF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90B3DF-021A-E249-8BDB-3AC856A1B4F3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" y="1524005"/>
            <a:ext cx="10972800" cy="10349"/>
          </a:xfrm>
          <a:prstGeom prst="line">
            <a:avLst/>
          </a:prstGeom>
          <a:ln w="19050">
            <a:solidFill>
              <a:srgbClr val="033F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33F7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33F7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033F7B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6649D6A4-F134-4378-899D-5C4647A36D23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5BFA158B-7C94-F543-87DB-41F59EA4FAF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rgbClr val="033F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A29F95-596C-2A4C-A646-1588D83E2039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" y="1524005"/>
            <a:ext cx="10972800" cy="10349"/>
          </a:xfrm>
          <a:prstGeom prst="line">
            <a:avLst/>
          </a:prstGeom>
          <a:ln w="19050">
            <a:solidFill>
              <a:srgbClr val="033F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1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33F7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DFECA951-6F7F-456B-8A0C-7C5D4644D0E7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5BFA158B-7C94-F543-87DB-41F59EA4FAF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34E96F-ACBA-B241-BFF7-771FE454EC5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" y="1524005"/>
            <a:ext cx="10972800" cy="10349"/>
          </a:xfrm>
          <a:prstGeom prst="line">
            <a:avLst/>
          </a:prstGeom>
          <a:ln w="19050">
            <a:solidFill>
              <a:srgbClr val="033F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40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4B285B23-6EBB-40F1-B5EB-FCB988F7AD32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5BFA158B-7C94-F543-87DB-41F59EA4FA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4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7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0E581A47-C67A-4555-BDC2-7E2955DA94BF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5BFA158B-7C94-F543-87DB-41F59EA4FAF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4"/>
            <a:ext cx="5577840" cy="2117"/>
          </a:xfrm>
          <a:prstGeom prst="line">
            <a:avLst/>
          </a:prstGeom>
          <a:ln w="19050">
            <a:solidFill>
              <a:srgbClr val="033F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10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33F7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1E43BAA8-0641-402E-8CA4-3006C7736F4F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5BFA158B-7C94-F543-87DB-41F59EA4FAF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C31E9F-5735-254E-9961-C901288C7C5E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" y="1524005"/>
            <a:ext cx="10972800" cy="10349"/>
          </a:xfrm>
          <a:prstGeom prst="line">
            <a:avLst/>
          </a:prstGeom>
          <a:ln w="19050">
            <a:solidFill>
              <a:srgbClr val="033F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08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 noProof="1"/>
              <a:t>Click to edit Master text styles</a:t>
            </a:r>
          </a:p>
          <a:p>
            <a:pPr lvl="1"/>
            <a:r>
              <a:rPr lang="id-ID" noProof="1"/>
              <a:t>Second level</a:t>
            </a:r>
          </a:p>
          <a:p>
            <a:pPr lvl="2"/>
            <a:r>
              <a:rPr lang="id-ID" noProof="1"/>
              <a:t>Third level</a:t>
            </a:r>
          </a:p>
          <a:p>
            <a:pPr lvl="3"/>
            <a:r>
              <a:rPr lang="id-ID" noProof="1"/>
              <a:t>Fourth level</a:t>
            </a:r>
          </a:p>
          <a:p>
            <a:pPr lvl="4"/>
            <a:r>
              <a:rPr lang="id-ID" noProof="1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gradFill flip="none" rotWithShape="1">
            <a:gsLst>
              <a:gs pos="0">
                <a:srgbClr val="4B74B2">
                  <a:shade val="30000"/>
                  <a:satMod val="115000"/>
                </a:srgbClr>
              </a:gs>
              <a:gs pos="50000">
                <a:srgbClr val="4B74B2">
                  <a:shade val="67500"/>
                  <a:satMod val="115000"/>
                </a:srgbClr>
              </a:gs>
              <a:gs pos="100000">
                <a:srgbClr val="4B74B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Quicksand" panose="02070303000000060000" pitchFamily="18" charset="77"/>
              </a:defRPr>
            </a:lvl1pPr>
          </a:lstStyle>
          <a:p>
            <a:fld id="{3C5BD2A0-181B-4F6D-9BFF-DA542B93E706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  <a:latin typeface="Quicksand" panose="02070303000000060000" pitchFamily="18" charset="77"/>
              </a:defRPr>
            </a:lvl1pPr>
          </a:lstStyle>
          <a:p>
            <a:fld id="{5BFA158B-7C94-F543-87DB-41F59EA4FA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5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0" i="0" kern="1200" spc="-100" baseline="0">
          <a:solidFill>
            <a:srgbClr val="033F7B"/>
          </a:solidFill>
          <a:latin typeface="Bookman Old Style" panose="02050604050505020204" pitchFamily="18" charset="0"/>
          <a:ea typeface="Ayuthaya" pitchFamily="2" charset="-34"/>
          <a:cs typeface="Ayuthaya" pitchFamily="2" charset="-34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Tx/>
        <a:buBlip>
          <a:blip r:embed="rId12"/>
        </a:buBlip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Tx/>
        <a:buBlip>
          <a:blip r:embed="rId13"/>
        </a:buBlip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Tx/>
        <a:buBlip>
          <a:blip r:embed="rId14"/>
        </a:buBlip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pple Symbols" panose="02000000000000000000" pitchFamily="2" charset="-79"/>
        <a:buChar char="☐"/>
        <a:defRPr sz="16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100000"/>
        <a:buFont typeface="Apple Symbols" panose="02000000000000000000" pitchFamily="2" charset="-79"/>
        <a:buChar char="☐"/>
        <a:defRPr sz="1400" kern="1200" baseline="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78A5E-09B3-8E40-A94A-6082292E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0D61A-2240-CD44-882C-DFBE6691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BCB83-1BD4-7E43-BE99-F92C5BE1F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DFF56-D5D8-D041-92B2-35EA5676C3CC}" type="datetimeFigureOut">
              <a:rPr lang="id-ID" smtClean="0"/>
              <a:t>11/04/2022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4774-E66B-6441-BCB6-F93C6B82C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9D6F8-C388-4B43-87F1-DDE4BAB07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2A1E2-3DFF-3045-AD8B-5C9FDC55E8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002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A290-BC88-3B44-9496-BD1C82B93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/>
              <a:t>Python DTS PRoA 2022</a:t>
            </a:r>
            <a:br>
              <a:rPr lang="en-US" noProof="1"/>
            </a:br>
            <a:r>
              <a:rPr lang="en-US" sz="2800" noProof="1">
                <a:solidFill>
                  <a:srgbClr val="0456A8"/>
                </a:solidFill>
              </a:rPr>
              <a:t>Library Session 3: Pandas</a:t>
            </a:r>
            <a:endParaRPr lang="id-ID" noProof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09D92-08B6-6143-A545-CC54B44C9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2400" noProof="1"/>
          </a:p>
          <a:p>
            <a:r>
              <a:rPr lang="en-US" sz="2400" noProof="1"/>
              <a:t>Muhammad Ogin Hasanuddin</a:t>
            </a:r>
          </a:p>
          <a:p>
            <a:endParaRPr lang="en-US" sz="2400" noProof="1"/>
          </a:p>
          <a:p>
            <a:r>
              <a:rPr lang="en-US" sz="2400" noProof="1"/>
              <a:t>KK Teknik Komputer</a:t>
            </a:r>
          </a:p>
          <a:p>
            <a:r>
              <a:rPr lang="en-US" sz="2400" noProof="1"/>
              <a:t>Sekolah Teknik Elektro dan Informatika</a:t>
            </a:r>
          </a:p>
          <a:p>
            <a:r>
              <a:rPr lang="en-US" sz="2400" noProof="1"/>
              <a:t>Institut Teknologi Bandung</a:t>
            </a:r>
          </a:p>
        </p:txBody>
      </p:sp>
    </p:spTree>
    <p:extLst>
      <p:ext uri="{BB962C8B-B14F-4D97-AF65-F5344CB8AC3E}">
        <p14:creationId xmlns:p14="http://schemas.microsoft.com/office/powerpoint/2010/main" val="215526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663B-A98A-4777-9C75-E88E8A7A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E093F-B288-43C8-966D-014BE5192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is an open-source library for data analysis and manipulation. It is a go-to toolkit for data scientists. </a:t>
            </a:r>
          </a:p>
          <a:p>
            <a:r>
              <a:rPr lang="en-US" dirty="0"/>
              <a:t>Pandas integrates seamlessly with other Python libraries such as NumPy and Matplotlib for numeric processing and visualizations. </a:t>
            </a:r>
          </a:p>
          <a:p>
            <a:r>
              <a:rPr lang="en-US" dirty="0"/>
              <a:t>When using Pandas, we will primarily interact with </a:t>
            </a:r>
            <a:r>
              <a:rPr lang="en-US" dirty="0" err="1"/>
              <a:t>DataFrames</a:t>
            </a:r>
            <a:r>
              <a:rPr lang="en-US" dirty="0"/>
              <a:t> and Series.</a:t>
            </a:r>
          </a:p>
          <a:p>
            <a:r>
              <a:rPr lang="en-US" dirty="0"/>
              <a:t>Pandas “panel data”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7B2BC-3805-47B5-978D-E9450190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7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7914-DE50-4FC7-88F5-67A25504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2D8F-34A7-4C3A-96E6-A40903331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use Pandas, you must import it. This is as simple as:</a:t>
            </a:r>
          </a:p>
          <a:p>
            <a:endParaRPr lang="en-US" dirty="0"/>
          </a:p>
          <a:p>
            <a:r>
              <a:rPr lang="en-US" dirty="0"/>
              <a:t>However, you'll rarely see Pandas imported this way. By convention programmers rename Pandas to pd. This isn't a requirement, but it is a pattern that you'll see repeated often. </a:t>
            </a:r>
          </a:p>
          <a:p>
            <a:r>
              <a:rPr lang="en-US" dirty="0"/>
              <a:t>To import Pandas in the conventional manner run the code block below.</a:t>
            </a:r>
          </a:p>
          <a:p>
            <a:endParaRPr lang="en-US" dirty="0"/>
          </a:p>
          <a:p>
            <a:r>
              <a:rPr lang="en-US" dirty="0"/>
              <a:t>After importing Pandas as pd we can use pandas by calling methods provided by pd.</a:t>
            </a:r>
          </a:p>
          <a:p>
            <a:r>
              <a:rPr lang="en-US" dirty="0"/>
              <a:t>For example we can print pandas version by run code below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4F41E-B53A-490C-95A4-DBB6E763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05DFD-2E2D-4949-8A19-A3D4AB09C8EF}"/>
              </a:ext>
            </a:extLst>
          </p:cNvPr>
          <p:cNvSpPr txBox="1"/>
          <p:nvPr/>
        </p:nvSpPr>
        <p:spPr>
          <a:xfrm>
            <a:off x="851338" y="2059292"/>
            <a:ext cx="609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03468-5279-47E9-91A4-0865E73EF098}"/>
              </a:ext>
            </a:extLst>
          </p:cNvPr>
          <p:cNvSpPr txBox="1"/>
          <p:nvPr/>
        </p:nvSpPr>
        <p:spPr>
          <a:xfrm>
            <a:off x="851338" y="4115010"/>
            <a:ext cx="609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2997A-D8EA-47FB-BADE-FCF7A199F04D}"/>
              </a:ext>
            </a:extLst>
          </p:cNvPr>
          <p:cNvSpPr txBox="1"/>
          <p:nvPr/>
        </p:nvSpPr>
        <p:spPr>
          <a:xfrm>
            <a:off x="851338" y="5422602"/>
            <a:ext cx="609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__version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1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ACFF-56D2-4995-84F1-01196A70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0B09F-3469-4947-A9EA-D91203263F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Series represents a sequential list of data. It is a foundational building block of the powerful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A454F-85E0-4B47-A4CE-FF2C5D80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9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CB47-034F-4DF5-AE27-995819E6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838C8-82FD-4D4A-9103-9B1948C71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 new Series object as we would any Python object:</a:t>
            </a:r>
          </a:p>
          <a:p>
            <a:endParaRPr lang="en-US" dirty="0"/>
          </a:p>
          <a:p>
            <a:r>
              <a:rPr lang="en-US" dirty="0"/>
              <a:t>This creates a new, empty Series object, which isn't very interesting. You can create a series object with data by passing it a list or tuple: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we created a new </a:t>
            </a:r>
            <a:r>
              <a:rPr lang="en-US" dirty="0" err="1"/>
              <a:t>pandas.core.series.Series</a:t>
            </a:r>
            <a:r>
              <a:rPr lang="en-US" dirty="0"/>
              <a:t> object with ten values presumably representing some temperature measurement.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F54C9-A228-4FA1-8795-95DCC466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562B0-4ED7-4A04-BFF4-31A20C1A6B65}"/>
              </a:ext>
            </a:extLst>
          </p:cNvPr>
          <p:cNvSpPr txBox="1"/>
          <p:nvPr/>
        </p:nvSpPr>
        <p:spPr>
          <a:xfrm>
            <a:off x="893380" y="2048782"/>
            <a:ext cx="609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826E9-DFB9-49E0-BBDD-EAF71F07CFE9}"/>
              </a:ext>
            </a:extLst>
          </p:cNvPr>
          <p:cNvSpPr txBox="1"/>
          <p:nvPr/>
        </p:nvSpPr>
        <p:spPr>
          <a:xfrm>
            <a:off x="893380" y="3340144"/>
            <a:ext cx="609600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temperatures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temperatures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84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E997-8B0A-43BD-BB29-343DB66A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82DED-22AC-4C64-9C8F-4B44F9986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picture Series as a list of data, you can think of </a:t>
            </a:r>
            <a:r>
              <a:rPr lang="en-US" dirty="0" err="1"/>
              <a:t>DataFrame</a:t>
            </a:r>
            <a:r>
              <a:rPr lang="en-US" dirty="0"/>
              <a:t> as a table of data. A </a:t>
            </a:r>
            <a:r>
              <a:rPr lang="en-US" dirty="0" err="1"/>
              <a:t>DataFrame</a:t>
            </a:r>
            <a:r>
              <a:rPr lang="en-US" dirty="0"/>
              <a:t> consists of one or more Series presented in a tabular format. Each Series in the </a:t>
            </a:r>
            <a:r>
              <a:rPr lang="en-US" dirty="0" err="1"/>
              <a:t>DataFrame</a:t>
            </a:r>
            <a:r>
              <a:rPr lang="en-US" dirty="0"/>
              <a:t> is a column.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5C13C-EF6F-404F-B852-2225D0E4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0FCE-8A4A-49AF-A017-329D3412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05CDB-D00E-43AA-8795-A24F83318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an empty </a:t>
            </a:r>
            <a:r>
              <a:rPr lang="en-US" dirty="0" err="1"/>
              <a:t>DataFrame</a:t>
            </a:r>
            <a:r>
              <a:rPr lang="en-US" dirty="0"/>
              <a:t> using the </a:t>
            </a:r>
            <a:r>
              <a:rPr lang="en-US" dirty="0" err="1"/>
              <a:t>DataFrame</a:t>
            </a:r>
            <a:r>
              <a:rPr lang="en-US" dirty="0"/>
              <a:t> class in Pandas: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850FC-28A1-4E41-A16D-12246618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1DD86A-7FA3-4717-8212-D815CD30E552}"/>
              </a:ext>
            </a:extLst>
          </p:cNvPr>
          <p:cNvSpPr txBox="1"/>
          <p:nvPr/>
        </p:nvSpPr>
        <p:spPr>
          <a:xfrm>
            <a:off x="914400" y="2101333"/>
            <a:ext cx="6096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4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7DA3-FFD2-49F9-9E4A-F99DA524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/>
              <a:t>Terimakasih!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F6FAD-F4CD-4626-BA9E-1CBCDD1D5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7E2B7-57EF-41F4-90D2-63C02FB9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14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20574</TotalTime>
  <Words>398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Apple Symbols</vt:lpstr>
      <vt:lpstr>Arial</vt:lpstr>
      <vt:lpstr>Avenir Book</vt:lpstr>
      <vt:lpstr>Bookman Old Style</vt:lpstr>
      <vt:lpstr>Calibri</vt:lpstr>
      <vt:lpstr>Calibri Light</vt:lpstr>
      <vt:lpstr>Courier New</vt:lpstr>
      <vt:lpstr>Quicksand</vt:lpstr>
      <vt:lpstr>Clarity</vt:lpstr>
      <vt:lpstr>Custom Design</vt:lpstr>
      <vt:lpstr>Python DTS PRoA 2022 Library Session 3: Pandas</vt:lpstr>
      <vt:lpstr>Introduction</vt:lpstr>
      <vt:lpstr>Importing Pandas</vt:lpstr>
      <vt:lpstr>Pandas Series</vt:lpstr>
      <vt:lpstr>Creating a Series</vt:lpstr>
      <vt:lpstr>Pandas DataFrame</vt:lpstr>
      <vt:lpstr>Creating a DataFrame</vt:lpstr>
      <vt:lpstr>Terimakasih!</vt:lpstr>
    </vt:vector>
  </TitlesOfParts>
  <Company>Qmulos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Sigital System</dc:title>
  <dc:creator>Muhammad Ogin Hasanuddin</dc:creator>
  <cp:lastModifiedBy>Muhammad Ogin Hasanuddin</cp:lastModifiedBy>
  <cp:revision>898</cp:revision>
  <dcterms:created xsi:type="dcterms:W3CDTF">2015-09-08T13:00:15Z</dcterms:created>
  <dcterms:modified xsi:type="dcterms:W3CDTF">2022-04-11T10:12:57Z</dcterms:modified>
</cp:coreProperties>
</file>