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8"/>
  </p:notesMasterIdLst>
  <p:handoutMasterIdLst>
    <p:handoutMasterId r:id="rId19"/>
  </p:handoutMasterIdLst>
  <p:sldIdLst>
    <p:sldId id="465" r:id="rId3"/>
    <p:sldId id="467" r:id="rId4"/>
    <p:sldId id="468" r:id="rId5"/>
    <p:sldId id="469" r:id="rId6"/>
    <p:sldId id="470" r:id="rId7"/>
    <p:sldId id="471" r:id="rId8"/>
    <p:sldId id="472" r:id="rId9"/>
    <p:sldId id="473" r:id="rId10"/>
    <p:sldId id="474" r:id="rId11"/>
    <p:sldId id="476" r:id="rId12"/>
    <p:sldId id="477" r:id="rId13"/>
    <p:sldId id="478" r:id="rId14"/>
    <p:sldId id="479" r:id="rId15"/>
    <p:sldId id="480" r:id="rId16"/>
    <p:sldId id="4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49F"/>
    <a:srgbClr val="4B74B2"/>
    <a:srgbClr val="749CC5"/>
    <a:srgbClr val="033F7B"/>
    <a:srgbClr val="EF3137"/>
    <a:srgbClr val="FFC600"/>
    <a:srgbClr val="054D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2418" autoAdjust="0"/>
  </p:normalViewPr>
  <p:slideViewPr>
    <p:cSldViewPr snapToGrid="0" snapToObjects="1">
      <p:cViewPr varScale="1">
        <p:scale>
          <a:sx n="73" d="100"/>
          <a:sy n="73" d="100"/>
        </p:scale>
        <p:origin x="907"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FDC542-B939-BB45-AFCF-594C1621128F}" type="datetimeFigureOut">
              <a:rPr lang="en-US" smtClean="0"/>
              <a:t>4/1/2022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4DC196-1B1F-7241-A073-57B4DC9C7BD5}" type="slidenum">
              <a:rPr lang="en-US" smtClean="0"/>
              <a:t>‹#›</a:t>
            </a:fld>
            <a:endParaRPr lang="en-US"/>
          </a:p>
        </p:txBody>
      </p:sp>
    </p:spTree>
    <p:extLst>
      <p:ext uri="{BB962C8B-B14F-4D97-AF65-F5344CB8AC3E}">
        <p14:creationId xmlns:p14="http://schemas.microsoft.com/office/powerpoint/2010/main" val="3296623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D278F-9C4E-4141-9C2A-50ABACE7C8BA}" type="datetimeFigureOut">
              <a:rPr lang="en-US" smtClean="0"/>
              <a:t>4/1/2022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7DEB1-D7C8-3B49-8A71-75AFCE089D88}" type="slidenum">
              <a:rPr lang="en-US" smtClean="0"/>
              <a:t>‹#›</a:t>
            </a:fld>
            <a:endParaRPr lang="en-US"/>
          </a:p>
        </p:txBody>
      </p:sp>
    </p:spTree>
    <p:extLst>
      <p:ext uri="{BB962C8B-B14F-4D97-AF65-F5344CB8AC3E}">
        <p14:creationId xmlns:p14="http://schemas.microsoft.com/office/powerpoint/2010/main" val="30463003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5"/>
            <a:ext cx="10464800" cy="1927225"/>
          </a:xfrm>
        </p:spPr>
        <p:txBody>
          <a:bodyPr anchor="b">
            <a:noAutofit/>
          </a:bodyPr>
          <a:lstStyle>
            <a:lvl1pPr>
              <a:defRPr sz="5400" b="0" i="0" cap="none" baseline="0">
                <a:solidFill>
                  <a:srgbClr val="033F7B"/>
                </a:solidFill>
                <a:latin typeface="Bookman Old Style" panose="02050604050505020204" pitchFamily="18" charset="0"/>
              </a:defRPr>
            </a:lvl1pPr>
          </a:lstStyle>
          <a:p>
            <a:r>
              <a:rPr lang="id-ID" noProof="1"/>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latin typeface="Avenir Book" panose="02000503020000020003"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noProof="1"/>
              <a:t>Click to edit Master subtitle style</a:t>
            </a:r>
          </a:p>
        </p:txBody>
      </p:sp>
      <p:cxnSp>
        <p:nvCxnSpPr>
          <p:cNvPr id="8" name="Straight Connector 7"/>
          <p:cNvCxnSpPr/>
          <p:nvPr/>
        </p:nvCxnSpPr>
        <p:spPr>
          <a:xfrm>
            <a:off x="914400" y="3398520"/>
            <a:ext cx="10464800" cy="1588"/>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32DED8A-46A3-4394-A321-26266EE53BA2}"/>
              </a:ext>
            </a:extLst>
          </p:cNvPr>
          <p:cNvPicPr>
            <a:picLocks noChangeAspect="1"/>
          </p:cNvPicPr>
          <p:nvPr userDrawn="1"/>
        </p:nvPicPr>
        <p:blipFill>
          <a:blip r:embed="rId2"/>
          <a:stretch>
            <a:fillRect/>
          </a:stretch>
        </p:blipFill>
        <p:spPr>
          <a:xfrm>
            <a:off x="9603153" y="798495"/>
            <a:ext cx="2263885" cy="772704"/>
          </a:xfrm>
          <a:prstGeom prst="rect">
            <a:avLst/>
          </a:prstGeom>
        </p:spPr>
      </p:pic>
    </p:spTree>
    <p:extLst>
      <p:ext uri="{BB962C8B-B14F-4D97-AF65-F5344CB8AC3E}">
        <p14:creationId xmlns:p14="http://schemas.microsoft.com/office/powerpoint/2010/main" val="22090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d-ID" noProof="1"/>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22C47770-E991-4F52-AA8E-E4EEF365013A}" type="datetime1">
              <a:rPr lang="en-US" smtClean="0"/>
              <a:pPr/>
              <a:t>4/1/2022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11306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E61-7454-C94C-8013-44471252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E59181CD-F888-FA49-B084-7CE8E3F99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AF0027D-0E1C-EC4E-84F9-9E9406E5F15B}"/>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39C2122F-9C93-B842-890C-03566779CF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519132-F58D-3A44-9E70-03DEB3F02DF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12472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9034-2D12-DD40-A071-AD7D4FE933A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165CEF6-9BB1-5645-A0A7-BE439CF82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DDE4798-B617-564D-AB96-2C0BDDB206C7}"/>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A247B093-D2C5-604B-B97A-3722C3D81CB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5EC6962-F55E-B047-BE0D-F6AB9C9226D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81520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5D51-A8AF-434D-9F44-48D88DE7201D}"/>
              </a:ext>
            </a:extLst>
          </p:cNvPr>
          <p:cNvSpPr>
            <a:spLocks noGrp="1"/>
          </p:cNvSpPr>
          <p:nvPr>
            <p:ph type="title"/>
          </p:nvPr>
        </p:nvSpPr>
        <p:spPr>
          <a:xfrm>
            <a:off x="831851" y="1709743"/>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C3D9469-4739-2246-ADE0-60513CF39A32}"/>
              </a:ext>
            </a:extLst>
          </p:cNvPr>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E450E-6ADC-C541-8FD5-E5202D6FB4BA}"/>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AEA17784-F4D0-5D41-BE5E-6B090A3C163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B338F4-A905-2A40-9921-777479DAF0E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27032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DCFD-C615-0E41-A8EB-54EB57B044C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3541C266-56F1-6C4F-A5F1-DAF6D3F9BEDE}"/>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73B93EB8-C601-6F4A-8D5C-EE3F024304FA}"/>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B30D4B52-B546-0F4B-9E43-E8F7C3E90A7B}"/>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6" name="Footer Placeholder 5">
            <a:extLst>
              <a:ext uri="{FF2B5EF4-FFF2-40B4-BE49-F238E27FC236}">
                <a16:creationId xmlns:a16="http://schemas.microsoft.com/office/drawing/2014/main" id="{ABCFC486-04EF-4C43-845E-1E7EFF0B11D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AA993EB-CA01-9241-BD16-D4015A74C3B6}"/>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60172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7E29-453D-564B-B431-E231041ACB67}"/>
              </a:ext>
            </a:extLst>
          </p:cNvPr>
          <p:cNvSpPr>
            <a:spLocks noGrp="1"/>
          </p:cNvSpPr>
          <p:nvPr>
            <p:ph type="title"/>
          </p:nvPr>
        </p:nvSpPr>
        <p:spPr>
          <a:xfrm>
            <a:off x="840317" y="365129"/>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E4A4661-2DCE-AF44-8D86-662462302BAB}"/>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117DF-8421-454F-BECE-B09B2F63DD84}"/>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092EF944-9E11-1048-8E72-7E7AD7F7211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9A202-960A-3B4C-A2FF-C677D22F652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219465B-E678-5F40-962E-C9FB69BA664E}"/>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8" name="Footer Placeholder 7">
            <a:extLst>
              <a:ext uri="{FF2B5EF4-FFF2-40B4-BE49-F238E27FC236}">
                <a16:creationId xmlns:a16="http://schemas.microsoft.com/office/drawing/2014/main" id="{DF2880E7-89E3-414C-B4C8-D989CB05F215}"/>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FC3BF6C-B4EB-9541-84CB-0A04BCB450A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757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676C-8E77-D641-A3BC-3A051EA8076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741B79F-D86D-B743-9243-08344153514A}"/>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4" name="Footer Placeholder 3">
            <a:extLst>
              <a:ext uri="{FF2B5EF4-FFF2-40B4-BE49-F238E27FC236}">
                <a16:creationId xmlns:a16="http://schemas.microsoft.com/office/drawing/2014/main" id="{C2A40152-A8C8-4444-AAAA-162614EBF33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615AE98-BEC6-5941-9592-794E28D94747}"/>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99856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E7BBE-F31F-4A4B-83E3-7887604B7551}"/>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3" name="Footer Placeholder 2">
            <a:extLst>
              <a:ext uri="{FF2B5EF4-FFF2-40B4-BE49-F238E27FC236}">
                <a16:creationId xmlns:a16="http://schemas.microsoft.com/office/drawing/2014/main" id="{E1654BC2-6425-604C-A801-BDAC2D736B9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85B6765-2C61-F540-B4ED-03FF7925AF9F}"/>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006986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DA98-924A-0B45-8631-1F68FFFCA5D4}"/>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2A524D5-3804-C041-BB52-D1D8FA8064A0}"/>
              </a:ext>
            </a:extLst>
          </p:cNvPr>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256C1C1F-6E84-DF44-8638-08B1AFAAB666}"/>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A980C-6CCE-3E42-9B20-6620C054F157}"/>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6" name="Footer Placeholder 5">
            <a:extLst>
              <a:ext uri="{FF2B5EF4-FFF2-40B4-BE49-F238E27FC236}">
                <a16:creationId xmlns:a16="http://schemas.microsoft.com/office/drawing/2014/main" id="{4093FE76-C4B9-7F41-9CDB-4A2F794A9C1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7F4BF3A-F548-D247-9747-7A60AE2AFEA9}"/>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58728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A48-C795-C14A-AE4B-E4114B82E220}"/>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41FF291-9810-E344-B193-6FD022211EA1}"/>
              </a:ext>
            </a:extLst>
          </p:cNvPr>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320579D-4843-4B49-A80A-3698A0AE74C2}"/>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B033D-FEB6-664C-90FC-7D7CDB637248}"/>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6" name="Footer Placeholder 5">
            <a:extLst>
              <a:ext uri="{FF2B5EF4-FFF2-40B4-BE49-F238E27FC236}">
                <a16:creationId xmlns:a16="http://schemas.microsoft.com/office/drawing/2014/main" id="{01BFB4A4-AA43-B144-B4D2-8EFB20E21BA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CD0BC6F-94E2-9943-A9E4-65B99B7204D1}"/>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51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id-ID" noProof="1"/>
              <a:t>Click to edit Master title style</a:t>
            </a:r>
          </a:p>
        </p:txBody>
      </p:sp>
      <p:sp>
        <p:nvSpPr>
          <p:cNvPr id="3" name="Content Placeholder 2"/>
          <p:cNvSpPr>
            <a:spLocks noGrp="1"/>
          </p:cNvSpPr>
          <p:nvPr>
            <p:ph idx="1"/>
          </p:nvPr>
        </p:nvSpPr>
        <p:spPr/>
        <p:txBody>
          <a:bodyPr/>
          <a:lstStyle>
            <a:lvl1pPr marL="182880" indent="-182880">
              <a:buFontTx/>
              <a:buBlip>
                <a:blip r:embed="rId2"/>
              </a:buBlip>
              <a:defRPr/>
            </a:lvl1pPr>
            <a:lvl2pPr marL="457200" indent="-182880">
              <a:buFontTx/>
              <a:buBlip>
                <a:blip r:embed="rId3"/>
              </a:buBlip>
              <a:defRPr/>
            </a:lvl2pPr>
            <a:lvl3pPr marL="731520" indent="-182880">
              <a:buFontTx/>
              <a:buBlip>
                <a:blip r:embed="rId4"/>
              </a:buBlip>
              <a:defRPr/>
            </a:lvl3pPr>
            <a:lvl4pPr marL="1005840" indent="-182880">
              <a:buFont typeface="Apple Symbols" panose="02000000000000000000" pitchFamily="2" charset="-79"/>
              <a:buChar char="☐"/>
              <a:defRPr/>
            </a:lvl4pPr>
            <a:lvl5pPr marL="1188720" indent="-137160">
              <a:buFont typeface="Apple Symbols" panose="02000000000000000000" pitchFamily="2" charset="-79"/>
              <a:buChar char="☐"/>
              <a:defRPr/>
            </a:lvl5p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cxnSp>
        <p:nvCxnSpPr>
          <p:cNvPr id="7" name="Straight Connector 6">
            <a:extLst>
              <a:ext uri="{FF2B5EF4-FFF2-40B4-BE49-F238E27FC236}">
                <a16:creationId xmlns:a16="http://schemas.microsoft.com/office/drawing/2014/main" id="{5764BCFD-C32F-AE42-95EF-6E0DADB68274}"/>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6A05F71-D86A-4DBF-A16C-42B37B648158}"/>
              </a:ext>
            </a:extLst>
          </p:cNvPr>
          <p:cNvSpPr>
            <a:spLocks noGrp="1"/>
          </p:cNvSpPr>
          <p:nvPr>
            <p:ph type="dt" sz="half" idx="10"/>
          </p:nvPr>
        </p:nvSpPr>
        <p:spPr/>
        <p:txBody>
          <a:bodyPr/>
          <a:lstStyle/>
          <a:p>
            <a:fld id="{3C5BD2A0-181B-4F6D-9BFF-DA542B93E706}" type="datetime1">
              <a:rPr lang="en-US" smtClean="0"/>
              <a:pPr/>
              <a:t>4/1/2022</a:t>
            </a:fld>
            <a:endParaRPr lang="en-US" dirty="0"/>
          </a:p>
        </p:txBody>
      </p:sp>
      <p:sp>
        <p:nvSpPr>
          <p:cNvPr id="6" name="Slide Number Placeholder 5">
            <a:extLst>
              <a:ext uri="{FF2B5EF4-FFF2-40B4-BE49-F238E27FC236}">
                <a16:creationId xmlns:a16="http://schemas.microsoft.com/office/drawing/2014/main" id="{C8F22BC8-4CFE-488C-BCBD-083DF6F7A991}"/>
              </a:ext>
            </a:extLst>
          </p:cNvPr>
          <p:cNvSpPr>
            <a:spLocks noGrp="1"/>
          </p:cNvSpPr>
          <p:nvPr>
            <p:ph type="sldNum" sz="quarter" idx="12"/>
          </p:nvPr>
        </p:nvSpPr>
        <p:spPr/>
        <p:txBody>
          <a:body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63601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55D7-10D6-9044-B652-8D51D826E1E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1B284D4-415F-B046-8B59-86C30D54E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2258F0-23FF-044F-82C5-BB366CCCDB92}"/>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03D2A54E-6AF2-6C42-A202-F1F655F3571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9789874-D7FB-D340-9EEB-0A226F6B0F5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8421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BA37A-3814-FE44-83C6-C0E276010D4B}"/>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01AE037-C1C1-6048-8B53-95AB1BFEBF33}"/>
              </a:ext>
            </a:extLst>
          </p:cNvPr>
          <p:cNvSpPr>
            <a:spLocks noGrp="1"/>
          </p:cNvSpPr>
          <p:nvPr>
            <p:ph type="body" orient="vert" idx="1"/>
          </p:nvPr>
        </p:nvSpPr>
        <p:spPr>
          <a:xfrm>
            <a:off x="838203"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F9D21B8-F839-0D48-B141-176A6A21314E}"/>
              </a:ext>
            </a:extLst>
          </p:cNvPr>
          <p:cNvSpPr>
            <a:spLocks noGrp="1"/>
          </p:cNvSpPr>
          <p:nvPr>
            <p:ph type="dt" sz="half" idx="10"/>
          </p:nvPr>
        </p:nvSpPr>
        <p:spPr/>
        <p:txBody>
          <a:body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9C90E251-C24C-9646-B502-91B66E5AB4F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D52622-2F7B-7F49-9558-ECD0625429E0}"/>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408220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none" baseline="0"/>
            </a:lvl1pPr>
          </a:lstStyle>
          <a:p>
            <a:r>
              <a:rPr lang="en-US" dirty="0"/>
              <a:t>Click to edit Master title style</a:t>
            </a:r>
          </a:p>
        </p:txBody>
      </p:sp>
      <p:sp>
        <p:nvSpPr>
          <p:cNvPr id="3" name="Text Placeholder 2"/>
          <p:cNvSpPr>
            <a:spLocks noGrp="1"/>
          </p:cNvSpPr>
          <p:nvPr>
            <p:ph type="body" idx="1"/>
          </p:nvPr>
        </p:nvSpPr>
        <p:spPr>
          <a:xfrm>
            <a:off x="963084" y="4626869"/>
            <a:ext cx="10363200" cy="1500187"/>
          </a:xfrm>
        </p:spPr>
        <p:txBody>
          <a:bodyPr anchor="t">
            <a:normAutofit/>
          </a:bodyPr>
          <a:lstStyle>
            <a:lvl1pPr marL="0" indent="0">
              <a:buNone/>
              <a:defRPr sz="2400">
                <a:solidFill>
                  <a:srgbClr val="033F7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5A958A2-B9A6-4BC2-8624-2E267AFE4EB1}" type="datetime1">
              <a:rPr lang="en-US" smtClean="0">
                <a:latin typeface="Arial"/>
              </a:rPr>
              <a:t>4/1/2022</a:t>
            </a:fld>
            <a:endParaRPr lang="en-US">
              <a:latin typeface="Arial"/>
            </a:endParaRPr>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7" name="Straight Connector 6"/>
          <p:cNvCxnSpPr>
            <a:cxnSpLocks/>
          </p:cNvCxnSpPr>
          <p:nvPr/>
        </p:nvCxnSpPr>
        <p:spPr>
          <a:xfrm>
            <a:off x="975363" y="4599432"/>
            <a:ext cx="10350924" cy="0"/>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6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5F3E2640-DA07-4F28-B9C9-23B952377E91}" type="datetime1">
              <a:rPr lang="en-US" smtClean="0"/>
              <a:pPr/>
              <a:t>4/1/2022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0" name="Straight Connector 9">
            <a:extLst>
              <a:ext uri="{FF2B5EF4-FFF2-40B4-BE49-F238E27FC236}">
                <a16:creationId xmlns:a16="http://schemas.microsoft.com/office/drawing/2014/main" id="{DD90B3DF-021A-E249-8BDB-3AC856A1B4F3}"/>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033F7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033F7B"/>
                </a:solidFill>
                <a:latin typeface="Avenir Book" panose="02000503020000020003" pitchFamily="2"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Quicksand" panose="02070303000000060000" pitchFamily="18" charset="77"/>
              </a:defRPr>
            </a:lvl1pPr>
          </a:lstStyle>
          <a:p>
            <a:fld id="{6649D6A4-F134-4378-899D-5C4647A36D23}" type="datetime1">
              <a:rPr lang="en-US" smtClean="0"/>
              <a:pPr/>
              <a:t>4/1/2022</a:t>
            </a:fld>
            <a:endParaRPr lang="en-US" dirty="0"/>
          </a:p>
        </p:txBody>
      </p:sp>
      <p:sp>
        <p:nvSpPr>
          <p:cNvPr id="9" name="Slide Number Placeholder 8"/>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A29F95-596C-2A4C-A646-1588D83E2039}"/>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Quicksand" panose="02070303000000060000" pitchFamily="18" charset="77"/>
              </a:defRPr>
            </a:lvl1pPr>
          </a:lstStyle>
          <a:p>
            <a:fld id="{DFECA951-6F7F-456B-8A0C-7C5D4644D0E7}" type="datetime1">
              <a:rPr lang="en-US" smtClean="0"/>
              <a:pPr/>
              <a:t>4/1/2022</a:t>
            </a:fld>
            <a:endParaRPr lang="en-US" dirty="0"/>
          </a:p>
        </p:txBody>
      </p:sp>
      <p:sp>
        <p:nvSpPr>
          <p:cNvPr id="5" name="Slide Number Placeholder 4"/>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8" name="Straight Connector 7">
            <a:extLst>
              <a:ext uri="{FF2B5EF4-FFF2-40B4-BE49-F238E27FC236}">
                <a16:creationId xmlns:a16="http://schemas.microsoft.com/office/drawing/2014/main" id="{9634E96F-ACBA-B241-BFF7-771FE454EC5D}"/>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Quicksand" panose="02070303000000060000" pitchFamily="18" charset="77"/>
              </a:defRPr>
            </a:lvl1pPr>
          </a:lstStyle>
          <a:p>
            <a:fld id="{4B285B23-6EBB-40F1-B5EB-FCB988F7AD32}" type="datetime1">
              <a:rPr lang="en-US" smtClean="0"/>
              <a:pPr/>
              <a:t>4/1/2022</a:t>
            </a:fld>
            <a:endParaRPr lang="en-US" dirty="0"/>
          </a:p>
        </p:txBody>
      </p:sp>
      <p:sp>
        <p:nvSpPr>
          <p:cNvPr id="4" name="Slide Number Placeholder 3"/>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145304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2130557"/>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0E581A47-C67A-4555-BDC2-7E2955DA94BF}" type="datetime1">
              <a:rPr lang="en-US" smtClean="0"/>
              <a:pPr/>
              <a:t>4/1/2022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p:cNvCxnSpPr/>
          <p:nvPr/>
        </p:nvCxnSpPr>
        <p:spPr>
          <a:xfrm rot="5400000">
            <a:off x="912152" y="3579944"/>
            <a:ext cx="5577840" cy="2117"/>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0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1E43BAA8-0641-402E-8CA4-3006C7736F4F}" type="datetime1">
              <a:rPr lang="en-US" smtClean="0"/>
              <a:pPr/>
              <a:t>4/1/2022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a:extLst>
              <a:ext uri="{FF2B5EF4-FFF2-40B4-BE49-F238E27FC236}">
                <a16:creationId xmlns:a16="http://schemas.microsoft.com/office/drawing/2014/main" id="{56C31E9F-5735-254E-9961-C901288C7C5E}"/>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0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d-ID" noProof="1"/>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sp>
        <p:nvSpPr>
          <p:cNvPr id="7" name="Rectangle 6"/>
          <p:cNvSpPr/>
          <p:nvPr/>
        </p:nvSpPr>
        <p:spPr>
          <a:xfrm>
            <a:off x="0" y="0"/>
            <a:ext cx="12192000" cy="365760"/>
          </a:xfrm>
          <a:prstGeom prst="rect">
            <a:avLst/>
          </a:prstGeom>
          <a:gradFill flip="none" rotWithShape="1">
            <a:gsLst>
              <a:gs pos="0">
                <a:srgbClr val="4B74B2">
                  <a:shade val="30000"/>
                  <a:satMod val="115000"/>
                </a:srgbClr>
              </a:gs>
              <a:gs pos="50000">
                <a:srgbClr val="4B74B2">
                  <a:shade val="67500"/>
                  <a:satMod val="115000"/>
                </a:srgbClr>
              </a:gs>
              <a:gs pos="100000">
                <a:srgbClr val="4B74B2">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Quicksand" panose="02070303000000060000" pitchFamily="18" charset="77"/>
              </a:defRPr>
            </a:lvl1pPr>
          </a:lstStyle>
          <a:p>
            <a:fld id="{3C5BD2A0-181B-4F6D-9BFF-DA542B93E706}" type="datetime1">
              <a:rPr lang="en-US" smtClean="0"/>
              <a:pPr/>
              <a:t>4/1/2022</a:t>
            </a:fld>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r">
              <a:defRPr sz="1400" b="1">
                <a:solidFill>
                  <a:srgbClr val="FFFFFF"/>
                </a:solidFill>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23456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hf hdr="0" dt="0"/>
  <p:txStyles>
    <p:titleStyle>
      <a:lvl1pPr algn="l" defTabSz="914400" rtl="0" eaLnBrk="1" latinLnBrk="0" hangingPunct="1">
        <a:spcBef>
          <a:spcPct val="0"/>
        </a:spcBef>
        <a:buNone/>
        <a:defRPr sz="4000" b="0" i="0" kern="1200" spc="-100" baseline="0">
          <a:solidFill>
            <a:srgbClr val="033F7B"/>
          </a:solidFill>
          <a:latin typeface="Bookman Old Style" panose="02050604050505020204" pitchFamily="18" charset="0"/>
          <a:ea typeface="Ayuthaya" pitchFamily="2" charset="-34"/>
          <a:cs typeface="Ayuthaya" pitchFamily="2" charset="-34"/>
        </a:defRPr>
      </a:lvl1pPr>
    </p:titleStyle>
    <p:bodyStyle>
      <a:lvl1pPr marL="182880" indent="-182880" algn="l" defTabSz="914400" rtl="0" eaLnBrk="1" latinLnBrk="0" hangingPunct="1">
        <a:spcBef>
          <a:spcPct val="20000"/>
        </a:spcBef>
        <a:buClr>
          <a:schemeClr val="accent1"/>
        </a:buClr>
        <a:buSzPct val="85000"/>
        <a:buFontTx/>
        <a:buBlip>
          <a:blip r:embed="rId12"/>
        </a:buBlip>
        <a:defRPr sz="2400" kern="1200">
          <a:solidFill>
            <a:schemeClr val="tx1"/>
          </a:solidFill>
          <a:latin typeface="Avenir Book" panose="02000503020000020003" pitchFamily="2" charset="0"/>
          <a:ea typeface="+mn-ea"/>
          <a:cs typeface="+mn-cs"/>
        </a:defRPr>
      </a:lvl1pPr>
      <a:lvl2pPr marL="457200" indent="-182880" algn="l" defTabSz="914400" rtl="0" eaLnBrk="1" latinLnBrk="0" hangingPunct="1">
        <a:spcBef>
          <a:spcPct val="20000"/>
        </a:spcBef>
        <a:buClr>
          <a:schemeClr val="accent1"/>
        </a:buClr>
        <a:buSzPct val="85000"/>
        <a:buFontTx/>
        <a:buBlip>
          <a:blip r:embed="rId13"/>
        </a:buBlip>
        <a:defRPr sz="2000" kern="1200">
          <a:solidFill>
            <a:schemeClr val="tx1"/>
          </a:solidFill>
          <a:latin typeface="Avenir Book" panose="02000503020000020003" pitchFamily="2" charset="0"/>
          <a:ea typeface="+mn-ea"/>
          <a:cs typeface="+mn-cs"/>
        </a:defRPr>
      </a:lvl2pPr>
      <a:lvl3pPr marL="731520" indent="-182880" algn="l" defTabSz="914400" rtl="0" eaLnBrk="1" latinLnBrk="0" hangingPunct="1">
        <a:spcBef>
          <a:spcPct val="20000"/>
        </a:spcBef>
        <a:buClr>
          <a:schemeClr val="accent1"/>
        </a:buClr>
        <a:buSzPct val="90000"/>
        <a:buFontTx/>
        <a:buBlip>
          <a:blip r:embed="rId14"/>
        </a:buBlip>
        <a:defRPr sz="1800" kern="1200">
          <a:solidFill>
            <a:schemeClr val="tx1"/>
          </a:solidFill>
          <a:latin typeface="Avenir Book" panose="02000503020000020003" pitchFamily="2" charset="0"/>
          <a:ea typeface="+mn-ea"/>
          <a:cs typeface="+mn-cs"/>
        </a:defRPr>
      </a:lvl3pPr>
      <a:lvl4pPr marL="1005840" indent="-182880" algn="l" defTabSz="914400" rtl="0" eaLnBrk="1" latinLnBrk="0" hangingPunct="1">
        <a:spcBef>
          <a:spcPct val="20000"/>
        </a:spcBef>
        <a:buClr>
          <a:schemeClr val="tx1">
            <a:lumMod val="75000"/>
            <a:lumOff val="25000"/>
          </a:schemeClr>
        </a:buClr>
        <a:buFont typeface="Apple Symbols" panose="02000000000000000000" pitchFamily="2" charset="-79"/>
        <a:buChar char="☐"/>
        <a:defRPr sz="1600" kern="1200">
          <a:solidFill>
            <a:schemeClr val="tx1"/>
          </a:solidFill>
          <a:latin typeface="Avenir Book" panose="02000503020000020003" pitchFamily="2" charset="0"/>
          <a:ea typeface="+mn-ea"/>
          <a:cs typeface="+mn-cs"/>
        </a:defRPr>
      </a:lvl4pPr>
      <a:lvl5pPr marL="1188720" indent="-137160" algn="l" defTabSz="914400" rtl="0" eaLnBrk="1" latinLnBrk="0" hangingPunct="1">
        <a:spcBef>
          <a:spcPct val="20000"/>
        </a:spcBef>
        <a:buClr>
          <a:schemeClr val="tx1">
            <a:lumMod val="50000"/>
            <a:lumOff val="50000"/>
          </a:schemeClr>
        </a:buClr>
        <a:buSzPct val="100000"/>
        <a:buFont typeface="Apple Symbols" panose="02000000000000000000" pitchFamily="2" charset="-79"/>
        <a:buChar char="☐"/>
        <a:defRPr sz="1400" kern="1200" baseline="0">
          <a:solidFill>
            <a:schemeClr val="tx1"/>
          </a:solidFill>
          <a:latin typeface="Avenir Book" panose="02000503020000020003" pitchFamily="2"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78A5E-09B3-8E40-A94A-6082292E4342}"/>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890D61A-2240-CD44-882C-DFBE66913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56BCB83-1BD4-7E43-BE99-F92C5BE1F1EE}"/>
              </a:ext>
            </a:extLst>
          </p:cNvPr>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DFF56-D5D8-D041-92B2-35EA5676C3CC}" type="datetimeFigureOut">
              <a:rPr lang="id-ID" smtClean="0"/>
              <a:t>01/04/2022</a:t>
            </a:fld>
            <a:endParaRPr lang="id-ID"/>
          </a:p>
        </p:txBody>
      </p:sp>
      <p:sp>
        <p:nvSpPr>
          <p:cNvPr id="5" name="Footer Placeholder 4">
            <a:extLst>
              <a:ext uri="{FF2B5EF4-FFF2-40B4-BE49-F238E27FC236}">
                <a16:creationId xmlns:a16="http://schemas.microsoft.com/office/drawing/2014/main" id="{AA8F4774-E66B-6441-BCB6-F93C6B82C506}"/>
              </a:ext>
            </a:extLst>
          </p:cNvPr>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309D6F8-C388-4B43-87F1-DDE4BAB075ED}"/>
              </a:ext>
            </a:extLst>
          </p:cNvPr>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A1E2-3DFF-3045-AD8B-5C9FDC55E81C}" type="slidenum">
              <a:rPr lang="id-ID" smtClean="0"/>
              <a:t>‹#›</a:t>
            </a:fld>
            <a:endParaRPr lang="id-ID"/>
          </a:p>
        </p:txBody>
      </p:sp>
    </p:spTree>
    <p:extLst>
      <p:ext uri="{BB962C8B-B14F-4D97-AF65-F5344CB8AC3E}">
        <p14:creationId xmlns:p14="http://schemas.microsoft.com/office/powerpoint/2010/main" val="3840026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A290-BC88-3B44-9496-BD1C82B93C4C}"/>
              </a:ext>
            </a:extLst>
          </p:cNvPr>
          <p:cNvSpPr>
            <a:spLocks noGrp="1"/>
          </p:cNvSpPr>
          <p:nvPr>
            <p:ph type="ctrTitle"/>
          </p:nvPr>
        </p:nvSpPr>
        <p:spPr/>
        <p:txBody>
          <a:bodyPr/>
          <a:lstStyle/>
          <a:p>
            <a:r>
              <a:rPr lang="en-US" noProof="1"/>
              <a:t>Python DTS PRoA 2022</a:t>
            </a:r>
            <a:br>
              <a:rPr lang="en-US" noProof="1"/>
            </a:br>
            <a:r>
              <a:rPr lang="en-US" sz="2800" noProof="1">
                <a:solidFill>
                  <a:srgbClr val="0456A8"/>
                </a:solidFill>
              </a:rPr>
              <a:t>Python Object-Oriented Programming</a:t>
            </a:r>
            <a:endParaRPr lang="id-ID" noProof="1"/>
          </a:p>
        </p:txBody>
      </p:sp>
      <p:sp>
        <p:nvSpPr>
          <p:cNvPr id="3" name="Subtitle 2">
            <a:extLst>
              <a:ext uri="{FF2B5EF4-FFF2-40B4-BE49-F238E27FC236}">
                <a16:creationId xmlns:a16="http://schemas.microsoft.com/office/drawing/2014/main" id="{19E09D92-08B6-6143-A545-CC54B44C981D}"/>
              </a:ext>
            </a:extLst>
          </p:cNvPr>
          <p:cNvSpPr>
            <a:spLocks noGrp="1"/>
          </p:cNvSpPr>
          <p:nvPr>
            <p:ph type="subTitle" idx="1"/>
          </p:nvPr>
        </p:nvSpPr>
        <p:spPr/>
        <p:txBody>
          <a:bodyPr>
            <a:normAutofit fontScale="70000" lnSpcReduction="20000"/>
          </a:bodyPr>
          <a:lstStyle/>
          <a:p>
            <a:endParaRPr lang="en-US" sz="2400" noProof="1"/>
          </a:p>
          <a:p>
            <a:r>
              <a:rPr lang="en-US" sz="2400" noProof="1"/>
              <a:t>Muhammad Ogin Hasanuddin</a:t>
            </a:r>
          </a:p>
          <a:p>
            <a:endParaRPr lang="en-US" sz="2400" noProof="1"/>
          </a:p>
          <a:p>
            <a:r>
              <a:rPr lang="en-US" sz="2400" noProof="1"/>
              <a:t>KK Teknik Komputer</a:t>
            </a:r>
          </a:p>
          <a:p>
            <a:r>
              <a:rPr lang="en-US" sz="2400" noProof="1"/>
              <a:t>Sekolah Teknik Elektro dan Informatika</a:t>
            </a:r>
          </a:p>
          <a:p>
            <a:r>
              <a:rPr lang="en-US" sz="2400" noProof="1"/>
              <a:t>Institut Teknologi Bandung</a:t>
            </a:r>
          </a:p>
        </p:txBody>
      </p:sp>
    </p:spTree>
    <p:extLst>
      <p:ext uri="{BB962C8B-B14F-4D97-AF65-F5344CB8AC3E}">
        <p14:creationId xmlns:p14="http://schemas.microsoft.com/office/powerpoint/2010/main" val="21552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40F9-B025-4883-924E-DA00DF636C58}"/>
              </a:ext>
            </a:extLst>
          </p:cNvPr>
          <p:cNvSpPr>
            <a:spLocks noGrp="1"/>
          </p:cNvSpPr>
          <p:nvPr>
            <p:ph type="title"/>
          </p:nvPr>
        </p:nvSpPr>
        <p:spPr/>
        <p:txBody>
          <a:bodyPr/>
          <a:lstStyle/>
          <a:p>
            <a:r>
              <a:rPr lang="en-US" dirty="0"/>
              <a:t>Define class method</a:t>
            </a:r>
          </a:p>
        </p:txBody>
      </p:sp>
      <p:sp>
        <p:nvSpPr>
          <p:cNvPr id="3" name="Content Placeholder 2">
            <a:extLst>
              <a:ext uri="{FF2B5EF4-FFF2-40B4-BE49-F238E27FC236}">
                <a16:creationId xmlns:a16="http://schemas.microsoft.com/office/drawing/2014/main" id="{A22E1E74-D278-4246-85F0-96D06DF3A0E3}"/>
              </a:ext>
            </a:extLst>
          </p:cNvPr>
          <p:cNvSpPr>
            <a:spLocks noGrp="1"/>
          </p:cNvSpPr>
          <p:nvPr>
            <p:ph idx="1"/>
          </p:nvPr>
        </p:nvSpPr>
        <p:spPr/>
        <p:txBody>
          <a:bodyPr>
            <a:normAutofit/>
          </a:bodyPr>
          <a:lstStyle/>
          <a:p>
            <a:r>
              <a:rPr lang="en-US" sz="2000" dirty="0"/>
              <a:t>Like a class attribute, a class method is shared by all instances of the class. The first argument of a class method is the class itself. By convention, its name is </a:t>
            </a:r>
            <a:r>
              <a:rPr lang="en-US" sz="2000" dirty="0" err="1"/>
              <a:t>cls</a:t>
            </a:r>
            <a:r>
              <a:rPr lang="en-US" sz="2000" dirty="0"/>
              <a:t>. Python automatically passes this argument to the class method. Also, you use the @classmethod decorator to decorate a class method.</a:t>
            </a:r>
          </a:p>
          <a:p>
            <a:r>
              <a:rPr lang="en-US" sz="2000" dirty="0"/>
              <a:t>The following example defines a class method that returns an anonymous Person object:</a:t>
            </a:r>
          </a:p>
        </p:txBody>
      </p:sp>
      <p:sp>
        <p:nvSpPr>
          <p:cNvPr id="4" name="Slide Number Placeholder 3">
            <a:extLst>
              <a:ext uri="{FF2B5EF4-FFF2-40B4-BE49-F238E27FC236}">
                <a16:creationId xmlns:a16="http://schemas.microsoft.com/office/drawing/2014/main" id="{DA138933-9B6C-4A80-A1D7-2AFAD96A6780}"/>
              </a:ext>
            </a:extLst>
          </p:cNvPr>
          <p:cNvSpPr>
            <a:spLocks noGrp="1"/>
          </p:cNvSpPr>
          <p:nvPr>
            <p:ph type="sldNum" sz="quarter" idx="12"/>
          </p:nvPr>
        </p:nvSpPr>
        <p:spPr/>
        <p:txBody>
          <a:bodyPr/>
          <a:lstStyle/>
          <a:p>
            <a:fld id="{5BFA158B-7C94-F543-87DB-41F59EA4FAFA}" type="slidenum">
              <a:rPr lang="en-US" smtClean="0"/>
              <a:pPr/>
              <a:t>10</a:t>
            </a:fld>
            <a:endParaRPr lang="en-US" dirty="0"/>
          </a:p>
        </p:txBody>
      </p:sp>
      <p:sp>
        <p:nvSpPr>
          <p:cNvPr id="6" name="TextBox 5">
            <a:extLst>
              <a:ext uri="{FF2B5EF4-FFF2-40B4-BE49-F238E27FC236}">
                <a16:creationId xmlns:a16="http://schemas.microsoft.com/office/drawing/2014/main" id="{02398F6E-B06D-4660-A1AF-01912E1CF12D}"/>
              </a:ext>
            </a:extLst>
          </p:cNvPr>
          <p:cNvSpPr txBox="1"/>
          <p:nvPr/>
        </p:nvSpPr>
        <p:spPr>
          <a:xfrm>
            <a:off x="903890" y="2996670"/>
            <a:ext cx="6096000" cy="3539430"/>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counter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00"/>
                </a:solidFill>
                <a:latin typeface="Courier New" panose="02070309020205020404" pitchFamily="49" charset="0"/>
                <a:cs typeface="Courier New" panose="02070309020205020404" pitchFamily="49" charset="0"/>
              </a:rPr>
              <a:t>0</a:t>
            </a:r>
            <a:endParaRPr lang="en-US" sz="1600" b="0" dirty="0">
              <a:solidFill>
                <a:srgbClr val="000000"/>
              </a:solidFill>
              <a:latin typeface="Courier New" panose="02070309020205020404" pitchFamily="49" charset="0"/>
              <a:cs typeface="Courier New" panose="02070309020205020404" pitchFamily="49" charset="0"/>
            </a:endParaRP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age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Person</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counter</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00"/>
                </a:solidFill>
                <a:latin typeface="Courier New" panose="02070309020205020404" pitchFamily="49" charset="0"/>
                <a:cs typeface="Courier New" panose="02070309020205020404" pitchFamily="49" charset="0"/>
              </a:rPr>
              <a:t>1</a:t>
            </a:r>
            <a:endParaRPr lang="en-US" sz="1600" b="0" dirty="0">
              <a:solidFill>
                <a:srgbClr val="000000"/>
              </a:solidFill>
              <a:latin typeface="Courier New" panose="02070309020205020404" pitchFamily="49" charset="0"/>
              <a:cs typeface="Courier New" panose="02070309020205020404" pitchFamily="49" charset="0"/>
            </a:endParaRP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808080"/>
                </a:solidFill>
                <a:latin typeface="Courier New" panose="02070309020205020404" pitchFamily="49" charset="0"/>
                <a:cs typeface="Courier New" panose="02070309020205020404" pitchFamily="49" charset="0"/>
              </a:rPr>
              <a:t>f"Hi</a:t>
            </a:r>
            <a:r>
              <a:rPr lang="en-US" sz="1600" b="0" dirty="0">
                <a:solidFill>
                  <a:srgbClr val="808080"/>
                </a:solidFill>
                <a:latin typeface="Courier New" panose="02070309020205020404" pitchFamily="49" charset="0"/>
                <a:cs typeface="Courier New" panose="02070309020205020404" pitchFamily="49" charset="0"/>
              </a:rPr>
              <a:t>, it's {</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r>
              <a:rPr lang="en-US" sz="1600" b="0" dirty="0">
                <a:solidFill>
                  <a:srgbClr val="808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0" i="0" dirty="0">
                <a:solidFill>
                  <a:srgbClr val="FF8000"/>
                </a:solidFill>
                <a:latin typeface="Courier New" panose="02070309020205020404" pitchFamily="49" charset="0"/>
                <a:cs typeface="Courier New" panose="02070309020205020404" pitchFamily="49" charset="0"/>
              </a:rPr>
              <a:t>@classmethod</a:t>
            </a:r>
            <a:endParaRPr lang="en-US" sz="1600" b="0" i="0" dirty="0">
              <a:solidFill>
                <a:srgbClr val="000000"/>
              </a:solidFill>
              <a:latin typeface="Courier New" panose="02070309020205020404" pitchFamily="49" charset="0"/>
              <a:cs typeface="Courier New" panose="02070309020205020404" pitchFamily="49" charset="0"/>
            </a:endParaRPr>
          </a:p>
          <a:p>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FF"/>
                </a:solidFill>
                <a:latin typeface="Courier New" panose="02070309020205020404" pitchFamily="49" charset="0"/>
                <a:cs typeface="Courier New" panose="02070309020205020404" pitchFamily="49" charset="0"/>
              </a:rPr>
              <a:t>def</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err="1">
                <a:solidFill>
                  <a:srgbClr val="FF00FF"/>
                </a:solidFill>
                <a:latin typeface="Courier New" panose="02070309020205020404" pitchFamily="49" charset="0"/>
                <a:cs typeface="Courier New" panose="02070309020205020404" pitchFamily="49" charset="0"/>
              </a:rPr>
              <a:t>create_anonymous</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err="1">
                <a:solidFill>
                  <a:srgbClr val="000000"/>
                </a:solidFill>
                <a:latin typeface="Courier New" panose="02070309020205020404" pitchFamily="49" charset="0"/>
                <a:cs typeface="Courier New" panose="02070309020205020404" pitchFamily="49" charset="0"/>
              </a:rPr>
              <a:t>cls</a:t>
            </a:r>
            <a:r>
              <a:rPr lang="en-US" sz="1600" b="1" i="0" dirty="0">
                <a:solidFill>
                  <a:srgbClr val="000080"/>
                </a:solidFill>
                <a:latin typeface="Courier New" panose="02070309020205020404" pitchFamily="49" charset="0"/>
                <a:cs typeface="Courier New" panose="02070309020205020404" pitchFamily="49" charset="0"/>
              </a:rPr>
              <a:t>):</a:t>
            </a:r>
            <a:endParaRPr lang="en-US" sz="1600" b="0" i="0" dirty="0">
              <a:solidFill>
                <a:srgbClr val="000000"/>
              </a:solidFill>
              <a:latin typeface="Courier New" panose="02070309020205020404" pitchFamily="49" charset="0"/>
              <a:cs typeface="Courier New" panose="02070309020205020404" pitchFamily="49" charset="0"/>
            </a:endParaRPr>
          </a:p>
          <a:p>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FF"/>
                </a:solidFill>
                <a:latin typeface="Courier New" panose="02070309020205020404" pitchFamily="49" charset="0"/>
                <a:cs typeface="Courier New" panose="02070309020205020404" pitchFamily="49" charset="0"/>
              </a:rPr>
              <a:t>return</a:t>
            </a:r>
            <a:r>
              <a:rPr lang="en-US" sz="1600" b="0" i="0" dirty="0">
                <a:solidFill>
                  <a:srgbClr val="000000"/>
                </a:solidFill>
                <a:latin typeface="Courier New" panose="02070309020205020404" pitchFamily="49" charset="0"/>
                <a:cs typeface="Courier New" panose="02070309020205020404" pitchFamily="49" charset="0"/>
              </a:rPr>
              <a:t> Person</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808080"/>
                </a:solidFill>
                <a:latin typeface="Courier New" panose="02070309020205020404" pitchFamily="49" charset="0"/>
                <a:cs typeface="Courier New" panose="02070309020205020404" pitchFamily="49" charset="0"/>
              </a:rPr>
              <a:t>'Anonymous'</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22</a:t>
            </a:r>
            <a:r>
              <a:rPr lang="en-US" sz="1600" b="1" i="0" dirty="0">
                <a:solidFill>
                  <a:srgbClr val="000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259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7E00-10C4-477B-A8DD-66310DB97140}"/>
              </a:ext>
            </a:extLst>
          </p:cNvPr>
          <p:cNvSpPr>
            <a:spLocks noGrp="1"/>
          </p:cNvSpPr>
          <p:nvPr>
            <p:ph type="title"/>
          </p:nvPr>
        </p:nvSpPr>
        <p:spPr/>
        <p:txBody>
          <a:bodyPr/>
          <a:lstStyle/>
          <a:p>
            <a:r>
              <a:rPr lang="en-US" dirty="0"/>
              <a:t>Define static method</a:t>
            </a:r>
          </a:p>
        </p:txBody>
      </p:sp>
      <p:sp>
        <p:nvSpPr>
          <p:cNvPr id="3" name="Content Placeholder 2">
            <a:extLst>
              <a:ext uri="{FF2B5EF4-FFF2-40B4-BE49-F238E27FC236}">
                <a16:creationId xmlns:a16="http://schemas.microsoft.com/office/drawing/2014/main" id="{735CEAF1-843F-49C5-BC43-9A876F0A91B9}"/>
              </a:ext>
            </a:extLst>
          </p:cNvPr>
          <p:cNvSpPr>
            <a:spLocks noGrp="1"/>
          </p:cNvSpPr>
          <p:nvPr>
            <p:ph idx="1"/>
          </p:nvPr>
        </p:nvSpPr>
        <p:spPr/>
        <p:txBody>
          <a:bodyPr>
            <a:normAutofit/>
          </a:bodyPr>
          <a:lstStyle/>
          <a:p>
            <a:r>
              <a:rPr lang="en-US" sz="2000" dirty="0"/>
              <a:t>A static method is not bound to a class or any instances of the class. In Python, you use static methods to group logically related functions in a class. To define a static method, you use the @staticmethod decorator.</a:t>
            </a:r>
          </a:p>
          <a:p>
            <a:r>
              <a:rPr lang="en-US" sz="2000" dirty="0"/>
              <a:t>For example, the following defines a class </a:t>
            </a:r>
            <a:r>
              <a:rPr lang="en-US" sz="2000" dirty="0" err="1"/>
              <a:t>TemperatureConverter</a:t>
            </a:r>
            <a:r>
              <a:rPr lang="en-US" sz="2000" dirty="0"/>
              <a:t> that has two static methods that convert from </a:t>
            </a:r>
            <a:r>
              <a:rPr lang="en-US" sz="2000" dirty="0" err="1"/>
              <a:t>celsius</a:t>
            </a:r>
            <a:r>
              <a:rPr lang="en-US" sz="2000" dirty="0"/>
              <a:t> to Fahrenheit and vice versa:</a:t>
            </a:r>
          </a:p>
        </p:txBody>
      </p:sp>
      <p:sp>
        <p:nvSpPr>
          <p:cNvPr id="4" name="Slide Number Placeholder 3">
            <a:extLst>
              <a:ext uri="{FF2B5EF4-FFF2-40B4-BE49-F238E27FC236}">
                <a16:creationId xmlns:a16="http://schemas.microsoft.com/office/drawing/2014/main" id="{2D37EBA7-6BB6-4C5E-8AB6-7DD870992A2E}"/>
              </a:ext>
            </a:extLst>
          </p:cNvPr>
          <p:cNvSpPr>
            <a:spLocks noGrp="1"/>
          </p:cNvSpPr>
          <p:nvPr>
            <p:ph type="sldNum" sz="quarter" idx="12"/>
          </p:nvPr>
        </p:nvSpPr>
        <p:spPr/>
        <p:txBody>
          <a:bodyPr/>
          <a:lstStyle/>
          <a:p>
            <a:fld id="{5BFA158B-7C94-F543-87DB-41F59EA4FAFA}" type="slidenum">
              <a:rPr lang="en-US" smtClean="0"/>
              <a:pPr/>
              <a:t>11</a:t>
            </a:fld>
            <a:endParaRPr lang="en-US" dirty="0"/>
          </a:p>
        </p:txBody>
      </p:sp>
      <p:sp>
        <p:nvSpPr>
          <p:cNvPr id="6" name="TextBox 5">
            <a:extLst>
              <a:ext uri="{FF2B5EF4-FFF2-40B4-BE49-F238E27FC236}">
                <a16:creationId xmlns:a16="http://schemas.microsoft.com/office/drawing/2014/main" id="{0006B45D-DBCD-4099-AEB0-B54E49D7D180}"/>
              </a:ext>
            </a:extLst>
          </p:cNvPr>
          <p:cNvSpPr txBox="1"/>
          <p:nvPr/>
        </p:nvSpPr>
        <p:spPr>
          <a:xfrm>
            <a:off x="882869" y="3308516"/>
            <a:ext cx="6096000" cy="2062103"/>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TemperatureConverter</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0" i="0" dirty="0">
                <a:solidFill>
                  <a:srgbClr val="FF8000"/>
                </a:solidFill>
                <a:latin typeface="Courier New" panose="02070309020205020404" pitchFamily="49" charset="0"/>
                <a:cs typeface="Courier New" panose="02070309020205020404" pitchFamily="49" charset="0"/>
              </a:rPr>
              <a:t>@staticmethod</a:t>
            </a:r>
            <a:endParaRPr lang="en-US" sz="1600" b="0" i="0" dirty="0">
              <a:solidFill>
                <a:srgbClr val="000000"/>
              </a:solidFill>
              <a:latin typeface="Courier New" panose="02070309020205020404" pitchFamily="49" charset="0"/>
              <a:cs typeface="Courier New" panose="02070309020205020404" pitchFamily="49" charset="0"/>
            </a:endParaRPr>
          </a:p>
          <a:p>
            <a:r>
              <a:rPr lang="de-DE" sz="1600" b="0" i="0" dirty="0">
                <a:solidFill>
                  <a:srgbClr val="000000"/>
                </a:solidFill>
                <a:latin typeface="Courier New" panose="02070309020205020404" pitchFamily="49" charset="0"/>
                <a:cs typeface="Courier New" panose="02070309020205020404" pitchFamily="49" charset="0"/>
              </a:rPr>
              <a:t>    </a:t>
            </a:r>
            <a:r>
              <a:rPr lang="de-DE" sz="1600" b="1" i="0" dirty="0" err="1">
                <a:solidFill>
                  <a:srgbClr val="0000FF"/>
                </a:solidFill>
                <a:latin typeface="Courier New" panose="02070309020205020404" pitchFamily="49" charset="0"/>
                <a:cs typeface="Courier New" panose="02070309020205020404" pitchFamily="49" charset="0"/>
              </a:rPr>
              <a:t>def</a:t>
            </a:r>
            <a:r>
              <a:rPr lang="de-DE" sz="1600" b="0" i="0" dirty="0">
                <a:solidFill>
                  <a:srgbClr val="000000"/>
                </a:solidFill>
                <a:latin typeface="Courier New" panose="02070309020205020404" pitchFamily="49" charset="0"/>
                <a:cs typeface="Courier New" panose="02070309020205020404" pitchFamily="49" charset="0"/>
              </a:rPr>
              <a:t> </a:t>
            </a:r>
            <a:r>
              <a:rPr lang="de-DE" sz="1600" b="0" i="0" dirty="0" err="1">
                <a:solidFill>
                  <a:srgbClr val="FF00FF"/>
                </a:solidFill>
                <a:latin typeface="Courier New" panose="02070309020205020404" pitchFamily="49" charset="0"/>
                <a:cs typeface="Courier New" panose="02070309020205020404" pitchFamily="49" charset="0"/>
              </a:rPr>
              <a:t>celsius_to_fahrenheit</a:t>
            </a:r>
            <a:r>
              <a:rPr lang="de-DE" sz="1600" b="1" i="0" dirty="0">
                <a:solidFill>
                  <a:srgbClr val="000080"/>
                </a:solidFill>
                <a:latin typeface="Courier New" panose="02070309020205020404" pitchFamily="49" charset="0"/>
                <a:cs typeface="Courier New" panose="02070309020205020404" pitchFamily="49" charset="0"/>
              </a:rPr>
              <a:t>(</a:t>
            </a:r>
            <a:r>
              <a:rPr lang="de-DE" sz="1600" b="0" i="0" dirty="0">
                <a:solidFill>
                  <a:srgbClr val="000000"/>
                </a:solidFill>
                <a:latin typeface="Courier New" panose="02070309020205020404" pitchFamily="49" charset="0"/>
                <a:cs typeface="Courier New" panose="02070309020205020404" pitchFamily="49" charset="0"/>
              </a:rPr>
              <a:t>c</a:t>
            </a:r>
            <a:r>
              <a:rPr lang="de-DE" sz="1600" b="1" i="0" dirty="0">
                <a:solidFill>
                  <a:srgbClr val="000080"/>
                </a:solidFill>
                <a:latin typeface="Courier New" panose="02070309020205020404" pitchFamily="49" charset="0"/>
                <a:cs typeface="Courier New" panose="02070309020205020404" pitchFamily="49" charset="0"/>
              </a:rPr>
              <a:t>):</a:t>
            </a:r>
            <a:endParaRPr lang="de-DE" sz="1600" b="0" i="0" dirty="0">
              <a:solidFill>
                <a:srgbClr val="000000"/>
              </a:solidFill>
              <a:latin typeface="Courier New" panose="02070309020205020404" pitchFamily="49" charset="0"/>
              <a:cs typeface="Courier New" panose="02070309020205020404" pitchFamily="49" charset="0"/>
            </a:endParaRPr>
          </a:p>
          <a:p>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FF"/>
                </a:solidFill>
                <a:latin typeface="Courier New" panose="02070309020205020404" pitchFamily="49" charset="0"/>
                <a:cs typeface="Courier New" panose="02070309020205020404" pitchFamily="49" charset="0"/>
              </a:rPr>
              <a:t>return</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9</a:t>
            </a:r>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c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5</a:t>
            </a:r>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32</a:t>
            </a:r>
            <a:endParaRPr lang="en-US" sz="1600" b="0" i="0" dirty="0">
              <a:solidFill>
                <a:srgbClr val="000000"/>
              </a:solidFill>
              <a:latin typeface="Courier New" panose="02070309020205020404" pitchFamily="49" charset="0"/>
              <a:cs typeface="Courier New" panose="02070309020205020404" pitchFamily="49" charset="0"/>
            </a:endParaRPr>
          </a:p>
          <a:p>
            <a:endParaRPr lang="en-US" sz="1600" b="0" i="0" dirty="0">
              <a:solidFill>
                <a:srgbClr val="000000"/>
              </a:solidFill>
              <a:latin typeface="Courier New" panose="02070309020205020404" pitchFamily="49" charset="0"/>
              <a:cs typeface="Courier New" panose="02070309020205020404" pitchFamily="49" charset="0"/>
            </a:endParaRPr>
          </a:p>
          <a:p>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8000"/>
                </a:solidFill>
                <a:latin typeface="Courier New" panose="02070309020205020404" pitchFamily="49" charset="0"/>
                <a:cs typeface="Courier New" panose="02070309020205020404" pitchFamily="49" charset="0"/>
              </a:rPr>
              <a:t>@staticmethod</a:t>
            </a:r>
            <a:endParaRPr lang="en-US" sz="1600" b="0" i="0" dirty="0">
              <a:solidFill>
                <a:srgbClr val="000000"/>
              </a:solidFill>
              <a:latin typeface="Courier New" panose="02070309020205020404" pitchFamily="49" charset="0"/>
              <a:cs typeface="Courier New" panose="02070309020205020404" pitchFamily="49" charset="0"/>
            </a:endParaRPr>
          </a:p>
          <a:p>
            <a:r>
              <a:rPr lang="de-DE" sz="1600" b="0" i="0" dirty="0">
                <a:solidFill>
                  <a:srgbClr val="000000"/>
                </a:solidFill>
                <a:latin typeface="Courier New" panose="02070309020205020404" pitchFamily="49" charset="0"/>
                <a:cs typeface="Courier New" panose="02070309020205020404" pitchFamily="49" charset="0"/>
              </a:rPr>
              <a:t>    </a:t>
            </a:r>
            <a:r>
              <a:rPr lang="de-DE" sz="1600" b="1" i="0" dirty="0" err="1">
                <a:solidFill>
                  <a:srgbClr val="0000FF"/>
                </a:solidFill>
                <a:latin typeface="Courier New" panose="02070309020205020404" pitchFamily="49" charset="0"/>
                <a:cs typeface="Courier New" panose="02070309020205020404" pitchFamily="49" charset="0"/>
              </a:rPr>
              <a:t>def</a:t>
            </a:r>
            <a:r>
              <a:rPr lang="de-DE" sz="1600" b="0" i="0" dirty="0">
                <a:solidFill>
                  <a:srgbClr val="000000"/>
                </a:solidFill>
                <a:latin typeface="Courier New" panose="02070309020205020404" pitchFamily="49" charset="0"/>
                <a:cs typeface="Courier New" panose="02070309020205020404" pitchFamily="49" charset="0"/>
              </a:rPr>
              <a:t> </a:t>
            </a:r>
            <a:r>
              <a:rPr lang="de-DE" sz="1600" b="0" i="0" dirty="0" err="1">
                <a:solidFill>
                  <a:srgbClr val="FF00FF"/>
                </a:solidFill>
                <a:latin typeface="Courier New" panose="02070309020205020404" pitchFamily="49" charset="0"/>
                <a:cs typeface="Courier New" panose="02070309020205020404" pitchFamily="49" charset="0"/>
              </a:rPr>
              <a:t>fahrenheit_to_celsius</a:t>
            </a:r>
            <a:r>
              <a:rPr lang="de-DE" sz="1600" b="1" i="0" dirty="0">
                <a:solidFill>
                  <a:srgbClr val="000080"/>
                </a:solidFill>
                <a:latin typeface="Courier New" panose="02070309020205020404" pitchFamily="49" charset="0"/>
                <a:cs typeface="Courier New" panose="02070309020205020404" pitchFamily="49" charset="0"/>
              </a:rPr>
              <a:t>(</a:t>
            </a:r>
            <a:r>
              <a:rPr lang="de-DE" sz="1600" b="0" i="0" dirty="0">
                <a:solidFill>
                  <a:srgbClr val="000000"/>
                </a:solidFill>
                <a:latin typeface="Courier New" panose="02070309020205020404" pitchFamily="49" charset="0"/>
                <a:cs typeface="Courier New" panose="02070309020205020404" pitchFamily="49" charset="0"/>
              </a:rPr>
              <a:t>f</a:t>
            </a:r>
            <a:r>
              <a:rPr lang="de-DE" sz="1600" b="1" i="0" dirty="0">
                <a:solidFill>
                  <a:srgbClr val="000080"/>
                </a:solidFill>
                <a:latin typeface="Courier New" panose="02070309020205020404" pitchFamily="49" charset="0"/>
                <a:cs typeface="Courier New" panose="02070309020205020404" pitchFamily="49" charset="0"/>
              </a:rPr>
              <a:t>):</a:t>
            </a:r>
            <a:endParaRPr lang="de-DE" sz="1600" b="0" i="0" dirty="0">
              <a:solidFill>
                <a:srgbClr val="000000"/>
              </a:solidFill>
              <a:latin typeface="Courier New" panose="02070309020205020404" pitchFamily="49" charset="0"/>
              <a:cs typeface="Courier New" panose="02070309020205020404" pitchFamily="49" charset="0"/>
            </a:endParaRPr>
          </a:p>
          <a:p>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FF"/>
                </a:solidFill>
                <a:latin typeface="Courier New" panose="02070309020205020404" pitchFamily="49" charset="0"/>
                <a:cs typeface="Courier New" panose="02070309020205020404" pitchFamily="49" charset="0"/>
              </a:rPr>
              <a:t>return</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5</a:t>
            </a:r>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f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32</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1" i="0" dirty="0">
                <a:solidFill>
                  <a:srgbClr val="000080"/>
                </a:solidFill>
                <a:latin typeface="Courier New" panose="02070309020205020404" pitchFamily="49" charset="0"/>
                <a:cs typeface="Courier New" panose="02070309020205020404" pitchFamily="49" charset="0"/>
              </a:rPr>
              <a:t>/</a:t>
            </a:r>
            <a:r>
              <a:rPr lang="en-US" sz="1600" b="0" i="0" dirty="0">
                <a:solidFill>
                  <a:srgbClr val="000000"/>
                </a:solidFill>
                <a:latin typeface="Courier New" panose="02070309020205020404" pitchFamily="49" charset="0"/>
                <a:cs typeface="Courier New" panose="02070309020205020404" pitchFamily="49" charset="0"/>
              </a:rPr>
              <a:t> </a:t>
            </a:r>
            <a:r>
              <a:rPr lang="en-US" sz="1600" b="0" i="0" dirty="0">
                <a:solidFill>
                  <a:srgbClr val="FF0000"/>
                </a:solidFill>
                <a:latin typeface="Courier New" panose="02070309020205020404" pitchFamily="49" charset="0"/>
                <a:cs typeface="Courier New" panose="02070309020205020404" pitchFamily="49" charset="0"/>
              </a:rPr>
              <a:t>9</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138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3D2F-EBFE-4629-842A-C1B79D01F02A}"/>
              </a:ext>
            </a:extLst>
          </p:cNvPr>
          <p:cNvSpPr>
            <a:spLocks noGrp="1"/>
          </p:cNvSpPr>
          <p:nvPr>
            <p:ph type="title"/>
          </p:nvPr>
        </p:nvSpPr>
        <p:spPr/>
        <p:txBody>
          <a:bodyPr/>
          <a:lstStyle/>
          <a:p>
            <a:r>
              <a:rPr lang="en-US" dirty="0"/>
              <a:t>Define static method</a:t>
            </a:r>
          </a:p>
        </p:txBody>
      </p:sp>
      <p:sp>
        <p:nvSpPr>
          <p:cNvPr id="3" name="Content Placeholder 2">
            <a:extLst>
              <a:ext uri="{FF2B5EF4-FFF2-40B4-BE49-F238E27FC236}">
                <a16:creationId xmlns:a16="http://schemas.microsoft.com/office/drawing/2014/main" id="{81CC1CAC-A820-4DAA-91E2-875D7BA50875}"/>
              </a:ext>
            </a:extLst>
          </p:cNvPr>
          <p:cNvSpPr>
            <a:spLocks noGrp="1"/>
          </p:cNvSpPr>
          <p:nvPr>
            <p:ph idx="1"/>
          </p:nvPr>
        </p:nvSpPr>
        <p:spPr/>
        <p:txBody>
          <a:bodyPr>
            <a:normAutofit/>
          </a:bodyPr>
          <a:lstStyle/>
          <a:p>
            <a:r>
              <a:rPr lang="en-US" sz="2000" dirty="0"/>
              <a:t>To call a static method, you use the </a:t>
            </a:r>
            <a:r>
              <a:rPr lang="en-US" sz="2000" dirty="0" err="1"/>
              <a:t>ClassName.static_method_name</a:t>
            </a:r>
            <a:r>
              <a:rPr lang="en-US" sz="2000" dirty="0"/>
              <a:t>() syntax. For example:</a:t>
            </a:r>
          </a:p>
          <a:p>
            <a:endParaRPr lang="en-US" sz="2000" dirty="0"/>
          </a:p>
          <a:p>
            <a:endParaRPr lang="en-US" sz="2000" dirty="0"/>
          </a:p>
          <a:p>
            <a:r>
              <a:rPr lang="en-US" sz="2000" dirty="0"/>
              <a:t>Notice that Python doesn’t implicitly pass an instance (self) as well as class (</a:t>
            </a:r>
            <a:r>
              <a:rPr lang="en-US" sz="2000" dirty="0" err="1"/>
              <a:t>cls</a:t>
            </a:r>
            <a:r>
              <a:rPr lang="en-US" sz="2000" dirty="0"/>
              <a:t>) as the first argument of a static method.</a:t>
            </a:r>
          </a:p>
        </p:txBody>
      </p:sp>
      <p:sp>
        <p:nvSpPr>
          <p:cNvPr id="4" name="Slide Number Placeholder 3">
            <a:extLst>
              <a:ext uri="{FF2B5EF4-FFF2-40B4-BE49-F238E27FC236}">
                <a16:creationId xmlns:a16="http://schemas.microsoft.com/office/drawing/2014/main" id="{8A3AC06C-3968-4684-8535-37239F3364CA}"/>
              </a:ext>
            </a:extLst>
          </p:cNvPr>
          <p:cNvSpPr>
            <a:spLocks noGrp="1"/>
          </p:cNvSpPr>
          <p:nvPr>
            <p:ph type="sldNum" sz="quarter" idx="12"/>
          </p:nvPr>
        </p:nvSpPr>
        <p:spPr/>
        <p:txBody>
          <a:bodyPr/>
          <a:lstStyle/>
          <a:p>
            <a:fld id="{5BFA158B-7C94-F543-87DB-41F59EA4FAFA}" type="slidenum">
              <a:rPr lang="en-US" smtClean="0"/>
              <a:pPr/>
              <a:t>12</a:t>
            </a:fld>
            <a:endParaRPr lang="en-US" dirty="0"/>
          </a:p>
        </p:txBody>
      </p:sp>
      <p:sp>
        <p:nvSpPr>
          <p:cNvPr id="6" name="TextBox 5">
            <a:extLst>
              <a:ext uri="{FF2B5EF4-FFF2-40B4-BE49-F238E27FC236}">
                <a16:creationId xmlns:a16="http://schemas.microsoft.com/office/drawing/2014/main" id="{068C85ED-BE1A-43DD-8A8E-8EE4C6D1A9FB}"/>
              </a:ext>
            </a:extLst>
          </p:cNvPr>
          <p:cNvSpPr txBox="1"/>
          <p:nvPr/>
        </p:nvSpPr>
        <p:spPr>
          <a:xfrm>
            <a:off x="903890" y="2036407"/>
            <a:ext cx="6526924" cy="584775"/>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f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TemperatureConverter</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celsius_to_fahrenheit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FF0000"/>
                </a:solidFill>
                <a:latin typeface="Courier New" panose="02070309020205020404" pitchFamily="49" charset="0"/>
                <a:cs typeface="Courier New" panose="02070309020205020404" pitchFamily="49" charset="0"/>
              </a:rPr>
              <a:t>30</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1" dirty="0">
                <a:solidFill>
                  <a:srgbClr val="880088"/>
                </a:solidFill>
                <a:latin typeface="Courier New" panose="02070309020205020404" pitchFamily="49" charset="0"/>
                <a:cs typeface="Courier New" panose="02070309020205020404" pitchFamily="49" charset="0"/>
              </a:rPr>
              <a:t>print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008000"/>
                </a:solidFill>
                <a:latin typeface="Courier New" panose="02070309020205020404" pitchFamily="49" charset="0"/>
                <a:cs typeface="Courier New" panose="02070309020205020404" pitchFamily="49" charset="0"/>
              </a:rPr>
              <a:t># 86</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756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F19B-9CEB-44E5-8963-BEABD2EACEB1}"/>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55B77875-6F4F-4C63-86FB-CBC929638B02}"/>
              </a:ext>
            </a:extLst>
          </p:cNvPr>
          <p:cNvSpPr>
            <a:spLocks noGrp="1"/>
          </p:cNvSpPr>
          <p:nvPr>
            <p:ph idx="1"/>
          </p:nvPr>
        </p:nvSpPr>
        <p:spPr/>
        <p:txBody>
          <a:bodyPr>
            <a:normAutofit/>
          </a:bodyPr>
          <a:lstStyle/>
          <a:p>
            <a:r>
              <a:rPr lang="en-US" sz="2000" dirty="0"/>
              <a:t>A class can reuse another class by inheriting it. When a child class inherits from a parent class, the child class can access the attributes and methods of the parent class.</a:t>
            </a:r>
          </a:p>
          <a:p>
            <a:r>
              <a:rPr lang="en-US" sz="2000" dirty="0"/>
              <a:t>For example, you can define an Employee class that inherits from the Person class:</a:t>
            </a:r>
          </a:p>
          <a:p>
            <a:endParaRPr lang="en-US" sz="2000" dirty="0"/>
          </a:p>
          <a:p>
            <a:endParaRPr lang="en-US" sz="2000" dirty="0"/>
          </a:p>
          <a:p>
            <a:endParaRPr lang="en-US" sz="2000" dirty="0"/>
          </a:p>
          <a:p>
            <a:r>
              <a:rPr lang="en-US" sz="2000" dirty="0"/>
              <a:t>Inside the __</a:t>
            </a:r>
            <a:r>
              <a:rPr lang="en-US" sz="2000" dirty="0" err="1"/>
              <a:t>init</a:t>
            </a:r>
            <a:r>
              <a:rPr lang="en-US" sz="2000" dirty="0"/>
              <a:t>__ method of the Employee class calls the __</a:t>
            </a:r>
            <a:r>
              <a:rPr lang="en-US" sz="2000" dirty="0" err="1"/>
              <a:t>init</a:t>
            </a:r>
            <a:r>
              <a:rPr lang="en-US" sz="2000" dirty="0"/>
              <a:t>__method of the Person class to initialize the name and age attributes. The super() allows a child class to access a method of the parent class.</a:t>
            </a:r>
          </a:p>
          <a:p>
            <a:r>
              <a:rPr lang="en-US" sz="2000" dirty="0"/>
              <a:t>The Employee class extends the Person class by adding one more attribute called </a:t>
            </a:r>
            <a:r>
              <a:rPr lang="en-US" sz="2000" dirty="0" err="1"/>
              <a:t>job_title</a:t>
            </a:r>
            <a:r>
              <a:rPr lang="en-US" sz="2000" dirty="0"/>
              <a:t>.</a:t>
            </a:r>
          </a:p>
        </p:txBody>
      </p:sp>
      <p:sp>
        <p:nvSpPr>
          <p:cNvPr id="4" name="Slide Number Placeholder 3">
            <a:extLst>
              <a:ext uri="{FF2B5EF4-FFF2-40B4-BE49-F238E27FC236}">
                <a16:creationId xmlns:a16="http://schemas.microsoft.com/office/drawing/2014/main" id="{AF50AA70-D178-4EDA-9166-8DF35E1657CF}"/>
              </a:ext>
            </a:extLst>
          </p:cNvPr>
          <p:cNvSpPr>
            <a:spLocks noGrp="1"/>
          </p:cNvSpPr>
          <p:nvPr>
            <p:ph type="sldNum" sz="quarter" idx="12"/>
          </p:nvPr>
        </p:nvSpPr>
        <p:spPr/>
        <p:txBody>
          <a:bodyPr/>
          <a:lstStyle/>
          <a:p>
            <a:fld id="{5BFA158B-7C94-F543-87DB-41F59EA4FAFA}" type="slidenum">
              <a:rPr lang="en-US" smtClean="0"/>
              <a:pPr/>
              <a:t>13</a:t>
            </a:fld>
            <a:endParaRPr lang="en-US" dirty="0"/>
          </a:p>
        </p:txBody>
      </p:sp>
      <p:sp>
        <p:nvSpPr>
          <p:cNvPr id="7" name="TextBox 6">
            <a:extLst>
              <a:ext uri="{FF2B5EF4-FFF2-40B4-BE49-F238E27FC236}">
                <a16:creationId xmlns:a16="http://schemas.microsoft.com/office/drawing/2014/main" id="{17854E73-F78E-4E71-A9D6-199B383F621E}"/>
              </a:ext>
            </a:extLst>
          </p:cNvPr>
          <p:cNvSpPr txBox="1"/>
          <p:nvPr/>
        </p:nvSpPr>
        <p:spPr>
          <a:xfrm>
            <a:off x="893380" y="2673809"/>
            <a:ext cx="6096000" cy="1077218"/>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Employee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job_title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880088"/>
                </a:solidFill>
                <a:latin typeface="Courier New" panose="02070309020205020404" pitchFamily="49" charset="0"/>
                <a:cs typeface="Courier New" panose="02070309020205020404" pitchFamily="49" charset="0"/>
              </a:rPr>
              <a:t>super</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__</a:t>
            </a:r>
            <a:r>
              <a:rPr lang="en-US" sz="1600" b="0" dirty="0" err="1">
                <a:solidFill>
                  <a:srgbClr val="000000"/>
                </a:solidFill>
                <a:latin typeface="Courier New" panose="02070309020205020404" pitchFamily="49" charset="0"/>
                <a:cs typeface="Courier New" panose="02070309020205020404" pitchFamily="49" charset="0"/>
              </a:rPr>
              <a:t>init</a:t>
            </a:r>
            <a:r>
              <a:rPr lang="en-US" sz="1600" b="0" dirty="0">
                <a:solidFill>
                  <a:srgbClr val="000000"/>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job_title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job_title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98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6251-B501-4922-9DD9-22D62AAA265B}"/>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E8199C57-5CD8-4114-823A-99616F4AFEB3}"/>
              </a:ext>
            </a:extLst>
          </p:cNvPr>
          <p:cNvSpPr>
            <a:spLocks noGrp="1"/>
          </p:cNvSpPr>
          <p:nvPr>
            <p:ph idx="1"/>
          </p:nvPr>
        </p:nvSpPr>
        <p:spPr/>
        <p:txBody>
          <a:bodyPr>
            <a:normAutofit/>
          </a:bodyPr>
          <a:lstStyle/>
          <a:p>
            <a:r>
              <a:rPr lang="en-US" sz="2000" dirty="0"/>
              <a:t>The Person is the parent class while the Employee is a child class. To override the greet() method in the Person class, you can define the greet() method in the Employee class as follows: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greet() method in the Employee is also called the greet() method of the Person class. In other words, it delegates to a method of the parent class.</a:t>
            </a:r>
          </a:p>
        </p:txBody>
      </p:sp>
      <p:sp>
        <p:nvSpPr>
          <p:cNvPr id="4" name="Slide Number Placeholder 3">
            <a:extLst>
              <a:ext uri="{FF2B5EF4-FFF2-40B4-BE49-F238E27FC236}">
                <a16:creationId xmlns:a16="http://schemas.microsoft.com/office/drawing/2014/main" id="{1031894D-815D-4224-A124-EFE0E7C2468E}"/>
              </a:ext>
            </a:extLst>
          </p:cNvPr>
          <p:cNvSpPr>
            <a:spLocks noGrp="1"/>
          </p:cNvSpPr>
          <p:nvPr>
            <p:ph type="sldNum" sz="quarter" idx="12"/>
          </p:nvPr>
        </p:nvSpPr>
        <p:spPr/>
        <p:txBody>
          <a:bodyPr/>
          <a:lstStyle/>
          <a:p>
            <a:fld id="{5BFA158B-7C94-F543-87DB-41F59EA4FAFA}" type="slidenum">
              <a:rPr lang="en-US" smtClean="0"/>
              <a:pPr/>
              <a:t>14</a:t>
            </a:fld>
            <a:endParaRPr lang="en-US" dirty="0"/>
          </a:p>
        </p:txBody>
      </p:sp>
      <p:sp>
        <p:nvSpPr>
          <p:cNvPr id="6" name="TextBox 5">
            <a:extLst>
              <a:ext uri="{FF2B5EF4-FFF2-40B4-BE49-F238E27FC236}">
                <a16:creationId xmlns:a16="http://schemas.microsoft.com/office/drawing/2014/main" id="{944D4F35-2375-430A-9072-1C1AF914477F}"/>
              </a:ext>
            </a:extLst>
          </p:cNvPr>
          <p:cNvSpPr txBox="1"/>
          <p:nvPr/>
        </p:nvSpPr>
        <p:spPr>
          <a:xfrm>
            <a:off x="893378" y="2319960"/>
            <a:ext cx="6096000" cy="2062103"/>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Employee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job_title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880088"/>
                </a:solidFill>
                <a:latin typeface="Courier New" panose="02070309020205020404" pitchFamily="49" charset="0"/>
                <a:cs typeface="Courier New" panose="02070309020205020404" pitchFamily="49" charset="0"/>
              </a:rPr>
              <a:t>super</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__</a:t>
            </a:r>
            <a:r>
              <a:rPr lang="en-US" sz="1600" b="0" dirty="0" err="1">
                <a:solidFill>
                  <a:srgbClr val="000000"/>
                </a:solidFill>
                <a:latin typeface="Courier New" panose="02070309020205020404" pitchFamily="49" charset="0"/>
                <a:cs typeface="Courier New" panose="02070309020205020404" pitchFamily="49" charset="0"/>
              </a:rPr>
              <a:t>init</a:t>
            </a:r>
            <a:r>
              <a:rPr lang="en-US" sz="1600" b="0" dirty="0">
                <a:solidFill>
                  <a:srgbClr val="000000"/>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job_title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job_title</a:t>
            </a:r>
            <a:endParaRPr lang="en-US" sz="1600" b="0" dirty="0">
              <a:solidFill>
                <a:srgbClr val="000000"/>
              </a:solidFill>
              <a:latin typeface="Courier New" panose="02070309020205020404" pitchFamily="49" charset="0"/>
              <a:cs typeface="Courier New" panose="02070309020205020404" pitchFamily="49" charset="0"/>
            </a:endParaRP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880088"/>
                </a:solidFill>
                <a:latin typeface="Courier New" panose="02070309020205020404" pitchFamily="49" charset="0"/>
                <a:cs typeface="Courier New" panose="02070309020205020404" pitchFamily="49" charset="0"/>
              </a:rPr>
              <a:t>super</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808080"/>
                </a:solidFill>
                <a:latin typeface="Courier New" panose="02070309020205020404" pitchFamily="49" charset="0"/>
                <a:cs typeface="Courier New" panose="02070309020205020404" pitchFamily="49" charset="0"/>
              </a:rPr>
              <a:t>f" I'm a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job_title</a:t>
            </a:r>
            <a:r>
              <a:rPr lang="en-US" sz="1600" b="0" dirty="0">
                <a:solidFill>
                  <a:srgbClr val="808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965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7DA3-FFD2-49F9-9E4A-F99DA524FD10}"/>
              </a:ext>
            </a:extLst>
          </p:cNvPr>
          <p:cNvSpPr>
            <a:spLocks noGrp="1"/>
          </p:cNvSpPr>
          <p:nvPr>
            <p:ph type="title"/>
          </p:nvPr>
        </p:nvSpPr>
        <p:spPr/>
        <p:txBody>
          <a:bodyPr/>
          <a:lstStyle/>
          <a:p>
            <a:r>
              <a:rPr lang="id-ID" noProof="1"/>
              <a:t>Terimakasih!</a:t>
            </a:r>
          </a:p>
        </p:txBody>
      </p:sp>
      <p:sp>
        <p:nvSpPr>
          <p:cNvPr id="3" name="Text Placeholder 2">
            <a:extLst>
              <a:ext uri="{FF2B5EF4-FFF2-40B4-BE49-F238E27FC236}">
                <a16:creationId xmlns:a16="http://schemas.microsoft.com/office/drawing/2014/main" id="{939F6FAD-F4CD-4626-BA9E-1CBCDD1D557E}"/>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0217E2B7-57EF-41F4-90D2-63C02FB95C59}"/>
              </a:ext>
            </a:extLst>
          </p:cNvPr>
          <p:cNvSpPr>
            <a:spLocks noGrp="1"/>
          </p:cNvSpPr>
          <p:nvPr>
            <p:ph type="sldNum" sz="quarter" idx="12"/>
          </p:nvPr>
        </p:nvSpPr>
        <p:spPr/>
        <p:txBody>
          <a:bodyPr/>
          <a:lstStyle/>
          <a:p>
            <a:fld id="{5BFA158B-7C94-F543-87DB-41F59EA4FAFA}" type="slidenum">
              <a:rPr lang="en-US" smtClean="0"/>
              <a:pPr/>
              <a:t>15</a:t>
            </a:fld>
            <a:endParaRPr lang="en-US" dirty="0"/>
          </a:p>
        </p:txBody>
      </p:sp>
    </p:spTree>
    <p:extLst>
      <p:ext uri="{BB962C8B-B14F-4D97-AF65-F5344CB8AC3E}">
        <p14:creationId xmlns:p14="http://schemas.microsoft.com/office/powerpoint/2010/main" val="87091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In this course, you will learn about:</a:t>
            </a:r>
          </a:p>
        </p:txBody>
      </p:sp>
      <p:sp>
        <p:nvSpPr>
          <p:cNvPr id="3" name="Content Placeholder 2">
            <a:extLst>
              <a:ext uri="{FF2B5EF4-FFF2-40B4-BE49-F238E27FC236}">
                <a16:creationId xmlns:a16="http://schemas.microsoft.com/office/drawing/2014/main" id="{682E093F-B288-43C8-966D-014BE5192113}"/>
              </a:ext>
            </a:extLst>
          </p:cNvPr>
          <p:cNvSpPr>
            <a:spLocks noGrp="1"/>
          </p:cNvSpPr>
          <p:nvPr>
            <p:ph idx="1"/>
          </p:nvPr>
        </p:nvSpPr>
        <p:spPr/>
        <p:txBody>
          <a:bodyPr/>
          <a:lstStyle/>
          <a:p>
            <a:r>
              <a:rPr lang="en-US" dirty="0"/>
              <a:t>Create objects in Python by defining classes and methods</a:t>
            </a:r>
          </a:p>
          <a:p>
            <a:r>
              <a:rPr lang="en-US" dirty="0"/>
              <a:t>Extend classes using inheritance</a:t>
            </a:r>
          </a:p>
          <a:p>
            <a:r>
              <a:rPr lang="en-US" dirty="0"/>
              <a:t>Principles in object-oriented programming</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2</a:t>
            </a:fld>
            <a:endParaRPr lang="en-US" dirty="0"/>
          </a:p>
        </p:txBody>
      </p:sp>
    </p:spTree>
    <p:extLst>
      <p:ext uri="{BB962C8B-B14F-4D97-AF65-F5344CB8AC3E}">
        <p14:creationId xmlns:p14="http://schemas.microsoft.com/office/powerpoint/2010/main" val="237697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D348-8A8C-4F01-896B-99EF5E55E0A0}"/>
              </a:ext>
            </a:extLst>
          </p:cNvPr>
          <p:cNvSpPr>
            <a:spLocks noGrp="1"/>
          </p:cNvSpPr>
          <p:nvPr>
            <p:ph type="title"/>
          </p:nvPr>
        </p:nvSpPr>
        <p:spPr/>
        <p:txBody>
          <a:bodyPr>
            <a:normAutofit fontScale="90000"/>
          </a:bodyPr>
          <a:lstStyle/>
          <a:p>
            <a:r>
              <a:rPr lang="en-US" dirty="0"/>
              <a:t>Introduction to Python Object-oriented Programming</a:t>
            </a:r>
          </a:p>
        </p:txBody>
      </p:sp>
      <p:sp>
        <p:nvSpPr>
          <p:cNvPr id="3" name="Content Placeholder 2">
            <a:extLst>
              <a:ext uri="{FF2B5EF4-FFF2-40B4-BE49-F238E27FC236}">
                <a16:creationId xmlns:a16="http://schemas.microsoft.com/office/drawing/2014/main" id="{A628B15C-2AA3-4975-9958-B16D6DDE1298}"/>
              </a:ext>
            </a:extLst>
          </p:cNvPr>
          <p:cNvSpPr>
            <a:spLocks noGrp="1"/>
          </p:cNvSpPr>
          <p:nvPr>
            <p:ph idx="1"/>
          </p:nvPr>
        </p:nvSpPr>
        <p:spPr/>
        <p:txBody>
          <a:bodyPr/>
          <a:lstStyle/>
          <a:p>
            <a:r>
              <a:rPr lang="en-US" dirty="0"/>
              <a:t>Everything in Python is an object. </a:t>
            </a:r>
          </a:p>
          <a:p>
            <a:r>
              <a:rPr lang="en-US" dirty="0"/>
              <a:t>An object has a state and behaviors. </a:t>
            </a:r>
          </a:p>
          <a:p>
            <a:r>
              <a:rPr lang="en-US" dirty="0"/>
              <a:t>To create an object, you define a class first. And then, from the class, you can create one or more objects. </a:t>
            </a:r>
          </a:p>
          <a:p>
            <a:r>
              <a:rPr lang="en-US" dirty="0"/>
              <a:t>The objects are instances of a class.</a:t>
            </a:r>
          </a:p>
        </p:txBody>
      </p:sp>
      <p:sp>
        <p:nvSpPr>
          <p:cNvPr id="4" name="Slide Number Placeholder 3">
            <a:extLst>
              <a:ext uri="{FF2B5EF4-FFF2-40B4-BE49-F238E27FC236}">
                <a16:creationId xmlns:a16="http://schemas.microsoft.com/office/drawing/2014/main" id="{500D0BF9-545D-4D1A-8B54-BAC083D63A89}"/>
              </a:ext>
            </a:extLst>
          </p:cNvPr>
          <p:cNvSpPr>
            <a:spLocks noGrp="1"/>
          </p:cNvSpPr>
          <p:nvPr>
            <p:ph type="sldNum" sz="quarter" idx="12"/>
          </p:nvPr>
        </p:nvSpPr>
        <p:spPr/>
        <p:txBody>
          <a:bodyPr/>
          <a:lstStyle/>
          <a:p>
            <a:fld id="{5BFA158B-7C94-F543-87DB-41F59EA4FAFA}" type="slidenum">
              <a:rPr lang="en-US" smtClean="0"/>
              <a:pPr/>
              <a:t>3</a:t>
            </a:fld>
            <a:endParaRPr lang="en-US" dirty="0"/>
          </a:p>
        </p:txBody>
      </p:sp>
    </p:spTree>
    <p:extLst>
      <p:ext uri="{BB962C8B-B14F-4D97-AF65-F5344CB8AC3E}">
        <p14:creationId xmlns:p14="http://schemas.microsoft.com/office/powerpoint/2010/main" val="282856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70A5-0AC1-45CD-A0DC-8F392A0D74AF}"/>
              </a:ext>
            </a:extLst>
          </p:cNvPr>
          <p:cNvSpPr>
            <a:spLocks noGrp="1"/>
          </p:cNvSpPr>
          <p:nvPr>
            <p:ph type="title"/>
          </p:nvPr>
        </p:nvSpPr>
        <p:spPr/>
        <p:txBody>
          <a:bodyPr/>
          <a:lstStyle/>
          <a:p>
            <a:r>
              <a:rPr lang="en-US" dirty="0"/>
              <a:t>Define a class</a:t>
            </a:r>
          </a:p>
        </p:txBody>
      </p:sp>
      <p:sp>
        <p:nvSpPr>
          <p:cNvPr id="3" name="Content Placeholder 2">
            <a:extLst>
              <a:ext uri="{FF2B5EF4-FFF2-40B4-BE49-F238E27FC236}">
                <a16:creationId xmlns:a16="http://schemas.microsoft.com/office/drawing/2014/main" id="{C852C6E6-5DB5-4379-B002-69E8749D4A12}"/>
              </a:ext>
            </a:extLst>
          </p:cNvPr>
          <p:cNvSpPr>
            <a:spLocks noGrp="1"/>
          </p:cNvSpPr>
          <p:nvPr>
            <p:ph idx="1"/>
          </p:nvPr>
        </p:nvSpPr>
        <p:spPr/>
        <p:txBody>
          <a:bodyPr>
            <a:normAutofit/>
          </a:bodyPr>
          <a:lstStyle/>
          <a:p>
            <a:r>
              <a:rPr lang="en-US" sz="2000" dirty="0"/>
              <a:t>To define a class, you use the class keyword followed by the class name. For example, the following defines a Person class:</a:t>
            </a:r>
          </a:p>
          <a:p>
            <a:endParaRPr lang="en-US" sz="2000" dirty="0"/>
          </a:p>
          <a:p>
            <a:endParaRPr lang="en-US" sz="2000" dirty="0"/>
          </a:p>
          <a:p>
            <a:r>
              <a:rPr lang="en-US" sz="2000" dirty="0"/>
              <a:t>To create an object from the Person class, you use the class name followed by parentheses (), like calling a function:</a:t>
            </a:r>
          </a:p>
          <a:p>
            <a:endParaRPr lang="en-US" sz="2000" dirty="0"/>
          </a:p>
          <a:p>
            <a:r>
              <a:rPr lang="en-US" sz="2000" dirty="0"/>
              <a:t>In this example, the person is an instance of the Person class. Classes are callable.</a:t>
            </a:r>
          </a:p>
        </p:txBody>
      </p:sp>
      <p:sp>
        <p:nvSpPr>
          <p:cNvPr id="4" name="Slide Number Placeholder 3">
            <a:extLst>
              <a:ext uri="{FF2B5EF4-FFF2-40B4-BE49-F238E27FC236}">
                <a16:creationId xmlns:a16="http://schemas.microsoft.com/office/drawing/2014/main" id="{48026C12-9271-4F8F-B3EF-4F5A3011BA83}"/>
              </a:ext>
            </a:extLst>
          </p:cNvPr>
          <p:cNvSpPr>
            <a:spLocks noGrp="1"/>
          </p:cNvSpPr>
          <p:nvPr>
            <p:ph type="sldNum" sz="quarter" idx="12"/>
          </p:nvPr>
        </p:nvSpPr>
        <p:spPr/>
        <p:txBody>
          <a:bodyPr/>
          <a:lstStyle/>
          <a:p>
            <a:fld id="{5BFA158B-7C94-F543-87DB-41F59EA4FAFA}" type="slidenum">
              <a:rPr lang="en-US" smtClean="0"/>
              <a:pPr/>
              <a:t>4</a:t>
            </a:fld>
            <a:endParaRPr lang="en-US" dirty="0"/>
          </a:p>
        </p:txBody>
      </p:sp>
      <p:sp>
        <p:nvSpPr>
          <p:cNvPr id="6" name="TextBox 5">
            <a:extLst>
              <a:ext uri="{FF2B5EF4-FFF2-40B4-BE49-F238E27FC236}">
                <a16:creationId xmlns:a16="http://schemas.microsoft.com/office/drawing/2014/main" id="{FB7F17A6-2349-4F7D-9D4C-134F889BB2F2}"/>
              </a:ext>
            </a:extLst>
          </p:cNvPr>
          <p:cNvSpPr txBox="1"/>
          <p:nvPr/>
        </p:nvSpPr>
        <p:spPr>
          <a:xfrm>
            <a:off x="882869" y="2320188"/>
            <a:ext cx="6096000" cy="584775"/>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pass</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0644C14-E4BF-4CA5-8E44-4A83B152C7B9}"/>
              </a:ext>
            </a:extLst>
          </p:cNvPr>
          <p:cNvSpPr txBox="1"/>
          <p:nvPr/>
        </p:nvSpPr>
        <p:spPr>
          <a:xfrm>
            <a:off x="882869" y="3712044"/>
            <a:ext cx="6096000" cy="338554"/>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Person</a:t>
            </a:r>
            <a:r>
              <a:rPr lang="en-US" sz="1600" b="1" dirty="0">
                <a:solidFill>
                  <a:srgbClr val="000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129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532D-52B0-4B23-9858-EE801E7D783F}"/>
              </a:ext>
            </a:extLst>
          </p:cNvPr>
          <p:cNvSpPr>
            <a:spLocks noGrp="1"/>
          </p:cNvSpPr>
          <p:nvPr>
            <p:ph type="title"/>
          </p:nvPr>
        </p:nvSpPr>
        <p:spPr/>
        <p:txBody>
          <a:bodyPr/>
          <a:lstStyle/>
          <a:p>
            <a:r>
              <a:rPr lang="en-US" dirty="0"/>
              <a:t>Define instance attributes</a:t>
            </a:r>
          </a:p>
        </p:txBody>
      </p:sp>
      <p:sp>
        <p:nvSpPr>
          <p:cNvPr id="3" name="Content Placeholder 2">
            <a:extLst>
              <a:ext uri="{FF2B5EF4-FFF2-40B4-BE49-F238E27FC236}">
                <a16:creationId xmlns:a16="http://schemas.microsoft.com/office/drawing/2014/main" id="{64665BB7-3C3A-4B31-8069-46091AAE110D}"/>
              </a:ext>
            </a:extLst>
          </p:cNvPr>
          <p:cNvSpPr>
            <a:spLocks noGrp="1"/>
          </p:cNvSpPr>
          <p:nvPr>
            <p:ph idx="1"/>
          </p:nvPr>
        </p:nvSpPr>
        <p:spPr/>
        <p:txBody>
          <a:bodyPr>
            <a:normAutofit/>
          </a:bodyPr>
          <a:lstStyle/>
          <a:p>
            <a:r>
              <a:rPr lang="en-US" sz="2000" dirty="0"/>
              <a:t>Python is dynamic. It means that you can add an attribute to an instance of a class dynamically at runtime.</a:t>
            </a:r>
          </a:p>
          <a:p>
            <a:r>
              <a:rPr lang="en-US" sz="2000" dirty="0"/>
              <a:t>For example, the following adds the name attribute to the person object:</a:t>
            </a:r>
          </a:p>
          <a:p>
            <a:endParaRPr lang="en-US" sz="2000" dirty="0"/>
          </a:p>
          <a:p>
            <a:r>
              <a:rPr lang="en-US" sz="2000" dirty="0"/>
              <a:t>However, if you create another Person object, the new object won’t have the name attribute.</a:t>
            </a:r>
          </a:p>
          <a:p>
            <a:r>
              <a:rPr lang="en-US" sz="2000" dirty="0"/>
              <a:t>To define and initialize an attribute for all instances of a class, you use the </a:t>
            </a:r>
            <a:r>
              <a:rPr lang="en-US" sz="1600" dirty="0">
                <a:latin typeface="Courier New" panose="02070309020205020404" pitchFamily="49" charset="0"/>
                <a:cs typeface="Courier New" panose="02070309020205020404" pitchFamily="49" charset="0"/>
              </a:rPr>
              <a:t>__</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__</a:t>
            </a:r>
            <a:r>
              <a:rPr lang="en-US" sz="2000" dirty="0"/>
              <a:t> method. The following defines the Person class with two instance attributes name and age:</a:t>
            </a:r>
          </a:p>
          <a:p>
            <a:endParaRPr lang="en-US" sz="2000" dirty="0"/>
          </a:p>
          <a:p>
            <a:endParaRPr lang="en-US" sz="2000" dirty="0"/>
          </a:p>
          <a:p>
            <a:endParaRPr lang="en-US" sz="2000" dirty="0"/>
          </a:p>
          <a:p>
            <a:r>
              <a:rPr lang="en-US" sz="2000" dirty="0"/>
              <a:t>When you create a Person object, Python automatically calls the __</a:t>
            </a:r>
            <a:r>
              <a:rPr lang="en-US" sz="2000" dirty="0" err="1"/>
              <a:t>init</a:t>
            </a:r>
            <a:r>
              <a:rPr lang="en-US" sz="2000" dirty="0"/>
              <a:t>__ method to initialize the instance attributes. In the __</a:t>
            </a:r>
            <a:r>
              <a:rPr lang="en-US" sz="2000" dirty="0" err="1"/>
              <a:t>init</a:t>
            </a:r>
            <a:r>
              <a:rPr lang="en-US" sz="2000" dirty="0"/>
              <a:t>__ method, the self is the instance of the Person class.</a:t>
            </a:r>
          </a:p>
        </p:txBody>
      </p:sp>
      <p:sp>
        <p:nvSpPr>
          <p:cNvPr id="4" name="Slide Number Placeholder 3">
            <a:extLst>
              <a:ext uri="{FF2B5EF4-FFF2-40B4-BE49-F238E27FC236}">
                <a16:creationId xmlns:a16="http://schemas.microsoft.com/office/drawing/2014/main" id="{90EE79E1-1CF1-44BB-9D18-1ED2AE4D70D0}"/>
              </a:ext>
            </a:extLst>
          </p:cNvPr>
          <p:cNvSpPr>
            <a:spLocks noGrp="1"/>
          </p:cNvSpPr>
          <p:nvPr>
            <p:ph type="sldNum" sz="quarter" idx="12"/>
          </p:nvPr>
        </p:nvSpPr>
        <p:spPr/>
        <p:txBody>
          <a:bodyPr/>
          <a:lstStyle/>
          <a:p>
            <a:fld id="{5BFA158B-7C94-F543-87DB-41F59EA4FAFA}" type="slidenum">
              <a:rPr lang="en-US" smtClean="0"/>
              <a:pPr/>
              <a:t>5</a:t>
            </a:fld>
            <a:endParaRPr lang="en-US" dirty="0"/>
          </a:p>
        </p:txBody>
      </p:sp>
      <p:sp>
        <p:nvSpPr>
          <p:cNvPr id="6" name="TextBox 5">
            <a:extLst>
              <a:ext uri="{FF2B5EF4-FFF2-40B4-BE49-F238E27FC236}">
                <a16:creationId xmlns:a16="http://schemas.microsoft.com/office/drawing/2014/main" id="{277BEA15-38CD-4468-AAC8-6810061D4233}"/>
              </a:ext>
            </a:extLst>
          </p:cNvPr>
          <p:cNvSpPr txBox="1"/>
          <p:nvPr/>
        </p:nvSpPr>
        <p:spPr>
          <a:xfrm>
            <a:off x="851338" y="2679403"/>
            <a:ext cx="6096000" cy="338554"/>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808080"/>
                </a:solidFill>
                <a:latin typeface="Courier New" panose="02070309020205020404" pitchFamily="49" charset="0"/>
                <a:cs typeface="Courier New" panose="02070309020205020404" pitchFamily="49" charset="0"/>
              </a:rPr>
              <a:t>'John'</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1E935DD0-34CA-4977-A467-4BA99E9AB08A}"/>
              </a:ext>
            </a:extLst>
          </p:cNvPr>
          <p:cNvSpPr txBox="1"/>
          <p:nvPr/>
        </p:nvSpPr>
        <p:spPr>
          <a:xfrm>
            <a:off x="851338" y="4069811"/>
            <a:ext cx="6096000" cy="1077218"/>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age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242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6BF-2BFD-4A2A-8758-6DDE762CA68E}"/>
              </a:ext>
            </a:extLst>
          </p:cNvPr>
          <p:cNvSpPr>
            <a:spLocks noGrp="1"/>
          </p:cNvSpPr>
          <p:nvPr>
            <p:ph type="title"/>
          </p:nvPr>
        </p:nvSpPr>
        <p:spPr/>
        <p:txBody>
          <a:bodyPr/>
          <a:lstStyle/>
          <a:p>
            <a:r>
              <a:rPr lang="en-US" dirty="0"/>
              <a:t>Define instance attributes</a:t>
            </a:r>
          </a:p>
        </p:txBody>
      </p:sp>
      <p:sp>
        <p:nvSpPr>
          <p:cNvPr id="3" name="Content Placeholder 2">
            <a:extLst>
              <a:ext uri="{FF2B5EF4-FFF2-40B4-BE49-F238E27FC236}">
                <a16:creationId xmlns:a16="http://schemas.microsoft.com/office/drawing/2014/main" id="{A1713B1F-6D4C-440E-813A-DC45DC003A86}"/>
              </a:ext>
            </a:extLst>
          </p:cNvPr>
          <p:cNvSpPr>
            <a:spLocks noGrp="1"/>
          </p:cNvSpPr>
          <p:nvPr>
            <p:ph idx="1"/>
          </p:nvPr>
        </p:nvSpPr>
        <p:spPr/>
        <p:txBody>
          <a:bodyPr>
            <a:normAutofit/>
          </a:bodyPr>
          <a:lstStyle/>
          <a:p>
            <a:r>
              <a:rPr lang="en-US" sz="2000" dirty="0"/>
              <a:t>The following creates a Person object named person:</a:t>
            </a:r>
          </a:p>
          <a:p>
            <a:endParaRPr lang="en-US" sz="2000" dirty="0"/>
          </a:p>
          <a:p>
            <a:r>
              <a:rPr lang="en-US" sz="2000" dirty="0"/>
              <a:t>The person object now has the name and age attributes. To access an instance attribute, you use the dot notation. For example, the following returns the value of the name attribute of the person object:</a:t>
            </a:r>
          </a:p>
        </p:txBody>
      </p:sp>
      <p:sp>
        <p:nvSpPr>
          <p:cNvPr id="4" name="Slide Number Placeholder 3">
            <a:extLst>
              <a:ext uri="{FF2B5EF4-FFF2-40B4-BE49-F238E27FC236}">
                <a16:creationId xmlns:a16="http://schemas.microsoft.com/office/drawing/2014/main" id="{9090B74E-7457-4288-A2A2-C94EE749F3BD}"/>
              </a:ext>
            </a:extLst>
          </p:cNvPr>
          <p:cNvSpPr>
            <a:spLocks noGrp="1"/>
          </p:cNvSpPr>
          <p:nvPr>
            <p:ph type="sldNum" sz="quarter" idx="12"/>
          </p:nvPr>
        </p:nvSpPr>
        <p:spPr/>
        <p:txBody>
          <a:bodyPr/>
          <a:lstStyle/>
          <a:p>
            <a:fld id="{5BFA158B-7C94-F543-87DB-41F59EA4FAFA}" type="slidenum">
              <a:rPr lang="en-US" smtClean="0"/>
              <a:pPr/>
              <a:t>6</a:t>
            </a:fld>
            <a:endParaRPr lang="en-US" dirty="0"/>
          </a:p>
        </p:txBody>
      </p:sp>
      <p:sp>
        <p:nvSpPr>
          <p:cNvPr id="6" name="TextBox 5">
            <a:extLst>
              <a:ext uri="{FF2B5EF4-FFF2-40B4-BE49-F238E27FC236}">
                <a16:creationId xmlns:a16="http://schemas.microsoft.com/office/drawing/2014/main" id="{0D1E5A5D-930C-4181-A2CD-8970C4D54772}"/>
              </a:ext>
            </a:extLst>
          </p:cNvPr>
          <p:cNvSpPr txBox="1"/>
          <p:nvPr/>
        </p:nvSpPr>
        <p:spPr>
          <a:xfrm>
            <a:off x="861849" y="2006740"/>
            <a:ext cx="6096000" cy="338554"/>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Person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808080"/>
                </a:solidFill>
                <a:latin typeface="Courier New" panose="02070309020205020404" pitchFamily="49" charset="0"/>
                <a:cs typeface="Courier New" panose="02070309020205020404" pitchFamily="49" charset="0"/>
              </a:rPr>
              <a:t>'John'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00"/>
                </a:solidFill>
                <a:latin typeface="Courier New" panose="02070309020205020404" pitchFamily="49" charset="0"/>
                <a:cs typeface="Courier New" panose="02070309020205020404" pitchFamily="49" charset="0"/>
              </a:rPr>
              <a:t>25</a:t>
            </a:r>
            <a:r>
              <a:rPr lang="en-US" sz="1600" b="1" dirty="0">
                <a:solidFill>
                  <a:srgbClr val="000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84BC10E-A7E6-45DD-94F3-8BA66BCBCE94}"/>
              </a:ext>
            </a:extLst>
          </p:cNvPr>
          <p:cNvSpPr txBox="1"/>
          <p:nvPr/>
        </p:nvSpPr>
        <p:spPr>
          <a:xfrm>
            <a:off x="861849" y="3048406"/>
            <a:ext cx="6096000" cy="338554"/>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75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B7DE-32F2-44DF-BA0B-960299BFF3BD}"/>
              </a:ext>
            </a:extLst>
          </p:cNvPr>
          <p:cNvSpPr>
            <a:spLocks noGrp="1"/>
          </p:cNvSpPr>
          <p:nvPr>
            <p:ph type="title"/>
          </p:nvPr>
        </p:nvSpPr>
        <p:spPr/>
        <p:txBody>
          <a:bodyPr/>
          <a:lstStyle/>
          <a:p>
            <a:r>
              <a:rPr lang="en-US" dirty="0"/>
              <a:t>Define instance methods</a:t>
            </a:r>
          </a:p>
        </p:txBody>
      </p:sp>
      <p:sp>
        <p:nvSpPr>
          <p:cNvPr id="3" name="Content Placeholder 2">
            <a:extLst>
              <a:ext uri="{FF2B5EF4-FFF2-40B4-BE49-F238E27FC236}">
                <a16:creationId xmlns:a16="http://schemas.microsoft.com/office/drawing/2014/main" id="{8D82FDD2-3DED-4E21-8670-7D7AD666DAFD}"/>
              </a:ext>
            </a:extLst>
          </p:cNvPr>
          <p:cNvSpPr>
            <a:spLocks noGrp="1"/>
          </p:cNvSpPr>
          <p:nvPr>
            <p:ph idx="1"/>
          </p:nvPr>
        </p:nvSpPr>
        <p:spPr/>
        <p:txBody>
          <a:bodyPr>
            <a:normAutofit/>
          </a:bodyPr>
          <a:lstStyle/>
          <a:p>
            <a:r>
              <a:rPr lang="en-US" sz="2000" dirty="0"/>
              <a:t>The following adds an instance method called greet() to the Person class:</a:t>
            </a:r>
          </a:p>
          <a:p>
            <a:endParaRPr lang="en-US" sz="2000" dirty="0"/>
          </a:p>
          <a:p>
            <a:endParaRPr lang="en-US" sz="2000" dirty="0"/>
          </a:p>
          <a:p>
            <a:endParaRPr lang="en-US" sz="2000" dirty="0"/>
          </a:p>
          <a:p>
            <a:endParaRPr lang="en-US" sz="2000" dirty="0"/>
          </a:p>
          <a:p>
            <a:endParaRPr lang="en-US" sz="2000" dirty="0"/>
          </a:p>
          <a:p>
            <a:r>
              <a:rPr lang="en-US" sz="2000" dirty="0"/>
              <a:t>To call an instance method, you also use the dot notation. For example:</a:t>
            </a:r>
          </a:p>
          <a:p>
            <a:endParaRPr lang="en-US" sz="2000" dirty="0"/>
          </a:p>
          <a:p>
            <a:endParaRPr lang="en-US" sz="2000" dirty="0"/>
          </a:p>
          <a:p>
            <a:r>
              <a:rPr lang="en-US" sz="2000" dirty="0"/>
              <a:t>Output:</a:t>
            </a:r>
          </a:p>
        </p:txBody>
      </p:sp>
      <p:sp>
        <p:nvSpPr>
          <p:cNvPr id="4" name="Slide Number Placeholder 3">
            <a:extLst>
              <a:ext uri="{FF2B5EF4-FFF2-40B4-BE49-F238E27FC236}">
                <a16:creationId xmlns:a16="http://schemas.microsoft.com/office/drawing/2014/main" id="{E39D5A93-000B-4919-BDAC-27AA4680450E}"/>
              </a:ext>
            </a:extLst>
          </p:cNvPr>
          <p:cNvSpPr>
            <a:spLocks noGrp="1"/>
          </p:cNvSpPr>
          <p:nvPr>
            <p:ph type="sldNum" sz="quarter" idx="12"/>
          </p:nvPr>
        </p:nvSpPr>
        <p:spPr/>
        <p:txBody>
          <a:bodyPr/>
          <a:lstStyle/>
          <a:p>
            <a:fld id="{5BFA158B-7C94-F543-87DB-41F59EA4FAFA}" type="slidenum">
              <a:rPr lang="en-US" smtClean="0"/>
              <a:pPr/>
              <a:t>7</a:t>
            </a:fld>
            <a:endParaRPr lang="en-US" dirty="0"/>
          </a:p>
        </p:txBody>
      </p:sp>
      <p:sp>
        <p:nvSpPr>
          <p:cNvPr id="6" name="TextBox 5">
            <a:extLst>
              <a:ext uri="{FF2B5EF4-FFF2-40B4-BE49-F238E27FC236}">
                <a16:creationId xmlns:a16="http://schemas.microsoft.com/office/drawing/2014/main" id="{AE93E79B-BAAA-4EF5-A483-A1B4865A624E}"/>
              </a:ext>
            </a:extLst>
          </p:cNvPr>
          <p:cNvSpPr txBox="1"/>
          <p:nvPr/>
        </p:nvSpPr>
        <p:spPr>
          <a:xfrm>
            <a:off x="872359" y="1995552"/>
            <a:ext cx="6096000" cy="1815882"/>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age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808080"/>
                </a:solidFill>
                <a:latin typeface="Courier New" panose="02070309020205020404" pitchFamily="49" charset="0"/>
                <a:cs typeface="Courier New" panose="02070309020205020404" pitchFamily="49" charset="0"/>
              </a:rPr>
              <a:t>f"Hi</a:t>
            </a:r>
            <a:r>
              <a:rPr lang="en-US" sz="1600" b="0" dirty="0">
                <a:solidFill>
                  <a:srgbClr val="808080"/>
                </a:solidFill>
                <a:latin typeface="Courier New" panose="02070309020205020404" pitchFamily="49" charset="0"/>
                <a:cs typeface="Courier New" panose="02070309020205020404" pitchFamily="49" charset="0"/>
              </a:rPr>
              <a:t>, it's {</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r>
              <a:rPr lang="en-US" sz="1600" b="0" dirty="0">
                <a:solidFill>
                  <a:srgbClr val="808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5F229BA-35FB-4322-A081-2B2CFC58B682}"/>
              </a:ext>
            </a:extLst>
          </p:cNvPr>
          <p:cNvSpPr txBox="1"/>
          <p:nvPr/>
        </p:nvSpPr>
        <p:spPr>
          <a:xfrm>
            <a:off x="872359" y="4206786"/>
            <a:ext cx="6096000" cy="584775"/>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Person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808080"/>
                </a:solidFill>
                <a:latin typeface="Courier New" panose="02070309020205020404" pitchFamily="49" charset="0"/>
                <a:cs typeface="Courier New" panose="02070309020205020404" pitchFamily="49" charset="0"/>
              </a:rPr>
              <a:t>'John'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00"/>
                </a:solidFill>
                <a:latin typeface="Courier New" panose="02070309020205020404" pitchFamily="49" charset="0"/>
                <a:cs typeface="Courier New" panose="02070309020205020404" pitchFamily="49" charset="0"/>
              </a:rPr>
              <a:t>25</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1" dirty="0">
                <a:solidFill>
                  <a:srgbClr val="880088"/>
                </a:solidFill>
                <a:latin typeface="Courier New" panose="02070309020205020404" pitchFamily="49" charset="0"/>
                <a:cs typeface="Courier New" panose="02070309020205020404" pitchFamily="49" charset="0"/>
              </a:rPr>
              <a:t>print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person</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2E0DC4E-D462-4BFA-B464-35F84E05FE57}"/>
              </a:ext>
            </a:extLst>
          </p:cNvPr>
          <p:cNvSpPr txBox="1"/>
          <p:nvPr/>
        </p:nvSpPr>
        <p:spPr>
          <a:xfrm>
            <a:off x="872359" y="5278084"/>
            <a:ext cx="6096000" cy="338554"/>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Hi</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it's John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530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E38D-AB40-4A72-972E-6EEF667FAB2C}"/>
              </a:ext>
            </a:extLst>
          </p:cNvPr>
          <p:cNvSpPr>
            <a:spLocks noGrp="1"/>
          </p:cNvSpPr>
          <p:nvPr>
            <p:ph type="title"/>
          </p:nvPr>
        </p:nvSpPr>
        <p:spPr/>
        <p:txBody>
          <a:bodyPr/>
          <a:lstStyle/>
          <a:p>
            <a:r>
              <a:rPr lang="en-US" dirty="0"/>
              <a:t>Define class attributes</a:t>
            </a:r>
          </a:p>
        </p:txBody>
      </p:sp>
      <p:sp>
        <p:nvSpPr>
          <p:cNvPr id="3" name="Content Placeholder 2">
            <a:extLst>
              <a:ext uri="{FF2B5EF4-FFF2-40B4-BE49-F238E27FC236}">
                <a16:creationId xmlns:a16="http://schemas.microsoft.com/office/drawing/2014/main" id="{0506668E-8CB9-43D3-8409-4BF56F0AAECE}"/>
              </a:ext>
            </a:extLst>
          </p:cNvPr>
          <p:cNvSpPr>
            <a:spLocks noGrp="1"/>
          </p:cNvSpPr>
          <p:nvPr>
            <p:ph idx="1"/>
          </p:nvPr>
        </p:nvSpPr>
        <p:spPr/>
        <p:txBody>
          <a:bodyPr>
            <a:normAutofit/>
          </a:bodyPr>
          <a:lstStyle/>
          <a:p>
            <a:r>
              <a:rPr lang="en-US" sz="2000" dirty="0"/>
              <a:t>Unlike instance attributes, class attributes are shared by all instances of the class. They are helpful if you want to define class constants or variables that keep track of the number of instances of a class.</a:t>
            </a:r>
          </a:p>
          <a:p>
            <a:r>
              <a:rPr lang="en-US" sz="2000" dirty="0"/>
              <a:t>For example, the following defines the counter class attribute in the Person class: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You can access the counter attribute from the Person class:</a:t>
            </a:r>
          </a:p>
          <a:p>
            <a:endParaRPr lang="en-US" sz="2000" dirty="0"/>
          </a:p>
          <a:p>
            <a:endParaRPr lang="en-US" sz="2000" dirty="0"/>
          </a:p>
        </p:txBody>
      </p:sp>
      <p:sp>
        <p:nvSpPr>
          <p:cNvPr id="4" name="Slide Number Placeholder 3">
            <a:extLst>
              <a:ext uri="{FF2B5EF4-FFF2-40B4-BE49-F238E27FC236}">
                <a16:creationId xmlns:a16="http://schemas.microsoft.com/office/drawing/2014/main" id="{BA139913-F4DD-470F-BD9F-832C316619A8}"/>
              </a:ext>
            </a:extLst>
          </p:cNvPr>
          <p:cNvSpPr>
            <a:spLocks noGrp="1"/>
          </p:cNvSpPr>
          <p:nvPr>
            <p:ph type="sldNum" sz="quarter" idx="12"/>
          </p:nvPr>
        </p:nvSpPr>
        <p:spPr/>
        <p:txBody>
          <a:bodyPr/>
          <a:lstStyle/>
          <a:p>
            <a:fld id="{5BFA158B-7C94-F543-87DB-41F59EA4FAFA}" type="slidenum">
              <a:rPr lang="en-US" smtClean="0"/>
              <a:pPr/>
              <a:t>8</a:t>
            </a:fld>
            <a:endParaRPr lang="en-US" dirty="0"/>
          </a:p>
        </p:txBody>
      </p:sp>
      <p:sp>
        <p:nvSpPr>
          <p:cNvPr id="8" name="TextBox 7">
            <a:extLst>
              <a:ext uri="{FF2B5EF4-FFF2-40B4-BE49-F238E27FC236}">
                <a16:creationId xmlns:a16="http://schemas.microsoft.com/office/drawing/2014/main" id="{4771860F-69DE-40C8-9FCF-9CC20E5181C0}"/>
              </a:ext>
            </a:extLst>
          </p:cNvPr>
          <p:cNvSpPr txBox="1"/>
          <p:nvPr/>
        </p:nvSpPr>
        <p:spPr>
          <a:xfrm>
            <a:off x="893379" y="2697427"/>
            <a:ext cx="6096000" cy="2308324"/>
          </a:xfrm>
          <a:prstGeom prst="rect">
            <a:avLst/>
          </a:prstGeom>
          <a:solidFill>
            <a:schemeClr val="accent2">
              <a:lumMod val="40000"/>
              <a:lumOff val="60000"/>
            </a:schemeClr>
          </a:solidFill>
        </p:spPr>
        <p:txBody>
          <a:bodyPr wrap="square">
            <a:spAutoFit/>
          </a:bodyPr>
          <a:lstStyle/>
          <a:p>
            <a:r>
              <a:rPr lang="en-US" sz="1600" b="1" dirty="0">
                <a:solidFill>
                  <a:srgbClr val="0000FF"/>
                </a:solidFill>
                <a:latin typeface="Courier New" panose="02070309020205020404" pitchFamily="49" charset="0"/>
                <a:cs typeface="Courier New" panose="02070309020205020404" pitchFamily="49" charset="0"/>
              </a:rPr>
              <a:t>class</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Person</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counter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00"/>
                </a:solidFill>
                <a:latin typeface="Courier New" panose="02070309020205020404" pitchFamily="49" charset="0"/>
                <a:cs typeface="Courier New" panose="02070309020205020404" pitchFamily="49" charset="0"/>
              </a:rPr>
              <a:t>0</a:t>
            </a:r>
            <a:endParaRPr lang="en-US" sz="1600" b="0" dirty="0">
              <a:solidFill>
                <a:srgbClr val="000000"/>
              </a:solidFill>
              <a:latin typeface="Courier New" panose="02070309020205020404" pitchFamily="49" charset="0"/>
              <a:cs typeface="Courier New" panose="02070309020205020404" pitchFamily="49" charset="0"/>
            </a:endParaRP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__</a:t>
            </a:r>
            <a:r>
              <a:rPr lang="en-US" sz="1600" b="0" dirty="0" err="1">
                <a:solidFill>
                  <a:srgbClr val="FF00FF"/>
                </a:solidFill>
                <a:latin typeface="Courier New" panose="02070309020205020404" pitchFamily="49" charset="0"/>
                <a:cs typeface="Courier New" panose="02070309020205020404" pitchFamily="49" charset="0"/>
              </a:rPr>
              <a:t>init</a:t>
            </a:r>
            <a:r>
              <a:rPr lang="en-US" sz="1600" b="0" dirty="0">
                <a:solidFill>
                  <a:srgbClr val="FF00FF"/>
                </a:solidFill>
                <a:latin typeface="Courier New" panose="02070309020205020404" pitchFamily="49" charset="0"/>
                <a:cs typeface="Courier New" panose="02070309020205020404" pitchFamily="49" charset="0"/>
              </a:rPr>
              <a:t>__</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name</a:t>
            </a:r>
          </a:p>
          <a:p>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000000"/>
                </a:solidFill>
                <a:latin typeface="Courier New" panose="02070309020205020404" pitchFamily="49" charset="0"/>
                <a:cs typeface="Courier New" panose="02070309020205020404" pitchFamily="49" charset="0"/>
              </a:rPr>
              <a:t>self</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age</a:t>
            </a:r>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age</a:t>
            </a:r>
          </a:p>
          <a:p>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def</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a:solidFill>
                  <a:srgbClr val="FF00FF"/>
                </a:solidFill>
                <a:latin typeface="Courier New" panose="02070309020205020404" pitchFamily="49" charset="0"/>
                <a:cs typeface="Courier New" panose="02070309020205020404" pitchFamily="49" charset="0"/>
              </a:rPr>
              <a:t>greet</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a:solidFill>
                  <a:srgbClr val="000000"/>
                </a:solidFill>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0" dirty="0">
                <a:solidFill>
                  <a:srgbClr val="000000"/>
                </a:solidFill>
                <a:latin typeface="Courier New" panose="02070309020205020404" pitchFamily="49" charset="0"/>
                <a:cs typeface="Courier New" panose="02070309020205020404" pitchFamily="49" charset="0"/>
              </a:rPr>
              <a:t> </a:t>
            </a:r>
            <a:r>
              <a:rPr lang="en-US" sz="1600" b="0" dirty="0" err="1">
                <a:solidFill>
                  <a:srgbClr val="808080"/>
                </a:solidFill>
                <a:latin typeface="Courier New" panose="02070309020205020404" pitchFamily="49" charset="0"/>
                <a:cs typeface="Courier New" panose="02070309020205020404" pitchFamily="49" charset="0"/>
              </a:rPr>
              <a:t>f"Hi</a:t>
            </a:r>
            <a:r>
              <a:rPr lang="en-US" sz="1600" b="0" dirty="0">
                <a:solidFill>
                  <a:srgbClr val="808080"/>
                </a:solidFill>
                <a:latin typeface="Courier New" panose="02070309020205020404" pitchFamily="49" charset="0"/>
                <a:cs typeface="Courier New" panose="02070309020205020404" pitchFamily="49" charset="0"/>
              </a:rPr>
              <a:t>, it's {</a:t>
            </a:r>
            <a:r>
              <a:rPr lang="en-US" sz="1600" b="0" dirty="0">
                <a:solidFill>
                  <a:srgbClr val="000000"/>
                </a:solidFill>
                <a:latin typeface="Courier New" panose="02070309020205020404" pitchFamily="49" charset="0"/>
                <a:cs typeface="Courier New" panose="02070309020205020404" pitchFamily="49" charset="0"/>
              </a:rPr>
              <a:t>self</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name</a:t>
            </a:r>
            <a:r>
              <a:rPr lang="en-US" sz="1600" b="0" dirty="0">
                <a:solidFill>
                  <a:srgbClr val="808080"/>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59CBB364-0118-40A2-A383-3F45C7607191}"/>
              </a:ext>
            </a:extLst>
          </p:cNvPr>
          <p:cNvSpPr txBox="1"/>
          <p:nvPr/>
        </p:nvSpPr>
        <p:spPr>
          <a:xfrm>
            <a:off x="893379" y="5614138"/>
            <a:ext cx="6096000" cy="338554"/>
          </a:xfrm>
          <a:prstGeom prst="rect">
            <a:avLst/>
          </a:prstGeom>
          <a:solidFill>
            <a:schemeClr val="accent2">
              <a:lumMod val="40000"/>
              <a:lumOff val="60000"/>
            </a:schemeClr>
          </a:solidFill>
        </p:spPr>
        <p:txBody>
          <a:bodyPr wrap="square">
            <a:spAutoFit/>
          </a:bodyPr>
          <a:lstStyle/>
          <a:p>
            <a:r>
              <a:rPr lang="en-US" sz="1600" dirty="0" err="1">
                <a:solidFill>
                  <a:srgbClr val="000000"/>
                </a:solidFill>
                <a:latin typeface="Courier New" panose="02070309020205020404" pitchFamily="49" charset="0"/>
                <a:cs typeface="Courier New" panose="02070309020205020404" pitchFamily="49" charset="0"/>
              </a:rPr>
              <a:t>Person</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counter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151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4F6C-C19E-4E7F-AA5D-4D072083E8F8}"/>
              </a:ext>
            </a:extLst>
          </p:cNvPr>
          <p:cNvSpPr>
            <a:spLocks noGrp="1"/>
          </p:cNvSpPr>
          <p:nvPr>
            <p:ph type="title"/>
          </p:nvPr>
        </p:nvSpPr>
        <p:spPr/>
        <p:txBody>
          <a:bodyPr/>
          <a:lstStyle/>
          <a:p>
            <a:r>
              <a:rPr lang="en-US" dirty="0"/>
              <a:t>Define class attributes</a:t>
            </a:r>
          </a:p>
        </p:txBody>
      </p:sp>
      <p:sp>
        <p:nvSpPr>
          <p:cNvPr id="3" name="Content Placeholder 2">
            <a:extLst>
              <a:ext uri="{FF2B5EF4-FFF2-40B4-BE49-F238E27FC236}">
                <a16:creationId xmlns:a16="http://schemas.microsoft.com/office/drawing/2014/main" id="{BF200700-10EA-4CAC-9005-30AABD19C68D}"/>
              </a:ext>
            </a:extLst>
          </p:cNvPr>
          <p:cNvSpPr>
            <a:spLocks noGrp="1"/>
          </p:cNvSpPr>
          <p:nvPr>
            <p:ph idx="1"/>
          </p:nvPr>
        </p:nvSpPr>
        <p:spPr/>
        <p:txBody>
          <a:bodyPr>
            <a:normAutofit/>
          </a:bodyPr>
          <a:lstStyle/>
          <a:p>
            <a:r>
              <a:rPr lang="en-US" sz="2000" dirty="0"/>
              <a:t>Or from any instances of the Person class:</a:t>
            </a:r>
          </a:p>
          <a:p>
            <a:endParaRPr lang="en-US" sz="2000" dirty="0"/>
          </a:p>
          <a:p>
            <a:endParaRPr lang="en-US" sz="2000" dirty="0"/>
          </a:p>
          <a:p>
            <a:r>
              <a:rPr lang="en-US" sz="2000" dirty="0"/>
              <a:t>To make the counter variable more useful, you can increase its value by one once an object is created. To do it, you increase the counter class attribute in the __</a:t>
            </a:r>
            <a:r>
              <a:rPr lang="en-US" sz="2000" dirty="0" err="1"/>
              <a:t>init</a:t>
            </a:r>
            <a:r>
              <a:rPr lang="en-US" sz="2000" dirty="0"/>
              <a:t>__ method:</a:t>
            </a:r>
          </a:p>
        </p:txBody>
      </p:sp>
      <p:sp>
        <p:nvSpPr>
          <p:cNvPr id="4" name="Slide Number Placeholder 3">
            <a:extLst>
              <a:ext uri="{FF2B5EF4-FFF2-40B4-BE49-F238E27FC236}">
                <a16:creationId xmlns:a16="http://schemas.microsoft.com/office/drawing/2014/main" id="{C69A00B8-7CEA-49CC-8576-526C5AC8258C}"/>
              </a:ext>
            </a:extLst>
          </p:cNvPr>
          <p:cNvSpPr>
            <a:spLocks noGrp="1"/>
          </p:cNvSpPr>
          <p:nvPr>
            <p:ph type="sldNum" sz="quarter" idx="12"/>
          </p:nvPr>
        </p:nvSpPr>
        <p:spPr/>
        <p:txBody>
          <a:bodyPr/>
          <a:lstStyle/>
          <a:p>
            <a:fld id="{5BFA158B-7C94-F543-87DB-41F59EA4FAFA}" type="slidenum">
              <a:rPr lang="en-US" smtClean="0"/>
              <a:pPr/>
              <a:t>9</a:t>
            </a:fld>
            <a:endParaRPr lang="en-US" dirty="0"/>
          </a:p>
        </p:txBody>
      </p:sp>
      <p:sp>
        <p:nvSpPr>
          <p:cNvPr id="6" name="TextBox 5">
            <a:extLst>
              <a:ext uri="{FF2B5EF4-FFF2-40B4-BE49-F238E27FC236}">
                <a16:creationId xmlns:a16="http://schemas.microsoft.com/office/drawing/2014/main" id="{AB63EEAE-F66C-4F22-BBB1-1C8F11DC15AB}"/>
              </a:ext>
            </a:extLst>
          </p:cNvPr>
          <p:cNvSpPr txBox="1"/>
          <p:nvPr/>
        </p:nvSpPr>
        <p:spPr>
          <a:xfrm>
            <a:off x="903888" y="1994366"/>
            <a:ext cx="6096000" cy="584775"/>
          </a:xfrm>
          <a:prstGeom prst="rect">
            <a:avLst/>
          </a:prstGeom>
          <a:solidFill>
            <a:schemeClr val="accent2">
              <a:lumMod val="40000"/>
              <a:lumOff val="60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person </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000000"/>
                </a:solidFill>
                <a:latin typeface="Courier New" panose="02070309020205020404" pitchFamily="49" charset="0"/>
                <a:cs typeface="Courier New" panose="02070309020205020404" pitchFamily="49" charset="0"/>
              </a:rPr>
              <a:t> Person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808080"/>
                </a:solidFill>
                <a:latin typeface="Courier New" panose="02070309020205020404" pitchFamily="49" charset="0"/>
                <a:cs typeface="Courier New" panose="02070309020205020404" pitchFamily="49" charset="0"/>
              </a:rPr>
              <a:t>'John'</a:t>
            </a:r>
            <a:r>
              <a:rPr lang="en-US" sz="1600" b="1" dirty="0">
                <a:solidFill>
                  <a:srgbClr val="000080"/>
                </a:solidFill>
                <a:latin typeface="Courier New" panose="02070309020205020404" pitchFamily="49" charset="0"/>
                <a:cs typeface="Courier New" panose="02070309020205020404" pitchFamily="49" charset="0"/>
              </a:rPr>
              <a:t>,</a:t>
            </a:r>
            <a:r>
              <a:rPr lang="en-US" sz="1600" b="0" dirty="0">
                <a:solidFill>
                  <a:srgbClr val="FF0000"/>
                </a:solidFill>
                <a:latin typeface="Courier New" panose="02070309020205020404" pitchFamily="49" charset="0"/>
                <a:cs typeface="Courier New" panose="02070309020205020404" pitchFamily="49" charset="0"/>
              </a:rPr>
              <a:t>25</a:t>
            </a:r>
            <a:r>
              <a:rPr lang="en-US" sz="1600" b="1" dirty="0">
                <a:solidFill>
                  <a:srgbClr val="000080"/>
                </a:solidFill>
                <a:latin typeface="Courier New" panose="02070309020205020404" pitchFamily="49" charset="0"/>
                <a:cs typeface="Courier New" panose="02070309020205020404" pitchFamily="49" charset="0"/>
              </a:rPr>
              <a:t>)</a:t>
            </a:r>
            <a:endParaRPr lang="en-US" sz="1600" b="0" dirty="0">
              <a:solidFill>
                <a:srgbClr val="000000"/>
              </a:solidFill>
              <a:latin typeface="Courier New" panose="02070309020205020404" pitchFamily="49" charset="0"/>
              <a:cs typeface="Courier New" panose="02070309020205020404" pitchFamily="49" charset="0"/>
            </a:endParaRPr>
          </a:p>
          <a:p>
            <a:r>
              <a:rPr lang="en-US" sz="1600" b="0" dirty="0" err="1">
                <a:solidFill>
                  <a:srgbClr val="000000"/>
                </a:solidFill>
                <a:latin typeface="Courier New" panose="02070309020205020404" pitchFamily="49" charset="0"/>
                <a:cs typeface="Courier New" panose="02070309020205020404" pitchFamily="49" charset="0"/>
              </a:rPr>
              <a:t>person</a:t>
            </a:r>
            <a:r>
              <a:rPr lang="en-US" sz="1600" b="1" dirty="0" err="1">
                <a:solidFill>
                  <a:srgbClr val="000080"/>
                </a:solidFill>
                <a:latin typeface="Courier New" panose="02070309020205020404" pitchFamily="49" charset="0"/>
                <a:cs typeface="Courier New" panose="02070309020205020404" pitchFamily="49" charset="0"/>
              </a:rPr>
              <a:t>.</a:t>
            </a:r>
            <a:r>
              <a:rPr lang="en-US" sz="1600" b="0" dirty="0" err="1">
                <a:solidFill>
                  <a:srgbClr val="000000"/>
                </a:solidFill>
                <a:latin typeface="Courier New" panose="02070309020205020404" pitchFamily="49" charset="0"/>
                <a:cs typeface="Courier New" panose="02070309020205020404" pitchFamily="49" charset="0"/>
              </a:rPr>
              <a:t>counter</a:t>
            </a:r>
            <a:endParaRPr lang="en-US" sz="16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073BA14-83BD-4081-A5F8-D3700499A18E}"/>
              </a:ext>
            </a:extLst>
          </p:cNvPr>
          <p:cNvSpPr txBox="1"/>
          <p:nvPr/>
        </p:nvSpPr>
        <p:spPr>
          <a:xfrm>
            <a:off x="903888" y="3404020"/>
            <a:ext cx="6096000" cy="3108543"/>
          </a:xfrm>
          <a:prstGeom prst="rect">
            <a:avLst/>
          </a:prstGeom>
          <a:solidFill>
            <a:schemeClr val="accent2">
              <a:lumMod val="40000"/>
              <a:lumOff val="60000"/>
            </a:schemeClr>
          </a:solidFill>
        </p:spPr>
        <p:txBody>
          <a:bodyPr wrap="square">
            <a:spAutoFit/>
          </a:bodyPr>
          <a:lstStyle/>
          <a:p>
            <a:r>
              <a:rPr lang="en-US" sz="1400" b="1" dirty="0">
                <a:solidFill>
                  <a:srgbClr val="0000FF"/>
                </a:solidFill>
                <a:latin typeface="Courier New" panose="02070309020205020404" pitchFamily="49" charset="0"/>
                <a:cs typeface="Courier New" panose="02070309020205020404" pitchFamily="49" charset="0"/>
              </a:rPr>
              <a:t>class</a:t>
            </a:r>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Person</a:t>
            </a:r>
            <a:r>
              <a:rPr lang="en-US" sz="1400" b="1" dirty="0">
                <a:solidFill>
                  <a:srgbClr val="000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counter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00"/>
                </a:solidFill>
                <a:latin typeface="Courier New" panose="02070309020205020404" pitchFamily="49" charset="0"/>
                <a:cs typeface="Courier New" panose="02070309020205020404" pitchFamily="49" charset="0"/>
              </a:rPr>
              <a:t>0</a:t>
            </a:r>
            <a:endParaRPr lang="en-US" sz="1400" b="0" dirty="0">
              <a:solidFill>
                <a:srgbClr val="000000"/>
              </a:solidFill>
              <a:latin typeface="Courier New" panose="02070309020205020404" pitchFamily="49" charset="0"/>
              <a:cs typeface="Courier New" panose="02070309020205020404" pitchFamily="49" charset="0"/>
            </a:endParaRPr>
          </a:p>
          <a:p>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def</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FF"/>
                </a:solidFill>
                <a:latin typeface="Courier New" panose="02070309020205020404" pitchFamily="49" charset="0"/>
                <a:cs typeface="Courier New" panose="02070309020205020404" pitchFamily="49" charset="0"/>
              </a:rPr>
              <a:t>__</a:t>
            </a:r>
            <a:r>
              <a:rPr lang="en-US" sz="1400" b="0" dirty="0" err="1">
                <a:solidFill>
                  <a:srgbClr val="FF00FF"/>
                </a:solidFill>
                <a:latin typeface="Courier New" panose="02070309020205020404" pitchFamily="49" charset="0"/>
                <a:cs typeface="Courier New" panose="02070309020205020404" pitchFamily="49" charset="0"/>
              </a:rPr>
              <a:t>init</a:t>
            </a:r>
            <a:r>
              <a:rPr lang="en-US" sz="1400" b="0" dirty="0">
                <a:solidFill>
                  <a:srgbClr val="FF00FF"/>
                </a:solidFill>
                <a:latin typeface="Courier New" panose="02070309020205020404" pitchFamily="49" charset="0"/>
                <a:cs typeface="Courier New" panose="02070309020205020404" pitchFamily="49" charset="0"/>
              </a:rPr>
              <a:t>__</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self</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name</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age</a:t>
            </a:r>
            <a:r>
              <a:rPr lang="en-US" sz="1400" b="1" dirty="0">
                <a:solidFill>
                  <a:srgbClr val="000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self</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name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name</a:t>
            </a:r>
          </a:p>
          <a:p>
            <a:r>
              <a:rPr lang="en-US" sz="1400" b="0" dirty="0">
                <a:solidFill>
                  <a:srgbClr val="000000"/>
                </a:solidFill>
                <a:latin typeface="Courier New" panose="02070309020205020404" pitchFamily="49" charset="0"/>
                <a:cs typeface="Courier New" panose="02070309020205020404" pitchFamily="49" charset="0"/>
              </a:rPr>
              <a:t>        </a:t>
            </a:r>
            <a:r>
              <a:rPr lang="en-US" sz="1400" b="0" dirty="0" err="1">
                <a:solidFill>
                  <a:srgbClr val="000000"/>
                </a:solidFill>
                <a:latin typeface="Courier New" panose="02070309020205020404" pitchFamily="49" charset="0"/>
                <a:cs typeface="Courier New" panose="02070309020205020404" pitchFamily="49" charset="0"/>
              </a:rPr>
              <a:t>self</a:t>
            </a:r>
            <a:r>
              <a:rPr lang="en-US" sz="1400" b="1" dirty="0" err="1">
                <a:solidFill>
                  <a:srgbClr val="000080"/>
                </a:solidFill>
                <a:latin typeface="Courier New" panose="02070309020205020404" pitchFamily="49" charset="0"/>
                <a:cs typeface="Courier New" panose="02070309020205020404" pitchFamily="49" charset="0"/>
              </a:rPr>
              <a:t>.</a:t>
            </a:r>
            <a:r>
              <a:rPr lang="en-US" sz="1400" b="0" dirty="0" err="1">
                <a:solidFill>
                  <a:srgbClr val="000000"/>
                </a:solidFill>
                <a:latin typeface="Courier New" panose="02070309020205020404" pitchFamily="49" charset="0"/>
                <a:cs typeface="Courier New" panose="02070309020205020404" pitchFamily="49" charset="0"/>
              </a:rPr>
              <a:t>age</a:t>
            </a:r>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age</a:t>
            </a:r>
          </a:p>
          <a:p>
            <a:r>
              <a:rPr lang="en-US" sz="1400" b="0" dirty="0">
                <a:solidFill>
                  <a:srgbClr val="000000"/>
                </a:solidFill>
                <a:latin typeface="Courier New" panose="02070309020205020404" pitchFamily="49" charset="0"/>
                <a:cs typeface="Courier New" panose="02070309020205020404" pitchFamily="49" charset="0"/>
              </a:rPr>
              <a:t>        </a:t>
            </a:r>
            <a:r>
              <a:rPr lang="en-US" sz="1400" b="0" dirty="0" err="1">
                <a:solidFill>
                  <a:srgbClr val="000000"/>
                </a:solidFill>
                <a:latin typeface="Courier New" panose="02070309020205020404" pitchFamily="49" charset="0"/>
                <a:cs typeface="Courier New" panose="02070309020205020404" pitchFamily="49" charset="0"/>
              </a:rPr>
              <a:t>Person</a:t>
            </a:r>
            <a:r>
              <a:rPr lang="en-US" sz="1400" b="1" dirty="0" err="1">
                <a:solidFill>
                  <a:srgbClr val="000080"/>
                </a:solidFill>
                <a:latin typeface="Courier New" panose="02070309020205020404" pitchFamily="49" charset="0"/>
                <a:cs typeface="Courier New" panose="02070309020205020404" pitchFamily="49" charset="0"/>
              </a:rPr>
              <a:t>.</a:t>
            </a:r>
            <a:r>
              <a:rPr lang="en-US" sz="1400" b="0" dirty="0" err="1">
                <a:solidFill>
                  <a:srgbClr val="000000"/>
                </a:solidFill>
                <a:latin typeface="Courier New" panose="02070309020205020404" pitchFamily="49" charset="0"/>
                <a:cs typeface="Courier New" panose="02070309020205020404" pitchFamily="49" charset="0"/>
              </a:rPr>
              <a:t>counter</a:t>
            </a:r>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00"/>
                </a:solidFill>
                <a:latin typeface="Courier New" panose="02070309020205020404" pitchFamily="49" charset="0"/>
                <a:cs typeface="Courier New" panose="02070309020205020404" pitchFamily="49" charset="0"/>
              </a:rPr>
              <a:t>1</a:t>
            </a:r>
            <a:endParaRPr lang="en-US" sz="1400" b="0" dirty="0">
              <a:solidFill>
                <a:srgbClr val="000000"/>
              </a:solidFill>
              <a:latin typeface="Courier New" panose="02070309020205020404" pitchFamily="49" charset="0"/>
              <a:cs typeface="Courier New" panose="02070309020205020404" pitchFamily="49" charset="0"/>
            </a:endParaRPr>
          </a:p>
          <a:p>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def</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FF"/>
                </a:solidFill>
                <a:latin typeface="Courier New" panose="02070309020205020404" pitchFamily="49" charset="0"/>
                <a:cs typeface="Courier New" panose="02070309020205020404" pitchFamily="49" charset="0"/>
              </a:rPr>
              <a:t>greet</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self</a:t>
            </a:r>
            <a:r>
              <a:rPr lang="en-US" sz="1400" b="1" dirty="0">
                <a:solidFill>
                  <a:srgbClr val="000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return</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err="1">
                <a:solidFill>
                  <a:srgbClr val="808080"/>
                </a:solidFill>
                <a:latin typeface="Courier New" panose="02070309020205020404" pitchFamily="49" charset="0"/>
                <a:cs typeface="Courier New" panose="02070309020205020404" pitchFamily="49" charset="0"/>
              </a:rPr>
              <a:t>f"Hi</a:t>
            </a:r>
            <a:r>
              <a:rPr lang="en-US" sz="1400" b="0" dirty="0">
                <a:solidFill>
                  <a:srgbClr val="808080"/>
                </a:solidFill>
                <a:latin typeface="Courier New" panose="02070309020205020404" pitchFamily="49" charset="0"/>
                <a:cs typeface="Courier New" panose="02070309020205020404" pitchFamily="49" charset="0"/>
              </a:rPr>
              <a:t>, it's {</a:t>
            </a:r>
            <a:r>
              <a:rPr lang="en-US" sz="1400" b="0" dirty="0">
                <a:solidFill>
                  <a:srgbClr val="000000"/>
                </a:solidFill>
                <a:latin typeface="Courier New" panose="02070309020205020404" pitchFamily="49" charset="0"/>
                <a:cs typeface="Courier New" panose="02070309020205020404" pitchFamily="49" charset="0"/>
              </a:rPr>
              <a:t>self</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name</a:t>
            </a:r>
            <a:r>
              <a:rPr lang="en-US" sz="1400" b="0" dirty="0">
                <a:solidFill>
                  <a:srgbClr val="808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        </a:t>
            </a:r>
          </a:p>
          <a:p>
            <a:r>
              <a:rPr lang="en-US" sz="1400" b="0" dirty="0">
                <a:solidFill>
                  <a:srgbClr val="000000"/>
                </a:solidFill>
                <a:latin typeface="Courier New" panose="02070309020205020404" pitchFamily="49" charset="0"/>
                <a:cs typeface="Courier New" panose="02070309020205020404" pitchFamily="49" charset="0"/>
              </a:rPr>
              <a:t>p1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Person</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808080"/>
                </a:solidFill>
                <a:latin typeface="Courier New" panose="02070309020205020404" pitchFamily="49" charset="0"/>
                <a:cs typeface="Courier New" panose="02070309020205020404" pitchFamily="49" charset="0"/>
              </a:rPr>
              <a:t>'John'</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00"/>
                </a:solidFill>
                <a:latin typeface="Courier New" panose="02070309020205020404" pitchFamily="49" charset="0"/>
                <a:cs typeface="Courier New" panose="02070309020205020404" pitchFamily="49" charset="0"/>
              </a:rPr>
              <a:t>25</a:t>
            </a:r>
            <a:r>
              <a:rPr lang="en-US" sz="1400" b="1" dirty="0">
                <a:solidFill>
                  <a:srgbClr val="000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0" dirty="0">
                <a:solidFill>
                  <a:srgbClr val="000000"/>
                </a:solidFill>
                <a:latin typeface="Courier New" panose="02070309020205020404" pitchFamily="49" charset="0"/>
                <a:cs typeface="Courier New" panose="02070309020205020404" pitchFamily="49" charset="0"/>
              </a:rPr>
              <a:t>p2 </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Person</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808080"/>
                </a:solidFill>
                <a:latin typeface="Courier New" panose="02070309020205020404" pitchFamily="49" charset="0"/>
                <a:cs typeface="Courier New" panose="02070309020205020404" pitchFamily="49" charset="0"/>
              </a:rPr>
              <a:t>'Jane'</a:t>
            </a:r>
            <a:r>
              <a:rPr lang="en-US" sz="1400" b="1" dirty="0">
                <a:solidFill>
                  <a:srgbClr val="000080"/>
                </a:solidFill>
                <a:latin typeface="Courier New" panose="02070309020205020404" pitchFamily="49" charset="0"/>
                <a:cs typeface="Courier New" panose="02070309020205020404" pitchFamily="49" charset="0"/>
              </a:rPr>
              <a:t>,</a:t>
            </a:r>
            <a:r>
              <a:rPr lang="en-US" sz="1400" b="0" dirty="0">
                <a:solidFill>
                  <a:srgbClr val="000000"/>
                </a:solidFill>
                <a:latin typeface="Courier New" panose="02070309020205020404" pitchFamily="49" charset="0"/>
                <a:cs typeface="Courier New" panose="02070309020205020404" pitchFamily="49" charset="0"/>
              </a:rPr>
              <a:t> </a:t>
            </a:r>
            <a:r>
              <a:rPr lang="en-US" sz="1400" b="0" dirty="0">
                <a:solidFill>
                  <a:srgbClr val="FF0000"/>
                </a:solidFill>
                <a:latin typeface="Courier New" panose="02070309020205020404" pitchFamily="49" charset="0"/>
                <a:cs typeface="Courier New" panose="02070309020205020404" pitchFamily="49" charset="0"/>
              </a:rPr>
              <a:t>22</a:t>
            </a:r>
            <a:r>
              <a:rPr lang="en-US" sz="1400" b="1" dirty="0">
                <a:solidFill>
                  <a:srgbClr val="000080"/>
                </a:solidFill>
                <a:latin typeface="Courier New" panose="02070309020205020404" pitchFamily="49" charset="0"/>
                <a:cs typeface="Courier New" panose="02070309020205020404" pitchFamily="49" charset="0"/>
              </a:rPr>
              <a:t>)</a:t>
            </a:r>
            <a:endParaRPr lang="en-US" sz="1400" b="0" dirty="0">
              <a:solidFill>
                <a:srgbClr val="000000"/>
              </a:solidFill>
              <a:latin typeface="Courier New" panose="02070309020205020404" pitchFamily="49" charset="0"/>
              <a:cs typeface="Courier New" panose="02070309020205020404" pitchFamily="49" charset="0"/>
            </a:endParaRPr>
          </a:p>
          <a:p>
            <a:r>
              <a:rPr lang="en-US" sz="1400" b="1" dirty="0">
                <a:solidFill>
                  <a:srgbClr val="880088"/>
                </a:solidFill>
                <a:latin typeface="Courier New" panose="02070309020205020404" pitchFamily="49" charset="0"/>
                <a:cs typeface="Courier New" panose="02070309020205020404" pitchFamily="49" charset="0"/>
              </a:rPr>
              <a:t>print</a:t>
            </a:r>
            <a:r>
              <a:rPr lang="en-US" sz="1400" b="1" dirty="0">
                <a:solidFill>
                  <a:srgbClr val="000080"/>
                </a:solidFill>
                <a:latin typeface="Courier New" panose="02070309020205020404" pitchFamily="49" charset="0"/>
                <a:cs typeface="Courier New" panose="02070309020205020404" pitchFamily="49" charset="0"/>
              </a:rPr>
              <a:t>(</a:t>
            </a:r>
            <a:r>
              <a:rPr lang="en-US" sz="1400" b="0" dirty="0" err="1">
                <a:solidFill>
                  <a:srgbClr val="000000"/>
                </a:solidFill>
                <a:latin typeface="Courier New" panose="02070309020205020404" pitchFamily="49" charset="0"/>
                <a:cs typeface="Courier New" panose="02070309020205020404" pitchFamily="49" charset="0"/>
              </a:rPr>
              <a:t>Person</a:t>
            </a:r>
            <a:r>
              <a:rPr lang="en-US" sz="1400" b="1" dirty="0" err="1">
                <a:solidFill>
                  <a:srgbClr val="000080"/>
                </a:solidFill>
                <a:latin typeface="Courier New" panose="02070309020205020404" pitchFamily="49" charset="0"/>
                <a:cs typeface="Courier New" panose="02070309020205020404" pitchFamily="49" charset="0"/>
              </a:rPr>
              <a:t>.</a:t>
            </a:r>
            <a:r>
              <a:rPr lang="en-US" sz="1400" b="0" dirty="0" err="1">
                <a:solidFill>
                  <a:srgbClr val="000000"/>
                </a:solidFill>
                <a:latin typeface="Courier New" panose="02070309020205020404" pitchFamily="49" charset="0"/>
                <a:cs typeface="Courier New" panose="02070309020205020404" pitchFamily="49" charset="0"/>
              </a:rPr>
              <a:t>counter</a:t>
            </a:r>
            <a:r>
              <a:rPr lang="en-US" sz="1400" b="1" dirty="0">
                <a:solidFill>
                  <a:srgbClr val="000080"/>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888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20248</TotalTime>
  <Words>1407</Words>
  <Application>Microsoft Office PowerPoint</Application>
  <PresentationFormat>Widescreen</PresentationFormat>
  <Paragraphs>188</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Apple Symbols</vt:lpstr>
      <vt:lpstr>Arial</vt:lpstr>
      <vt:lpstr>Avenir Book</vt:lpstr>
      <vt:lpstr>Bookman Old Style</vt:lpstr>
      <vt:lpstr>Calibri</vt:lpstr>
      <vt:lpstr>Calibri Light</vt:lpstr>
      <vt:lpstr>Courier New</vt:lpstr>
      <vt:lpstr>Quicksand</vt:lpstr>
      <vt:lpstr>Clarity</vt:lpstr>
      <vt:lpstr>Custom Design</vt:lpstr>
      <vt:lpstr>Python DTS PRoA 2022 Python Object-Oriented Programming</vt:lpstr>
      <vt:lpstr>In this course, you will learn about:</vt:lpstr>
      <vt:lpstr>Introduction to Python Object-oriented Programming</vt:lpstr>
      <vt:lpstr>Define a class</vt:lpstr>
      <vt:lpstr>Define instance attributes</vt:lpstr>
      <vt:lpstr>Define instance attributes</vt:lpstr>
      <vt:lpstr>Define instance methods</vt:lpstr>
      <vt:lpstr>Define class attributes</vt:lpstr>
      <vt:lpstr>Define class attributes</vt:lpstr>
      <vt:lpstr>Define class method</vt:lpstr>
      <vt:lpstr>Define static method</vt:lpstr>
      <vt:lpstr>Define static method</vt:lpstr>
      <vt:lpstr>Single inheritance</vt:lpstr>
      <vt:lpstr>Single inheritance</vt:lpstr>
      <vt:lpstr>Terimakasih!</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Sigital System</dc:title>
  <dc:creator>Muhammad Ogin Hasanuddin</dc:creator>
  <cp:lastModifiedBy>Muhammad Ogin Hasanuddin</cp:lastModifiedBy>
  <cp:revision>922</cp:revision>
  <dcterms:created xsi:type="dcterms:W3CDTF">2015-09-08T13:00:15Z</dcterms:created>
  <dcterms:modified xsi:type="dcterms:W3CDTF">2022-04-01T08:19:51Z</dcterms:modified>
</cp:coreProperties>
</file>