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9"/>
  </p:notesMasterIdLst>
  <p:sldIdLst>
    <p:sldId id="262" r:id="rId5"/>
    <p:sldId id="294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3" r:id="rId24"/>
    <p:sldId id="394" r:id="rId25"/>
    <p:sldId id="395" r:id="rId26"/>
    <p:sldId id="396" r:id="rId27"/>
    <p:sldId id="39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1B9D-5FD8-46B1-A173-F00497598741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42BC-A7BD-4276-975D-6351998F7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42AB9-C8CA-420F-B42A-18C2D699071B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FBC-BDEB-417F-BF84-663A45C20646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071AC1-DFE2-4CEB-A839-7F430962ACC4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417" y="6508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05020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417" y="6508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132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56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C0F-A549-4116-ADE7-EA08C05540C8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EE4F-EA2D-4584-9DE7-EC300D9E7B04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E59C-38C6-435B-909F-6BC5D2F9009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3F88-5DA5-47A3-A95A-FEF6AF43E84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3716-29F6-49DE-A213-3937CA580F20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02A8-9935-43BE-936D-943169608636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18B405-B3F7-4586-BE59-DF6DE834F5F3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6EAD-3739-455C-929C-D58B69B73424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BAC8D9-C124-4B74-9CB9-474FDD0AD4C5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alpython.com/python-string-formatt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j_02ICOIgs&amp;t=61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4" y="1419225"/>
            <a:ext cx="3335705" cy="2085869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Object – Oriented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EBEBEB"/>
                </a:solidFill>
              </a:rPr>
              <a:t>Iksan</a:t>
            </a:r>
            <a:r>
              <a:rPr lang="en-US" dirty="0" smtClean="0">
                <a:solidFill>
                  <a:srgbClr val="EBEBEB"/>
                </a:solidFill>
              </a:rPr>
              <a:t> </a:t>
            </a:r>
            <a:r>
              <a:rPr lang="en-US" dirty="0" err="1" smtClean="0">
                <a:solidFill>
                  <a:srgbClr val="EBEBEB"/>
                </a:solidFill>
              </a:rPr>
              <a:t>Bukhori</a:t>
            </a:r>
            <a:r>
              <a:rPr lang="en-US" dirty="0" smtClean="0">
                <a:solidFill>
                  <a:srgbClr val="EBEBEB"/>
                </a:solidFill>
              </a:rPr>
              <a:t>, M.Phil.</a:t>
            </a:r>
            <a:endParaRPr lang="en-US" dirty="0">
              <a:solidFill>
                <a:srgbClr val="EBEBEB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23899"/>
            <a:ext cx="7498616" cy="56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constructor (__</a:t>
            </a:r>
            <a:r>
              <a:rPr lang="en-US" dirty="0" err="1" smtClean="0"/>
              <a:t>init</a:t>
            </a:r>
            <a:r>
              <a:rPr lang="en-US" dirty="0" smtClean="0"/>
              <a:t>__ method)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80408"/>
          </a:xfrm>
        </p:spPr>
        <p:txBody>
          <a:bodyPr anchor="t"/>
          <a:lstStyle/>
          <a:p>
            <a:r>
              <a:rPr lang="en-US" dirty="0" smtClean="0"/>
              <a:t>Let’s try to print something inside the __</a:t>
            </a:r>
            <a:r>
              <a:rPr lang="en-US" dirty="0" err="1" smtClean="0"/>
              <a:t>init</a:t>
            </a:r>
            <a:r>
              <a:rPr lang="en-US" dirty="0" smtClean="0"/>
              <a:t>__ method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86271" y="2907982"/>
            <a:ext cx="5000671" cy="14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 smtClean="0"/>
              <a:t>You should see the string “I’m in constructor!” being printed twice, since there are to instantiations of Item (line 17 and line 23)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18" y="2907982"/>
            <a:ext cx="4577334" cy="3569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55" y="4645340"/>
            <a:ext cx="5837680" cy="7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to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5747"/>
            <a:ext cx="11242000" cy="88349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Let’s include name attribute of the item object inside the instantiation process by passing it to the __</a:t>
            </a:r>
            <a:r>
              <a:rPr lang="en-US" dirty="0" err="1" smtClean="0"/>
              <a:t>init</a:t>
            </a:r>
            <a:r>
              <a:rPr lang="en-US" dirty="0" smtClean="0"/>
              <a:t>__()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2192" y="4001646"/>
            <a:ext cx="5000671" cy="28563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 smtClean="0"/>
              <a:t>Note: Line 13 is just another way to include expression (in this case variable) into string literal. This particular technique is called </a:t>
            </a:r>
            <a:r>
              <a:rPr lang="en-US" sz="2000" dirty="0" smtClean="0">
                <a:solidFill>
                  <a:srgbClr val="FF0000"/>
                </a:solidFill>
              </a:rPr>
              <a:t>f-string or string interpolation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 smtClean="0"/>
              <a:t>Please read the following website for more details on this technique and others</a:t>
            </a:r>
          </a:p>
          <a:p>
            <a:pPr marL="0" indent="0" algn="just">
              <a:buNone/>
            </a:pPr>
            <a:r>
              <a:rPr lang="en-US" sz="2000" dirty="0" smtClean="0">
                <a:hlinkClick r:id="rId2"/>
              </a:rPr>
              <a:t>https://realpython.com/python-string-formatting/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92" y="2957792"/>
            <a:ext cx="5337894" cy="854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957792"/>
            <a:ext cx="5121244" cy="356292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81192" y="3118104"/>
            <a:ext cx="5121244" cy="46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Attributes inside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754728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Let’s assign all attributes inside constructor so that they are initialized every time the object is instantiated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3063049"/>
            <a:ext cx="4389628" cy="3438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773" y="3063048"/>
            <a:ext cx="6061034" cy="185285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0595" y="3226030"/>
            <a:ext cx="4389628" cy="7333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default value for parameters inside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946752"/>
          </a:xfrm>
        </p:spPr>
        <p:txBody>
          <a:bodyPr anchor="t"/>
          <a:lstStyle/>
          <a:p>
            <a:r>
              <a:rPr lang="en-US" dirty="0" smtClean="0"/>
              <a:t>You can add default values for the parameters in constructor to handle the case when the object instantiation does not provide the required argument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0" y="3057906"/>
            <a:ext cx="4948324" cy="3800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04" y="3127249"/>
            <a:ext cx="5728335" cy="166521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83995" y="3127249"/>
            <a:ext cx="1148709" cy="347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certain attribute to a specific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8391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In Python, you may add certain attributes which are not defined in constructor</a:t>
            </a:r>
          </a:p>
          <a:p>
            <a:r>
              <a:rPr lang="en-US" dirty="0" smtClean="0"/>
              <a:t>This way, you can add attribute that belongs to certain objects (not all instances)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414061"/>
            <a:ext cx="5251777" cy="2944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62" y="3414061"/>
            <a:ext cx="5595557" cy="62977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1192" y="6126479"/>
            <a:ext cx="3112984" cy="231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</a:t>
            </a:r>
            <a:r>
              <a:rPr lang="en-US" dirty="0" err="1" smtClean="0"/>
              <a:t>calculate_total_price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13096"/>
          </a:xfrm>
        </p:spPr>
        <p:txBody>
          <a:bodyPr anchor="t"/>
          <a:lstStyle/>
          <a:p>
            <a:r>
              <a:rPr lang="en-US" dirty="0" smtClean="0"/>
              <a:t>Remember, when we call a method from a certain object, the object itself is passed to the method</a:t>
            </a:r>
          </a:p>
          <a:p>
            <a:r>
              <a:rPr lang="en-US" dirty="0" smtClean="0"/>
              <a:t>Understanding this, we can simplify </a:t>
            </a:r>
            <a:r>
              <a:rPr lang="en-US" dirty="0" err="1" smtClean="0"/>
              <a:t>calculate_total_price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4" y="3593593"/>
            <a:ext cx="5179314" cy="3119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90" y="3593593"/>
            <a:ext cx="5787200" cy="87070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448187" y="4631901"/>
            <a:ext cx="3873621" cy="3747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fixing: Validating Data type of passed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62704"/>
          </a:xfrm>
        </p:spPr>
        <p:txBody>
          <a:bodyPr anchor="t"/>
          <a:lstStyle/>
          <a:p>
            <a:r>
              <a:rPr lang="en-US" dirty="0" smtClean="0"/>
              <a:t>What if we pass string instead of integers for ‘quantity’ arguments?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97" y="3104959"/>
            <a:ext cx="5674388" cy="295751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7502" y="4805637"/>
            <a:ext cx="3873621" cy="3747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2" y="3142291"/>
            <a:ext cx="5226944" cy="63212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37960" y="4242933"/>
            <a:ext cx="5517191" cy="562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How do we control what data type should be used in argument?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42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data type for the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02200"/>
          </a:xfrm>
        </p:spPr>
        <p:txBody>
          <a:bodyPr anchor="t"/>
          <a:lstStyle/>
          <a:p>
            <a:r>
              <a:rPr lang="en-US" dirty="0" smtClean="0"/>
              <a:t>We can control what data type the arguments passed to a method by specifying the data type of the parameters for that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485388"/>
            <a:ext cx="6366886" cy="26868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12326" y="3666744"/>
            <a:ext cx="6728734" cy="256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79208" y="3794760"/>
            <a:ext cx="4231599" cy="1645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/>
              <a:t>Pay attention to how the quantity does not need to have the data type specified. This is because the </a:t>
            </a:r>
            <a:r>
              <a:rPr lang="en-US" sz="2000" dirty="0" smtClean="0">
                <a:solidFill>
                  <a:srgbClr val="FF0000"/>
                </a:solidFill>
              </a:rPr>
              <a:t>default value already specify the data type it accepts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Fixing: Validating the possible values of the passed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43832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You can use assert statement to do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784348"/>
            <a:ext cx="5819608" cy="358129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10774" y="3275045"/>
            <a:ext cx="2175426" cy="492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93408" y="2784348"/>
            <a:ext cx="4231599" cy="73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/>
              <a:t>Pay attention to how the </a:t>
            </a:r>
            <a:r>
              <a:rPr lang="en-US" sz="2000" dirty="0" smtClean="0">
                <a:solidFill>
                  <a:srgbClr val="FF0000"/>
                </a:solidFill>
              </a:rPr>
              <a:t>‘assert’ is called as statement, not function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08" y="3767328"/>
            <a:ext cx="4840246" cy="12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0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message to 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2679"/>
            <a:ext cx="11029615" cy="462120"/>
          </a:xfrm>
        </p:spPr>
        <p:txBody>
          <a:bodyPr anchor="t"/>
          <a:lstStyle/>
          <a:p>
            <a:r>
              <a:rPr lang="en-US" dirty="0" smtClean="0"/>
              <a:t>You can simply add message as string as second argument for assert statement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642617"/>
            <a:ext cx="5727344" cy="3873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39" y="2642617"/>
            <a:ext cx="5234582" cy="226771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46766" y="3200400"/>
            <a:ext cx="4661770" cy="731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 3: Classes and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11029615" cy="60055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Most Materials in this slide are taken </a:t>
            </a:r>
            <a:r>
              <a:rPr lang="en-GB" dirty="0">
                <a:solidFill>
                  <a:schemeClr val="tx1"/>
                </a:solidFill>
              </a:rPr>
              <a:t>from a video by freecodecamp.org channel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Object Oriented Programming with Python - Full Course for Beginners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Item Class from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93884"/>
            <a:ext cx="11029615" cy="1577688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You can now save the code describing the item class into an individual file, for example item.py</a:t>
            </a:r>
          </a:p>
          <a:p>
            <a:r>
              <a:rPr lang="en-US" dirty="0" smtClean="0"/>
              <a:t>Then you can create another </a:t>
            </a:r>
            <a:r>
              <a:rPr lang="en-US" dirty="0" err="1" smtClean="0"/>
              <a:t>py</a:t>
            </a:r>
            <a:r>
              <a:rPr lang="en-US" dirty="0" smtClean="0"/>
              <a:t> file as the main file to access Item class</a:t>
            </a:r>
          </a:p>
          <a:p>
            <a:r>
              <a:rPr lang="en-US" dirty="0" smtClean="0"/>
              <a:t>In this file, you of course would need to import Item class from item.py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645394"/>
            <a:ext cx="5212188" cy="3020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579" y="3673297"/>
            <a:ext cx="4739069" cy="29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Let’s make Number Guessing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Computer needs to select a random integer</a:t>
            </a:r>
          </a:p>
          <a:p>
            <a:r>
              <a:rPr lang="en-US" dirty="0" smtClean="0"/>
              <a:t>Ask user to guess the number</a:t>
            </a:r>
          </a:p>
          <a:p>
            <a:r>
              <a:rPr lang="en-US" dirty="0" smtClean="0"/>
              <a:t>If the user guess too high, print(“Your guess is too high. Try again.”) and give the user another chance</a:t>
            </a:r>
          </a:p>
          <a:p>
            <a:r>
              <a:rPr lang="en-US" dirty="0"/>
              <a:t>If the user guess too </a:t>
            </a:r>
            <a:r>
              <a:rPr lang="en-US" dirty="0" smtClean="0"/>
              <a:t>low, </a:t>
            </a:r>
            <a:r>
              <a:rPr lang="en-US" dirty="0"/>
              <a:t>print(“Your guess is too </a:t>
            </a:r>
            <a:r>
              <a:rPr lang="en-US" dirty="0" smtClean="0"/>
              <a:t>low. </a:t>
            </a:r>
            <a:r>
              <a:rPr lang="en-US" dirty="0"/>
              <a:t>Try again.”) and give the user another chance</a:t>
            </a:r>
          </a:p>
          <a:p>
            <a:r>
              <a:rPr lang="en-US" dirty="0" smtClean="0"/>
              <a:t>Loops until the user guessed correctly and print(“Congratulation. You guess correctly.”)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4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Let’s make a Hangman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Basic rules of the game:</a:t>
            </a:r>
          </a:p>
          <a:p>
            <a:pPr lvl="1"/>
            <a:r>
              <a:rPr lang="en-US" dirty="0"/>
              <a:t>Computer chooses a word randomly from a list of words</a:t>
            </a:r>
          </a:p>
          <a:p>
            <a:pPr lvl="1"/>
            <a:r>
              <a:rPr lang="en-US" dirty="0" smtClean="0"/>
              <a:t>Computers prints dashes (-) according to the number of the letter of the word</a:t>
            </a:r>
          </a:p>
          <a:p>
            <a:pPr lvl="1"/>
            <a:r>
              <a:rPr lang="en-US" dirty="0" smtClean="0"/>
              <a:t>Player guesses one letter at a time, if he/she guesses  correctly, replace the dash at the appropriate position with the letter</a:t>
            </a:r>
          </a:p>
          <a:p>
            <a:pPr lvl="1"/>
            <a:r>
              <a:rPr lang="en-US" dirty="0" smtClean="0"/>
              <a:t>Player wins if he/she can guess all of the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Hangman Game: Let’s think about 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A list of words for computer to choose from randomly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to store all the letters contained in the chosen word</a:t>
            </a:r>
          </a:p>
          <a:p>
            <a:r>
              <a:rPr lang="en-US" dirty="0" smtClean="0"/>
              <a:t>A variable to store the letter given by the user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smtClean="0"/>
              <a:t>to store the letters that have been used/guessed by the user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to store the current progress of a game (showing correctly guessed letters along with dashes for the still-hidden letters)</a:t>
            </a:r>
          </a:p>
          <a:p>
            <a:r>
              <a:rPr lang="en-US" dirty="0" smtClean="0"/>
              <a:t>etc. (We’ll add more if we need)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93528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an Object-Oriented Program to calculate the area, circumference, and </a:t>
            </a:r>
            <a:r>
              <a:rPr lang="en-US" dirty="0" smtClean="0">
                <a:solidFill>
                  <a:schemeClr val="tx1"/>
                </a:solidFill>
              </a:rPr>
              <a:t>diagonal length of a </a:t>
            </a:r>
            <a:r>
              <a:rPr lang="en-US" smtClean="0">
                <a:solidFill>
                  <a:schemeClr val="tx1"/>
                </a:solidFill>
              </a:rPr>
              <a:t>rectangle given (by user) </a:t>
            </a:r>
            <a:r>
              <a:rPr lang="en-US" dirty="0" smtClean="0">
                <a:solidFill>
                  <a:schemeClr val="tx1"/>
                </a:solidFill>
              </a:rPr>
              <a:t>the length of the two sides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program that computes the area of a circular region (the shaded area in the diagram), given the radii of the inner and the outer circles,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baseline="-25000" dirty="0" err="1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, respectively. Define a Circle class that has methods to compute the area and circumference. </a:t>
            </a:r>
            <a:r>
              <a:rPr lang="en-US" dirty="0" err="1" smtClean="0">
                <a:solidFill>
                  <a:schemeClr val="tx1"/>
                </a:solidFill>
              </a:rPr>
              <a:t>Setet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circle’s radius </a:t>
            </a:r>
            <a:r>
              <a:rPr lang="en-US" dirty="0" smtClean="0">
                <a:solidFill>
                  <a:schemeClr val="tx1"/>
                </a:solidFill>
              </a:rPr>
              <a:t>via </a:t>
            </a:r>
            <a:r>
              <a:rPr lang="en-US" dirty="0">
                <a:solidFill>
                  <a:schemeClr val="tx1"/>
                </a:solidFill>
              </a:rPr>
              <a:t>a constructor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D823B-3218-4FAC-8F17-F3116A6E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52" y="4630448"/>
            <a:ext cx="2087804" cy="19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Taking a step back: Motivation to use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78272"/>
          </a:xfrm>
        </p:spPr>
        <p:txBody>
          <a:bodyPr anchor="t">
            <a:normAutofit lnSpcReduction="10000"/>
          </a:bodyPr>
          <a:lstStyle/>
          <a:p>
            <a:r>
              <a:rPr lang="en-GB" dirty="0" smtClean="0"/>
              <a:t>Suppose that you want to create a program to store items which will be sold in your store</a:t>
            </a:r>
          </a:p>
          <a:p>
            <a:r>
              <a:rPr lang="en-GB" dirty="0" smtClean="0"/>
              <a:t>For example, you have a category of item called ‘Phone’ and you want to express variables defining the state of this item category in your store such 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8" y="4071747"/>
            <a:ext cx="8820150" cy="1238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6689" y="5724144"/>
            <a:ext cx="100986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may see that these four variables are related since they have similar names. However, for the interpreter, these four are four separate, distinct variables.</a:t>
            </a:r>
          </a:p>
        </p:txBody>
      </p:sp>
    </p:spTree>
    <p:extLst>
      <p:ext uri="{BB962C8B-B14F-4D97-AF65-F5344CB8AC3E}">
        <p14:creationId xmlns:p14="http://schemas.microsoft.com/office/powerpoint/2010/main" val="3797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as Instance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88968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If you print the data type for all of the four variables from before you obtain: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14" y="2737773"/>
            <a:ext cx="4329232" cy="171535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79007" y="3106247"/>
            <a:ext cx="658368" cy="119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957229"/>
            <a:ext cx="5296350" cy="124901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3384" y="4840893"/>
            <a:ext cx="11029615" cy="853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types are actually instances of the class of the same name (in the example above, </a:t>
            </a:r>
            <a:r>
              <a:rPr lang="en-US" dirty="0" err="1" smtClean="0"/>
              <a:t>str</a:t>
            </a:r>
            <a:r>
              <a:rPr lang="en-US" dirty="0" smtClean="0"/>
              <a:t> class and </a:t>
            </a:r>
            <a:r>
              <a:rPr lang="en-US" dirty="0" err="1" smtClean="0"/>
              <a:t>int</a:t>
            </a:r>
            <a:r>
              <a:rPr lang="en-US" dirty="0" smtClean="0"/>
              <a:t>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422240"/>
          </a:xfrm>
        </p:spPr>
        <p:txBody>
          <a:bodyPr anchor="t"/>
          <a:lstStyle/>
          <a:p>
            <a:r>
              <a:rPr lang="en-US" dirty="0" smtClean="0"/>
              <a:t>Let’s create a class called ‘item’ from which later on we can instantiate the item objects (item1, item2, item3, and so on)</a:t>
            </a:r>
          </a:p>
          <a:p>
            <a:r>
              <a:rPr lang="en-US" dirty="0" smtClean="0"/>
              <a:t>A very simple definition of such class is as follows: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111" y="3810101"/>
            <a:ext cx="1466850" cy="5143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4606116"/>
            <a:ext cx="11029615" cy="471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 then create instance item1 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3" y="5239512"/>
            <a:ext cx="2076450" cy="12001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030722" y="6080760"/>
            <a:ext cx="2130552" cy="324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Attributes to Item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6075640" cy="617567"/>
          </a:xfrm>
        </p:spPr>
        <p:txBody>
          <a:bodyPr anchor="t"/>
          <a:lstStyle/>
          <a:p>
            <a:r>
              <a:rPr lang="en-US" dirty="0" smtClean="0"/>
              <a:t>Let’s add some attributes to our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966" y="2217767"/>
            <a:ext cx="3695700" cy="21907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2922643"/>
            <a:ext cx="6221944" cy="106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as you can see we have relationship among the four attributes which we initially describe as some distinct variables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347966" y="3580223"/>
            <a:ext cx="3695700" cy="828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4136102"/>
            <a:ext cx="6221944" cy="59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Let’s see the ‘data type’ of item1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52" y="4802504"/>
            <a:ext cx="4267200" cy="10477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257799" y="4727447"/>
            <a:ext cx="658368" cy="119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727447"/>
            <a:ext cx="5801868" cy="133084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81192" y="6220983"/>
            <a:ext cx="11316675" cy="59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the instance of  this Item class is said to have data type ‘__main__.Item’ instead of ‘</a:t>
            </a:r>
            <a:r>
              <a:rPr lang="en-US" dirty="0" err="1" smtClean="0"/>
              <a:t>str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4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 to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16984"/>
          </a:xfrm>
        </p:spPr>
        <p:txBody>
          <a:bodyPr anchor="t"/>
          <a:lstStyle/>
          <a:p>
            <a:r>
              <a:rPr lang="en-US" dirty="0" smtClean="0"/>
              <a:t>Let’s add method ‘</a:t>
            </a:r>
            <a:r>
              <a:rPr lang="en-US" dirty="0" err="1" smtClean="0"/>
              <a:t>calculate_total_price</a:t>
            </a:r>
            <a:r>
              <a:rPr lang="en-US" dirty="0" smtClean="0"/>
              <a:t>’ to calculate total price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9" y="2697481"/>
            <a:ext cx="4351973" cy="374524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00471" y="2880360"/>
            <a:ext cx="6559297" cy="296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 smtClean="0"/>
              <a:t>Line 12 is the method header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 smtClean="0"/>
              <a:t>Pay attention to the ‘self’ parameter inside the method header. </a:t>
            </a:r>
            <a:r>
              <a:rPr lang="en-US" sz="2000" dirty="0" smtClean="0">
                <a:solidFill>
                  <a:srgbClr val="FF0000"/>
                </a:solidFill>
              </a:rPr>
              <a:t>Every method needs to pass the object from which the method is called (represented by this variable ‘self’)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 smtClean="0"/>
              <a:t>The method is called from item1 object (line 21)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 smtClean="0"/>
              <a:t>Right now the method simply prints “calculating...”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 smtClean="0"/>
              <a:t>Boring. Let’s make it more interesting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137637" y="2865191"/>
            <a:ext cx="873275" cy="2950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Parameters and return statement to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00077"/>
            <a:ext cx="11029615" cy="1815432"/>
          </a:xfrm>
        </p:spPr>
        <p:txBody>
          <a:bodyPr anchor="t"/>
          <a:lstStyle/>
          <a:p>
            <a:r>
              <a:rPr lang="en-US" dirty="0" smtClean="0"/>
              <a:t>Let’s actually make the method we created to be able to calculate the total price of the item</a:t>
            </a:r>
          </a:p>
          <a:p>
            <a:r>
              <a:rPr lang="en-US" dirty="0" smtClean="0"/>
              <a:t>For this we need to pass two arguments representing item quantity and item price when calling the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064931"/>
            <a:ext cx="6336793" cy="218140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128297" y="4247919"/>
            <a:ext cx="4877775" cy="1815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Pay attention to how method header (line 12) is changed to have three parameters </a:t>
            </a:r>
            <a:r>
              <a:rPr lang="en-US" sz="2000" dirty="0" smtClean="0">
                <a:solidFill>
                  <a:srgbClr val="FF0000"/>
                </a:solidFill>
              </a:rPr>
              <a:t>(including ‘self’)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Also pay attention to the return statement (line 13)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Also pay attention to how the method calling is changed in line 21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3731301" y="4178808"/>
            <a:ext cx="996148" cy="347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28" y="5209413"/>
            <a:ext cx="6048375" cy="132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Constructor to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885280"/>
          </a:xfrm>
        </p:spPr>
        <p:txBody>
          <a:bodyPr anchor="t"/>
          <a:lstStyle/>
          <a:p>
            <a:r>
              <a:rPr lang="en-US" dirty="0" smtClean="0"/>
              <a:t>Let’s add a mechanism to specify the attributes of the object when it is instantiated</a:t>
            </a:r>
          </a:p>
          <a:p>
            <a:r>
              <a:rPr lang="en-US" dirty="0" smtClean="0"/>
              <a:t>To do that, we need to use constructor</a:t>
            </a:r>
          </a:p>
          <a:p>
            <a:r>
              <a:rPr lang="en-US" dirty="0" smtClean="0"/>
              <a:t>Constructor is one of the special methods called magic methods in python. They are characterized by double underscore before and after the name of the method</a:t>
            </a:r>
          </a:p>
          <a:p>
            <a:r>
              <a:rPr lang="en-US" dirty="0" smtClean="0"/>
              <a:t>The method name for the constructor is ‘</a:t>
            </a:r>
            <a:r>
              <a:rPr lang="en-US" dirty="0" err="1" smtClean="0"/>
              <a:t>init</a:t>
            </a:r>
            <a:r>
              <a:rPr lang="en-US" dirty="0" smtClean="0"/>
              <a:t>’ and should be defined as ‘__</a:t>
            </a:r>
            <a:r>
              <a:rPr lang="en-US" dirty="0" err="1" smtClean="0"/>
              <a:t>init</a:t>
            </a:r>
            <a:r>
              <a:rPr lang="en-US" dirty="0" smtClean="0"/>
              <a:t>__’ since it is one of the special method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57862" y="5413248"/>
            <a:ext cx="2617257" cy="347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8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7F0652-397B-4F71-B75E-207A80EB2786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71af3243-3dd4-4a8d-8c0d-dd76da1f02a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0</TotalTime>
  <Words>1308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Courier New</vt:lpstr>
      <vt:lpstr>Wingdings 2</vt:lpstr>
      <vt:lpstr>Dividend</vt:lpstr>
      <vt:lpstr>Object – Oriented Programming</vt:lpstr>
      <vt:lpstr>Topic 3: Classes and Objects</vt:lpstr>
      <vt:lpstr>Taking a step back: Motivation to use OOP</vt:lpstr>
      <vt:lpstr>Data type as Instance of a class</vt:lpstr>
      <vt:lpstr>First Class Creation</vt:lpstr>
      <vt:lpstr>Assigning Attributes to Item Class</vt:lpstr>
      <vt:lpstr>Adding methods to the class</vt:lpstr>
      <vt:lpstr>Adding more Parameters and return statement to Method</vt:lpstr>
      <vt:lpstr>Adding Constructor to the class</vt:lpstr>
      <vt:lpstr>How constructor (__init__ method) works</vt:lpstr>
      <vt:lpstr>Passing Arguments to Constructor</vt:lpstr>
      <vt:lpstr>Assigning Attributes inside Constructor</vt:lpstr>
      <vt:lpstr>Including default value for parameters inside constructor</vt:lpstr>
      <vt:lpstr>Adding certain attribute to a specific instance</vt:lpstr>
      <vt:lpstr>Fixing calculate_total_price method</vt:lpstr>
      <vt:lpstr>Next fixing: Validating Data type of passed arguments</vt:lpstr>
      <vt:lpstr>Controlling data type for the parameters</vt:lpstr>
      <vt:lpstr>Next Fixing: Validating the possible values of the passed arguments</vt:lpstr>
      <vt:lpstr>Adding Custom message to Assertion</vt:lpstr>
      <vt:lpstr>Separating Item Class from Main</vt:lpstr>
      <vt:lpstr>Exercise: Let’s make Number Guessing Game</vt:lpstr>
      <vt:lpstr>Exercise: Let’s make a Hangman Game</vt:lpstr>
      <vt:lpstr>Hangman Game: Let’s think about what we need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2020-09-04T12:18:07Z</dcterms:created>
  <dcterms:modified xsi:type="dcterms:W3CDTF">2022-02-03T11:21:01Z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