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sldIdLst>
    <p:sldId id="262" r:id="rId5"/>
    <p:sldId id="294" r:id="rId6"/>
    <p:sldId id="391" r:id="rId7"/>
    <p:sldId id="392" r:id="rId8"/>
    <p:sldId id="393" r:id="rId9"/>
    <p:sldId id="396" r:id="rId10"/>
    <p:sldId id="394" r:id="rId11"/>
    <p:sldId id="395" r:id="rId12"/>
    <p:sldId id="397" r:id="rId13"/>
    <p:sldId id="398" r:id="rId14"/>
    <p:sldId id="399" r:id="rId15"/>
    <p:sldId id="400" r:id="rId16"/>
    <p:sldId id="401" r:id="rId17"/>
    <p:sldId id="40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1B9D-5FD8-46B1-A173-F00497598741}" type="datetimeFigureOut">
              <a:rPr lang="en-US" smtClean="0"/>
              <a:t>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42BC-A7BD-4276-975D-6351998F7C85}" type="slidenum">
              <a:rPr lang="en-US" smtClean="0"/>
              <a:t>‹#›</a:t>
            </a:fld>
            <a:endParaRPr lang="en-US"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442AB9-C8CA-420F-B42A-18C2D699071B}" type="datetime1">
              <a:rPr lang="en-US" smtClean="0"/>
              <a:t>2/10/2022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DFFBC-BDEB-417F-BF84-663A45C20646}"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8071AC1-DFE2-4CEB-A839-7F430962ACC4}" type="datetime1">
              <a:rPr lang="en-US" smtClean="0"/>
              <a:t>2/10/2022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5020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132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F9C0F-A549-4116-ADE7-EA08C05540C8}"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9EEE4F-EA2D-4584-9DE7-EC300D9E7B04}" type="datetime1">
              <a:rPr lang="en-US" smtClean="0"/>
              <a:t>2/10/2022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BE59C-38C6-435B-909F-6BC5D2F90092}"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B3F88-5DA5-47A3-A95A-FEF6AF43E84E}"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0BB3716-29F6-49DE-A213-3937CA580F20}"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B02A8-9935-43BE-936D-943169608636}"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518B405-B3F7-4586-BE59-DF6DE834F5F3}" type="datetime1">
              <a:rPr lang="en-US" smtClean="0"/>
              <a:t>2/10/2022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76EAD-3739-455C-929C-D58B69B73424}"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BAC8D9-C124-4B74-9CB9-474FDD0AD4C5}" type="datetime1">
              <a:rPr lang="en-US" smtClean="0"/>
              <a:t>2/10/2022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j_02ICOIgs&amp;t=61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2DBA70-3C88-4960-B0D4-84FCD42B19DB}"/>
              </a:ext>
            </a:extLst>
          </p:cNvPr>
          <p:cNvSpPr>
            <a:spLocks noGrp="1"/>
          </p:cNvSpPr>
          <p:nvPr>
            <p:ph type="ctrTitle"/>
          </p:nvPr>
        </p:nvSpPr>
        <p:spPr>
          <a:xfrm>
            <a:off x="8296274" y="1419225"/>
            <a:ext cx="3335705" cy="2085869"/>
          </a:xfrm>
        </p:spPr>
        <p:txBody>
          <a:bodyPr anchor="ctr">
            <a:normAutofit/>
          </a:bodyPr>
          <a:lstStyle/>
          <a:p>
            <a:r>
              <a:rPr lang="en-US" dirty="0" smtClean="0">
                <a:solidFill>
                  <a:srgbClr val="FFFFFF"/>
                </a:solidFill>
              </a:rPr>
              <a:t>Object – Oriented Programming</a:t>
            </a:r>
            <a:endParaRPr lang="en-US" dirty="0">
              <a:solidFill>
                <a:srgbClr val="FFFFFF"/>
              </a:solidFill>
            </a:endParaRPr>
          </a:p>
        </p:txBody>
      </p:sp>
      <p:sp>
        <p:nvSpPr>
          <p:cNvPr id="3" name="Subtitle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1733655"/>
          </a:xfrm>
        </p:spPr>
        <p:txBody>
          <a:bodyPr>
            <a:normAutofit/>
          </a:bodyPr>
          <a:lstStyle/>
          <a:p>
            <a:r>
              <a:rPr lang="en-US" dirty="0" err="1" smtClean="0">
                <a:solidFill>
                  <a:srgbClr val="EBEBEB"/>
                </a:solidFill>
              </a:rPr>
              <a:t>Iksan</a:t>
            </a:r>
            <a:r>
              <a:rPr lang="en-US" dirty="0" smtClean="0">
                <a:solidFill>
                  <a:srgbClr val="EBEBEB"/>
                </a:solidFill>
              </a:rPr>
              <a:t> </a:t>
            </a:r>
            <a:r>
              <a:rPr lang="en-US" dirty="0" err="1" smtClean="0">
                <a:solidFill>
                  <a:srgbClr val="EBEBEB"/>
                </a:solidFill>
              </a:rPr>
              <a:t>Bukhori</a:t>
            </a:r>
            <a:r>
              <a:rPr lang="en-US" dirty="0" smtClean="0">
                <a:solidFill>
                  <a:srgbClr val="EBEBEB"/>
                </a:solidFill>
              </a:rPr>
              <a:t>, M.Phil.</a:t>
            </a:r>
            <a:endParaRPr lang="en-US" dirty="0">
              <a:solidFill>
                <a:srgbClr val="EBEBEB"/>
              </a:solidFill>
            </a:endParaRPr>
          </a:p>
        </p:txBody>
      </p:sp>
      <p:grpSp>
        <p:nvGrpSpPr>
          <p:cNvPr id="58" name="Group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Rectangle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2"/>
          <a:stretch>
            <a:fillRect/>
          </a:stretch>
        </p:blipFill>
        <p:spPr>
          <a:xfrm>
            <a:off x="446534" y="723899"/>
            <a:ext cx="7498616" cy="5666666"/>
          </a:xfrm>
          <a:prstGeom prst="rect">
            <a:avLst/>
          </a:prstGeom>
        </p:spPr>
      </p:pic>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 Example: Instantiate Outside Constructor</a:t>
            </a:r>
            <a:endParaRPr lang="en-US" dirty="0"/>
          </a:p>
        </p:txBody>
      </p:sp>
      <p:sp>
        <p:nvSpPr>
          <p:cNvPr id="3" name="Content Placeholder 2"/>
          <p:cNvSpPr>
            <a:spLocks noGrp="1"/>
          </p:cNvSpPr>
          <p:nvPr>
            <p:ph idx="1"/>
          </p:nvPr>
        </p:nvSpPr>
        <p:spPr>
          <a:xfrm>
            <a:off x="581193" y="2180497"/>
            <a:ext cx="9120592" cy="507840"/>
          </a:xfrm>
        </p:spPr>
        <p:txBody>
          <a:bodyPr anchor="t"/>
          <a:lstStyle/>
          <a:p>
            <a:r>
              <a:rPr lang="en-US" dirty="0" smtClean="0"/>
              <a:t>Let’s say that a particular group of Item object have the same price</a:t>
            </a:r>
            <a:endParaRPr lang="en-US" dirty="0"/>
          </a:p>
        </p:txBody>
      </p:sp>
      <p:sp>
        <p:nvSpPr>
          <p:cNvPr id="5" name="Rectangle 4"/>
          <p:cNvSpPr/>
          <p:nvPr/>
        </p:nvSpPr>
        <p:spPr>
          <a:xfrm>
            <a:off x="6995160" y="4271232"/>
            <a:ext cx="4736592" cy="2031325"/>
          </a:xfrm>
          <a:prstGeom prst="rect">
            <a:avLst/>
          </a:prstGeom>
        </p:spPr>
        <p:txBody>
          <a:bodyPr wrap="square">
            <a:spAutoFit/>
          </a:bodyPr>
          <a:lstStyle/>
          <a:p>
            <a:pPr marL="285750" indent="-285750" algn="just">
              <a:buFont typeface="Arial" panose="020B0604020202020204" pitchFamily="34" charset="0"/>
              <a:buChar char="•"/>
            </a:pPr>
            <a:r>
              <a:rPr lang="en-US" dirty="0"/>
              <a:t>Pay attention to </a:t>
            </a:r>
            <a:r>
              <a:rPr lang="en-US" dirty="0" smtClean="0">
                <a:solidFill>
                  <a:srgbClr val="FF0000"/>
                </a:solidFill>
              </a:rPr>
              <a:t>how </a:t>
            </a:r>
            <a:r>
              <a:rPr lang="en-US" dirty="0" smtClean="0">
                <a:solidFill>
                  <a:srgbClr val="FF0000"/>
                </a:solidFill>
              </a:rPr>
              <a:t>we use decorator on line 41 to indicate class method</a:t>
            </a:r>
            <a:endParaRPr lang="en-US" dirty="0" smtClean="0">
              <a:solidFill>
                <a:srgbClr val="FF0000"/>
              </a:solidFill>
            </a:endParaRPr>
          </a:p>
          <a:p>
            <a:pPr marL="285750" indent="-285750" algn="just">
              <a:buFont typeface="Arial" panose="020B0604020202020204" pitchFamily="34" charset="0"/>
              <a:buChar char="•"/>
            </a:pPr>
            <a:r>
              <a:rPr lang="en-US" dirty="0" smtClean="0"/>
              <a:t>Pay attention to how the </a:t>
            </a:r>
            <a:r>
              <a:rPr lang="en-US" dirty="0" smtClean="0">
                <a:solidFill>
                  <a:srgbClr val="FF0000"/>
                </a:solidFill>
              </a:rPr>
              <a:t>class parameter is passed into class method</a:t>
            </a:r>
            <a:r>
              <a:rPr lang="en-US" dirty="0" smtClean="0"/>
              <a:t> instead of instance parameter </a:t>
            </a:r>
          </a:p>
          <a:p>
            <a:pPr marL="285750" indent="-285750" algn="just">
              <a:buFont typeface="Arial" panose="020B0604020202020204" pitchFamily="34" charset="0"/>
              <a:buChar char="•"/>
            </a:pPr>
            <a:r>
              <a:rPr lang="en-US" dirty="0" smtClean="0"/>
              <a:t>Pay attention to how we instantiate the </a:t>
            </a:r>
            <a:r>
              <a:rPr lang="en-US" dirty="0" smtClean="0"/>
              <a:t>object in the return statement (line 43)</a:t>
            </a:r>
            <a:endParaRPr lang="en-US" dirty="0"/>
          </a:p>
        </p:txBody>
      </p:sp>
      <p:pic>
        <p:nvPicPr>
          <p:cNvPr id="6" name="Picture 5"/>
          <p:cNvPicPr>
            <a:picLocks noChangeAspect="1"/>
          </p:cNvPicPr>
          <p:nvPr/>
        </p:nvPicPr>
        <p:blipFill>
          <a:blip r:embed="rId2"/>
          <a:stretch>
            <a:fillRect/>
          </a:stretch>
        </p:blipFill>
        <p:spPr>
          <a:xfrm>
            <a:off x="581192" y="3099394"/>
            <a:ext cx="6999184" cy="760781"/>
          </a:xfrm>
          <a:prstGeom prst="rect">
            <a:avLst/>
          </a:prstGeom>
        </p:spPr>
      </p:pic>
      <p:sp>
        <p:nvSpPr>
          <p:cNvPr id="7" name="Rounded Rectangle 6"/>
          <p:cNvSpPr/>
          <p:nvPr/>
        </p:nvSpPr>
        <p:spPr>
          <a:xfrm>
            <a:off x="1541824" y="3099394"/>
            <a:ext cx="1676864" cy="21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71408" y="3278336"/>
            <a:ext cx="405848" cy="237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950000" y="3575304"/>
            <a:ext cx="2984456" cy="2848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43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 Example: Instantiate from Csv file</a:t>
            </a:r>
            <a:endParaRPr lang="en-US" dirty="0"/>
          </a:p>
        </p:txBody>
      </p:sp>
      <p:sp>
        <p:nvSpPr>
          <p:cNvPr id="3" name="Content Placeholder 2"/>
          <p:cNvSpPr>
            <a:spLocks noGrp="1"/>
          </p:cNvSpPr>
          <p:nvPr>
            <p:ph idx="1"/>
          </p:nvPr>
        </p:nvSpPr>
        <p:spPr>
          <a:xfrm>
            <a:off x="581192" y="2180496"/>
            <a:ext cx="11029615" cy="635855"/>
          </a:xfrm>
        </p:spPr>
        <p:txBody>
          <a:bodyPr anchor="t">
            <a:normAutofit/>
          </a:bodyPr>
          <a:lstStyle/>
          <a:p>
            <a:r>
              <a:rPr lang="en-US" dirty="0" smtClean="0"/>
              <a:t>We could also enumerate from the csv file to instantiate from it</a:t>
            </a:r>
            <a:endParaRPr lang="en-US" dirty="0"/>
          </a:p>
        </p:txBody>
      </p:sp>
      <p:pic>
        <p:nvPicPr>
          <p:cNvPr id="4" name="Picture 3"/>
          <p:cNvPicPr>
            <a:picLocks noChangeAspect="1"/>
          </p:cNvPicPr>
          <p:nvPr/>
        </p:nvPicPr>
        <p:blipFill>
          <a:blip r:embed="rId2"/>
          <a:stretch>
            <a:fillRect/>
          </a:stretch>
        </p:blipFill>
        <p:spPr>
          <a:xfrm>
            <a:off x="837057" y="2625612"/>
            <a:ext cx="5508879" cy="4158664"/>
          </a:xfrm>
          <a:prstGeom prst="rect">
            <a:avLst/>
          </a:prstGeom>
        </p:spPr>
      </p:pic>
      <p:sp>
        <p:nvSpPr>
          <p:cNvPr id="5" name="Rounded Rectangle 4"/>
          <p:cNvSpPr/>
          <p:nvPr/>
        </p:nvSpPr>
        <p:spPr>
          <a:xfrm>
            <a:off x="1230928" y="2605617"/>
            <a:ext cx="1676864" cy="21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14392" y="4855464"/>
            <a:ext cx="3149048" cy="8595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74215" y="3101138"/>
            <a:ext cx="4736592" cy="1477328"/>
          </a:xfrm>
          <a:prstGeom prst="rect">
            <a:avLst/>
          </a:prstGeom>
        </p:spPr>
        <p:txBody>
          <a:bodyPr wrap="square">
            <a:spAutoFit/>
          </a:bodyPr>
          <a:lstStyle/>
          <a:p>
            <a:pPr marL="285750" indent="-285750" algn="just">
              <a:buFont typeface="Arial" panose="020B0604020202020204" pitchFamily="34" charset="0"/>
              <a:buChar char="•"/>
            </a:pPr>
            <a:r>
              <a:rPr lang="en-US" dirty="0"/>
              <a:t>Pay attention to </a:t>
            </a:r>
            <a:r>
              <a:rPr lang="en-US" dirty="0" smtClean="0">
                <a:solidFill>
                  <a:srgbClr val="FF0000"/>
                </a:solidFill>
              </a:rPr>
              <a:t>import statement</a:t>
            </a:r>
            <a:endParaRPr lang="en-US" dirty="0" smtClean="0">
              <a:solidFill>
                <a:srgbClr val="FF0000"/>
              </a:solidFill>
            </a:endParaRPr>
          </a:p>
          <a:p>
            <a:pPr marL="285750" indent="-285750" algn="just">
              <a:buFont typeface="Arial" panose="020B0604020202020204" pitchFamily="34" charset="0"/>
              <a:buChar char="•"/>
            </a:pPr>
            <a:r>
              <a:rPr lang="en-US" dirty="0" smtClean="0"/>
              <a:t>Pay attention to how we </a:t>
            </a:r>
            <a:r>
              <a:rPr lang="en-US" dirty="0" smtClean="0">
                <a:solidFill>
                  <a:srgbClr val="FF0000"/>
                </a:solidFill>
              </a:rPr>
              <a:t>open, read, and </a:t>
            </a:r>
            <a:r>
              <a:rPr lang="en-US" dirty="0" smtClean="0">
                <a:solidFill>
                  <a:srgbClr val="FF0000"/>
                </a:solidFill>
              </a:rPr>
              <a:t>make a list from the csv file </a:t>
            </a:r>
            <a:r>
              <a:rPr lang="en-US" dirty="0" smtClean="0"/>
              <a:t>(line 30-33)</a:t>
            </a:r>
          </a:p>
          <a:p>
            <a:pPr marL="285750" indent="-285750" algn="just">
              <a:buFont typeface="Arial" panose="020B0604020202020204" pitchFamily="34" charset="0"/>
              <a:buChar char="•"/>
            </a:pPr>
            <a:r>
              <a:rPr lang="en-US" dirty="0" smtClean="0"/>
              <a:t>In the for loop, pay attention how we instantiate </a:t>
            </a:r>
            <a:r>
              <a:rPr lang="en-US" dirty="0" smtClean="0"/>
              <a:t>Item objects one by one </a:t>
            </a:r>
            <a:endParaRPr lang="en-US" dirty="0"/>
          </a:p>
        </p:txBody>
      </p:sp>
      <p:sp>
        <p:nvSpPr>
          <p:cNvPr id="9" name="Rounded Rectangle 8"/>
          <p:cNvSpPr/>
          <p:nvPr/>
        </p:nvSpPr>
        <p:spPr>
          <a:xfrm>
            <a:off x="1816144" y="5819870"/>
            <a:ext cx="3999440" cy="9844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36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Example: Check if a number is integer</a:t>
            </a:r>
            <a:endParaRPr lang="en-US" dirty="0"/>
          </a:p>
        </p:txBody>
      </p:sp>
      <p:pic>
        <p:nvPicPr>
          <p:cNvPr id="4" name="Picture 3"/>
          <p:cNvPicPr>
            <a:picLocks noChangeAspect="1"/>
          </p:cNvPicPr>
          <p:nvPr/>
        </p:nvPicPr>
        <p:blipFill>
          <a:blip r:embed="rId2"/>
          <a:stretch>
            <a:fillRect/>
          </a:stretch>
        </p:blipFill>
        <p:spPr>
          <a:xfrm>
            <a:off x="481584" y="2231898"/>
            <a:ext cx="5486400" cy="3619500"/>
          </a:xfrm>
          <a:prstGeom prst="rect">
            <a:avLst/>
          </a:prstGeom>
        </p:spPr>
      </p:pic>
    </p:spTree>
    <p:extLst>
      <p:ext uri="{BB962C8B-B14F-4D97-AF65-F5344CB8AC3E}">
        <p14:creationId xmlns:p14="http://schemas.microsoft.com/office/powerpoint/2010/main" val="113560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 in Python</a:t>
            </a:r>
            <a:endParaRPr lang="en-US" dirty="0"/>
          </a:p>
        </p:txBody>
      </p:sp>
      <p:sp>
        <p:nvSpPr>
          <p:cNvPr id="3" name="Content Placeholder 2"/>
          <p:cNvSpPr>
            <a:spLocks noGrp="1"/>
          </p:cNvSpPr>
          <p:nvPr>
            <p:ph idx="1"/>
          </p:nvPr>
        </p:nvSpPr>
        <p:spPr>
          <a:xfrm>
            <a:off x="581192" y="2180497"/>
            <a:ext cx="11029615" cy="1623408"/>
          </a:xfrm>
        </p:spPr>
        <p:txBody>
          <a:bodyPr anchor="t"/>
          <a:lstStyle/>
          <a:p>
            <a:r>
              <a:rPr lang="en-US" dirty="0" smtClean="0"/>
              <a:t>Public Attribute: Just the name of the attribute</a:t>
            </a:r>
          </a:p>
          <a:p>
            <a:r>
              <a:rPr lang="en-US" dirty="0" smtClean="0"/>
              <a:t>Private Attribute: Append double underscore (__) in the front of the attribute name</a:t>
            </a:r>
          </a:p>
          <a:p>
            <a:r>
              <a:rPr lang="en-US" dirty="0" smtClean="0"/>
              <a:t>Protected Attribute: </a:t>
            </a:r>
            <a:r>
              <a:rPr lang="en-US" dirty="0"/>
              <a:t>Append single underscore (_) in the front of the attribute name</a:t>
            </a:r>
          </a:p>
          <a:p>
            <a:endParaRPr lang="en-US" dirty="0"/>
          </a:p>
        </p:txBody>
      </p:sp>
    </p:spTree>
    <p:extLst>
      <p:ext uri="{BB962C8B-B14F-4D97-AF65-F5344CB8AC3E}">
        <p14:creationId xmlns:p14="http://schemas.microsoft.com/office/powerpoint/2010/main" val="69603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 in </a:t>
            </a:r>
            <a:r>
              <a:rPr lang="en-US" dirty="0" smtClean="0"/>
              <a:t>Python: Name Mangling</a:t>
            </a:r>
            <a:endParaRPr lang="en-US" dirty="0"/>
          </a:p>
        </p:txBody>
      </p:sp>
      <p:sp>
        <p:nvSpPr>
          <p:cNvPr id="3" name="Content Placeholder 2"/>
          <p:cNvSpPr>
            <a:spLocks noGrp="1"/>
          </p:cNvSpPr>
          <p:nvPr>
            <p:ph idx="1"/>
          </p:nvPr>
        </p:nvSpPr>
        <p:spPr>
          <a:xfrm>
            <a:off x="581192" y="2180496"/>
            <a:ext cx="11029615" cy="3781392"/>
          </a:xfrm>
        </p:spPr>
        <p:txBody>
          <a:bodyPr anchor="t">
            <a:normAutofit lnSpcReduction="10000"/>
          </a:bodyPr>
          <a:lstStyle/>
          <a:p>
            <a:r>
              <a:rPr lang="en-US" dirty="0" smtClean="0"/>
              <a:t>Python has the principle of </a:t>
            </a:r>
            <a:r>
              <a:rPr lang="en-US" i="1" dirty="0" smtClean="0"/>
              <a:t>“We’re all adult here. We know what we are doing”</a:t>
            </a:r>
          </a:p>
          <a:p>
            <a:r>
              <a:rPr lang="en-US" dirty="0" smtClean="0"/>
              <a:t>Python does not support the strict access modifier for private and protected like in other programming languages (Java, C, etc.)</a:t>
            </a:r>
          </a:p>
          <a:p>
            <a:r>
              <a:rPr lang="en-US" dirty="0" smtClean="0"/>
              <a:t>Instead it uses name mangling to prevent direct access of the attribute</a:t>
            </a:r>
          </a:p>
          <a:p>
            <a:r>
              <a:rPr lang="en-US" dirty="0" smtClean="0"/>
              <a:t>You can, however force the access by abusing this name mangling, though this is highly discouraged</a:t>
            </a:r>
          </a:p>
          <a:p>
            <a:r>
              <a:rPr lang="en-US" dirty="0" smtClean="0"/>
              <a:t>Appending underscores employ this name mangling technique which has a main purpose to tell the programmer from where the access to the attribute should be done</a:t>
            </a:r>
            <a:endParaRPr lang="en-US" dirty="0"/>
          </a:p>
        </p:txBody>
      </p:sp>
      <p:sp>
        <p:nvSpPr>
          <p:cNvPr id="4" name="Rectangle 3"/>
          <p:cNvSpPr/>
          <p:nvPr/>
        </p:nvSpPr>
        <p:spPr>
          <a:xfrm>
            <a:off x="6417342" y="6344150"/>
            <a:ext cx="5774658" cy="369332"/>
          </a:xfrm>
          <a:prstGeom prst="rect">
            <a:avLst/>
          </a:prstGeom>
        </p:spPr>
        <p:txBody>
          <a:bodyPr wrap="none">
            <a:spAutoFit/>
          </a:bodyPr>
          <a:lstStyle/>
          <a:p>
            <a:r>
              <a:rPr lang="en-US" dirty="0"/>
              <a:t>https://www.geeksforgeeks.org/name-mangling-in-python/</a:t>
            </a:r>
          </a:p>
        </p:txBody>
      </p:sp>
    </p:spTree>
    <p:extLst>
      <p:ext uri="{BB962C8B-B14F-4D97-AF65-F5344CB8AC3E}">
        <p14:creationId xmlns:p14="http://schemas.microsoft.com/office/powerpoint/2010/main" val="236242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 4: Class Attributes and Class Methods</a:t>
            </a:r>
            <a:endParaRPr lang="en-US" dirty="0"/>
          </a:p>
        </p:txBody>
      </p:sp>
      <p:sp>
        <p:nvSpPr>
          <p:cNvPr id="3" name="Text Placeholder 2"/>
          <p:cNvSpPr>
            <a:spLocks noGrp="1"/>
          </p:cNvSpPr>
          <p:nvPr>
            <p:ph type="body" idx="1"/>
          </p:nvPr>
        </p:nvSpPr>
        <p:spPr>
          <a:xfrm>
            <a:off x="581193" y="4541417"/>
            <a:ext cx="11029615" cy="600556"/>
          </a:xfrm>
        </p:spPr>
        <p:txBody>
          <a:bodyPr>
            <a:normAutofit fontScale="85000" lnSpcReduction="20000"/>
          </a:bodyPr>
          <a:lstStyle/>
          <a:p>
            <a:r>
              <a:rPr lang="en-GB" dirty="0" smtClean="0">
                <a:solidFill>
                  <a:schemeClr val="tx1"/>
                </a:solidFill>
              </a:rPr>
              <a:t>Most Materials in this slide are taken </a:t>
            </a:r>
            <a:r>
              <a:rPr lang="en-GB" dirty="0">
                <a:solidFill>
                  <a:schemeClr val="tx1"/>
                </a:solidFill>
              </a:rPr>
              <a:t>from a video by freecodecamp.org channel</a:t>
            </a:r>
            <a:r>
              <a:rPr lang="en-GB" dirty="0" smtClean="0">
                <a:solidFill>
                  <a:schemeClr val="tx1"/>
                </a:solidFill>
              </a:rPr>
              <a:t>:</a:t>
            </a:r>
          </a:p>
          <a:p>
            <a:r>
              <a:rPr lang="en-US" dirty="0">
                <a:solidFill>
                  <a:schemeClr val="tx1"/>
                </a:solidFill>
                <a:hlinkClick r:id="rId2"/>
              </a:rPr>
              <a:t>Object Oriented Programming with Python - Full Course for Beginners</a:t>
            </a:r>
            <a:endParaRPr lang="en-US" dirty="0">
              <a:solidFill>
                <a:schemeClr val="tx1"/>
              </a:solidFill>
            </a:endParaRPr>
          </a:p>
        </p:txBody>
      </p:sp>
    </p:spTree>
    <p:extLst>
      <p:ext uri="{BB962C8B-B14F-4D97-AF65-F5344CB8AC3E}">
        <p14:creationId xmlns:p14="http://schemas.microsoft.com/office/powerpoint/2010/main" val="657071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Attributes: Pay rate</a:t>
            </a:r>
            <a:endParaRPr lang="en-US" dirty="0"/>
          </a:p>
        </p:txBody>
      </p:sp>
      <p:sp>
        <p:nvSpPr>
          <p:cNvPr id="3" name="Content Placeholder 2"/>
          <p:cNvSpPr>
            <a:spLocks noGrp="1"/>
          </p:cNvSpPr>
          <p:nvPr>
            <p:ph idx="1"/>
          </p:nvPr>
        </p:nvSpPr>
        <p:spPr>
          <a:xfrm>
            <a:off x="581192" y="2180497"/>
            <a:ext cx="11029615" cy="837024"/>
          </a:xfrm>
        </p:spPr>
        <p:txBody>
          <a:bodyPr anchor="t"/>
          <a:lstStyle/>
          <a:p>
            <a:r>
              <a:rPr lang="en-US" dirty="0" smtClean="0"/>
              <a:t>Say you want to add discount attribute which is supposed to be applied for all instances of Item class</a:t>
            </a:r>
            <a:endParaRPr lang="en-US" dirty="0"/>
          </a:p>
        </p:txBody>
      </p:sp>
      <p:sp>
        <p:nvSpPr>
          <p:cNvPr id="8" name="Content Placeholder 2"/>
          <p:cNvSpPr txBox="1">
            <a:spLocks/>
          </p:cNvSpPr>
          <p:nvPr/>
        </p:nvSpPr>
        <p:spPr>
          <a:xfrm>
            <a:off x="6138123" y="2860359"/>
            <a:ext cx="5472684" cy="338327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Courier New" panose="02070309020205020404" pitchFamily="49" charset="0"/>
              <a:buChar char="o"/>
            </a:pPr>
            <a:r>
              <a:rPr lang="en-US" sz="2000" dirty="0" smtClean="0"/>
              <a:t>Pay attention to line 31-33 where </a:t>
            </a:r>
            <a:r>
              <a:rPr lang="en-US" sz="2000" dirty="0" smtClean="0">
                <a:solidFill>
                  <a:srgbClr val="FF0000"/>
                </a:solidFill>
              </a:rPr>
              <a:t>class attribute can be called from either the class itself (Item) or its instances (item1 or item2)</a:t>
            </a:r>
          </a:p>
          <a:p>
            <a:pPr algn="just">
              <a:buFont typeface="Courier New" panose="02070309020205020404" pitchFamily="49" charset="0"/>
              <a:buChar char="o"/>
            </a:pPr>
            <a:r>
              <a:rPr lang="en-US" sz="2000" dirty="0" smtClean="0">
                <a:solidFill>
                  <a:schemeClr val="tx1"/>
                </a:solidFill>
              </a:rPr>
              <a:t>This is because </a:t>
            </a:r>
            <a:r>
              <a:rPr lang="en-US" sz="2000" dirty="0" smtClean="0">
                <a:solidFill>
                  <a:srgbClr val="FF0000"/>
                </a:solidFill>
              </a:rPr>
              <a:t>when an instance tries to access attribute, it will try to access instance attribute of that name. If there is no such attribute, it will try to see if there is class attribute with such name</a:t>
            </a:r>
          </a:p>
          <a:p>
            <a:pPr algn="just">
              <a:buFont typeface="Courier New" panose="02070309020205020404" pitchFamily="49" charset="0"/>
              <a:buChar char="o"/>
            </a:pPr>
            <a:r>
              <a:rPr lang="en-US" sz="2000" dirty="0" smtClean="0">
                <a:solidFill>
                  <a:schemeClr val="tx1"/>
                </a:solidFill>
              </a:rPr>
              <a:t>To understand this better try to use __</a:t>
            </a:r>
            <a:r>
              <a:rPr lang="en-US" sz="2000" dirty="0" err="1" smtClean="0">
                <a:solidFill>
                  <a:schemeClr val="tx1"/>
                </a:solidFill>
              </a:rPr>
              <a:t>dict</a:t>
            </a:r>
            <a:r>
              <a:rPr lang="en-US" sz="2000" dirty="0" smtClean="0">
                <a:solidFill>
                  <a:schemeClr val="tx1"/>
                </a:solidFill>
              </a:rPr>
              <a:t>__ magic attributes on both the class and the instance</a:t>
            </a:r>
            <a:endParaRPr lang="en-US" sz="2000" dirty="0">
              <a:solidFill>
                <a:schemeClr val="tx1"/>
              </a:solidFill>
            </a:endParaRPr>
          </a:p>
        </p:txBody>
      </p:sp>
      <p:pic>
        <p:nvPicPr>
          <p:cNvPr id="9" name="Picture 8"/>
          <p:cNvPicPr>
            <a:picLocks noChangeAspect="1"/>
          </p:cNvPicPr>
          <p:nvPr/>
        </p:nvPicPr>
        <p:blipFill>
          <a:blip r:embed="rId2"/>
          <a:stretch>
            <a:fillRect/>
          </a:stretch>
        </p:blipFill>
        <p:spPr>
          <a:xfrm>
            <a:off x="764215" y="3017521"/>
            <a:ext cx="4987361" cy="3768477"/>
          </a:xfrm>
          <a:prstGeom prst="rect">
            <a:avLst/>
          </a:prstGeom>
        </p:spPr>
      </p:pic>
      <p:sp>
        <p:nvSpPr>
          <p:cNvPr id="5" name="Rounded Rectangle 4"/>
          <p:cNvSpPr/>
          <p:nvPr/>
        </p:nvSpPr>
        <p:spPr>
          <a:xfrm>
            <a:off x="1323806" y="3140807"/>
            <a:ext cx="2175426" cy="182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086062" y="6243638"/>
            <a:ext cx="1812586" cy="542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08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discount on our program</a:t>
            </a:r>
            <a:endParaRPr lang="en-US" dirty="0"/>
          </a:p>
        </p:txBody>
      </p:sp>
      <p:sp>
        <p:nvSpPr>
          <p:cNvPr id="3" name="Content Placeholder 2"/>
          <p:cNvSpPr>
            <a:spLocks noGrp="1"/>
          </p:cNvSpPr>
          <p:nvPr>
            <p:ph idx="1"/>
          </p:nvPr>
        </p:nvSpPr>
        <p:spPr>
          <a:xfrm>
            <a:off x="581193" y="1974209"/>
            <a:ext cx="11029615" cy="471264"/>
          </a:xfrm>
        </p:spPr>
        <p:txBody>
          <a:bodyPr anchor="t"/>
          <a:lstStyle/>
          <a:p>
            <a:r>
              <a:rPr lang="en-US" dirty="0" smtClean="0"/>
              <a:t>Let’s create a new method called </a:t>
            </a:r>
            <a:r>
              <a:rPr lang="en-US" dirty="0" err="1" smtClean="0"/>
              <a:t>apply_discount</a:t>
            </a:r>
            <a:r>
              <a:rPr lang="en-US" dirty="0" smtClean="0"/>
              <a:t>()</a:t>
            </a:r>
            <a:endParaRPr lang="en-US" dirty="0"/>
          </a:p>
        </p:txBody>
      </p:sp>
      <p:pic>
        <p:nvPicPr>
          <p:cNvPr id="4" name="Picture 3"/>
          <p:cNvPicPr>
            <a:picLocks noChangeAspect="1"/>
          </p:cNvPicPr>
          <p:nvPr/>
        </p:nvPicPr>
        <p:blipFill>
          <a:blip r:embed="rId2"/>
          <a:stretch>
            <a:fillRect/>
          </a:stretch>
        </p:blipFill>
        <p:spPr>
          <a:xfrm>
            <a:off x="713994" y="2498425"/>
            <a:ext cx="4827270" cy="4237391"/>
          </a:xfrm>
          <a:prstGeom prst="rect">
            <a:avLst/>
          </a:prstGeom>
        </p:spPr>
      </p:pic>
      <p:sp>
        <p:nvSpPr>
          <p:cNvPr id="5" name="Rounded Rectangle 4"/>
          <p:cNvSpPr/>
          <p:nvPr/>
        </p:nvSpPr>
        <p:spPr>
          <a:xfrm>
            <a:off x="3498640" y="5317078"/>
            <a:ext cx="1274528" cy="187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82056" y="2857607"/>
            <a:ext cx="6096000" cy="2862322"/>
          </a:xfrm>
          <a:prstGeom prst="rect">
            <a:avLst/>
          </a:prstGeom>
        </p:spPr>
        <p:txBody>
          <a:bodyPr>
            <a:spAutoFit/>
          </a:bodyPr>
          <a:lstStyle/>
          <a:p>
            <a:pPr marL="285750" indent="-285750" algn="just">
              <a:buFont typeface="Arial" panose="020B0604020202020204" pitchFamily="34" charset="0"/>
              <a:buChar char="•"/>
            </a:pPr>
            <a:r>
              <a:rPr lang="en-US" dirty="0"/>
              <a:t>Pay attention to line </a:t>
            </a:r>
            <a:r>
              <a:rPr lang="en-US" dirty="0" smtClean="0"/>
              <a:t>29 </a:t>
            </a:r>
            <a:r>
              <a:rPr lang="en-US" dirty="0"/>
              <a:t>where </a:t>
            </a:r>
            <a:r>
              <a:rPr lang="en-US" dirty="0">
                <a:solidFill>
                  <a:srgbClr val="FF0000"/>
                </a:solidFill>
              </a:rPr>
              <a:t>class attribute </a:t>
            </a:r>
            <a:r>
              <a:rPr lang="en-US" dirty="0" err="1" smtClean="0">
                <a:solidFill>
                  <a:srgbClr val="FF0000"/>
                </a:solidFill>
              </a:rPr>
              <a:t>pay_rate</a:t>
            </a:r>
            <a:r>
              <a:rPr lang="en-US" dirty="0" smtClean="0">
                <a:solidFill>
                  <a:srgbClr val="FF0000"/>
                </a:solidFill>
              </a:rPr>
              <a:t> should be called </a:t>
            </a:r>
            <a:r>
              <a:rPr lang="en-US" dirty="0">
                <a:solidFill>
                  <a:srgbClr val="FF0000"/>
                </a:solidFill>
              </a:rPr>
              <a:t>from </a:t>
            </a:r>
            <a:r>
              <a:rPr lang="en-US" dirty="0" smtClean="0">
                <a:solidFill>
                  <a:srgbClr val="FF0000"/>
                </a:solidFill>
              </a:rPr>
              <a:t>the </a:t>
            </a:r>
            <a:r>
              <a:rPr lang="en-US" dirty="0">
                <a:solidFill>
                  <a:srgbClr val="FF0000"/>
                </a:solidFill>
              </a:rPr>
              <a:t>class itself (Item) </a:t>
            </a:r>
            <a:r>
              <a:rPr lang="en-US" dirty="0" smtClean="0">
                <a:solidFill>
                  <a:srgbClr val="FF0000"/>
                </a:solidFill>
              </a:rPr>
              <a:t>specifically</a:t>
            </a:r>
          </a:p>
          <a:p>
            <a:pPr marL="285750" indent="-285750" algn="just">
              <a:buFont typeface="Arial" panose="020B0604020202020204" pitchFamily="34" charset="0"/>
              <a:buChar char="•"/>
            </a:pPr>
            <a:endParaRPr lang="en-US" dirty="0" smtClean="0">
              <a:solidFill>
                <a:srgbClr val="FF0000"/>
              </a:solidFill>
            </a:endParaRPr>
          </a:p>
          <a:p>
            <a:pPr marL="285750" indent="-285750" algn="just">
              <a:buFont typeface="Arial" panose="020B0604020202020204" pitchFamily="34" charset="0"/>
              <a:buChar char="•"/>
            </a:pPr>
            <a:r>
              <a:rPr lang="en-US" dirty="0" smtClean="0"/>
              <a:t>This is because you can access the class attributes either from the class or the object itself. So, </a:t>
            </a:r>
            <a:r>
              <a:rPr lang="en-US" dirty="0" smtClean="0">
                <a:solidFill>
                  <a:srgbClr val="FF0000"/>
                </a:solidFill>
              </a:rPr>
              <a:t>we explicitly name the class when calling the attribute to make sure that the one we access is really the class attribute, not the instance attribute of the same name </a:t>
            </a:r>
            <a:r>
              <a:rPr lang="en-US" dirty="0" smtClean="0"/>
              <a:t>(in case you have another instance attribute with the same name as the class attribute)</a:t>
            </a:r>
            <a:endParaRPr lang="en-US" dirty="0"/>
          </a:p>
        </p:txBody>
      </p:sp>
    </p:spTree>
    <p:extLst>
      <p:ext uri="{BB962C8B-B14F-4D97-AF65-F5344CB8AC3E}">
        <p14:creationId xmlns:p14="http://schemas.microsoft.com/office/powerpoint/2010/main" val="37931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different discount to different items</a:t>
            </a:r>
            <a:endParaRPr lang="en-US" dirty="0"/>
          </a:p>
        </p:txBody>
      </p:sp>
      <p:sp>
        <p:nvSpPr>
          <p:cNvPr id="3" name="Content Placeholder 2"/>
          <p:cNvSpPr>
            <a:spLocks noGrp="1"/>
          </p:cNvSpPr>
          <p:nvPr>
            <p:ph idx="1"/>
          </p:nvPr>
        </p:nvSpPr>
        <p:spPr>
          <a:xfrm>
            <a:off x="581192" y="2180496"/>
            <a:ext cx="11029615" cy="901032"/>
          </a:xfrm>
        </p:spPr>
        <p:txBody>
          <a:bodyPr anchor="t"/>
          <a:lstStyle/>
          <a:p>
            <a:r>
              <a:rPr lang="en-US" dirty="0" smtClean="0"/>
              <a:t>You can add instance attribute of the same name with the class attribute to the instance that you want to have different discount</a:t>
            </a:r>
            <a:endParaRPr lang="en-US" dirty="0"/>
          </a:p>
        </p:txBody>
      </p:sp>
      <p:pic>
        <p:nvPicPr>
          <p:cNvPr id="4" name="Picture 3"/>
          <p:cNvPicPr>
            <a:picLocks noChangeAspect="1"/>
          </p:cNvPicPr>
          <p:nvPr/>
        </p:nvPicPr>
        <p:blipFill>
          <a:blip r:embed="rId2"/>
          <a:stretch>
            <a:fillRect/>
          </a:stretch>
        </p:blipFill>
        <p:spPr>
          <a:xfrm>
            <a:off x="935165" y="2959741"/>
            <a:ext cx="4708328" cy="3815964"/>
          </a:xfrm>
          <a:prstGeom prst="rect">
            <a:avLst/>
          </a:prstGeom>
        </p:spPr>
      </p:pic>
      <p:sp>
        <p:nvSpPr>
          <p:cNvPr id="5" name="Rounded Rectangle 4"/>
          <p:cNvSpPr/>
          <p:nvPr/>
        </p:nvSpPr>
        <p:spPr>
          <a:xfrm>
            <a:off x="3516928" y="5051902"/>
            <a:ext cx="1274528" cy="187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15975" y="3097218"/>
            <a:ext cx="6052353"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Try to analyze why we change line 26 to use ‘self’ instead of Item!</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5794796" y="4020313"/>
            <a:ext cx="6020624" cy="853439"/>
          </a:xfrm>
          <a:prstGeom prst="rect">
            <a:avLst/>
          </a:prstGeom>
        </p:spPr>
      </p:pic>
      <p:sp>
        <p:nvSpPr>
          <p:cNvPr id="9" name="Rounded Rectangle 8"/>
          <p:cNvSpPr/>
          <p:nvPr/>
        </p:nvSpPr>
        <p:spPr>
          <a:xfrm>
            <a:off x="1255312" y="5762086"/>
            <a:ext cx="1606760" cy="2180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24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Attributes vs Instance Attributes</a:t>
            </a:r>
            <a:endParaRPr lang="en-US" dirty="0"/>
          </a:p>
        </p:txBody>
      </p:sp>
      <p:pic>
        <p:nvPicPr>
          <p:cNvPr id="4" name="Picture 3"/>
          <p:cNvPicPr>
            <a:picLocks noChangeAspect="1"/>
          </p:cNvPicPr>
          <p:nvPr/>
        </p:nvPicPr>
        <p:blipFill>
          <a:blip r:embed="rId2"/>
          <a:stretch>
            <a:fillRect/>
          </a:stretch>
        </p:blipFill>
        <p:spPr>
          <a:xfrm>
            <a:off x="1211770" y="2093214"/>
            <a:ext cx="9896475" cy="3695700"/>
          </a:xfrm>
          <a:prstGeom prst="rect">
            <a:avLst/>
          </a:prstGeom>
        </p:spPr>
      </p:pic>
      <p:sp>
        <p:nvSpPr>
          <p:cNvPr id="5" name="Rectangle 4"/>
          <p:cNvSpPr/>
          <p:nvPr/>
        </p:nvSpPr>
        <p:spPr>
          <a:xfrm>
            <a:off x="2740090" y="5860025"/>
            <a:ext cx="9451910" cy="923330"/>
          </a:xfrm>
          <a:prstGeom prst="rect">
            <a:avLst/>
          </a:prstGeom>
        </p:spPr>
        <p:txBody>
          <a:bodyPr wrap="square">
            <a:spAutoFit/>
          </a:bodyPr>
          <a:lstStyle/>
          <a:p>
            <a:pPr algn="dist"/>
            <a:r>
              <a:rPr lang="en-US" dirty="0"/>
              <a:t>https://www.tutorialsteacher.com/articles/class-attributes-vs-instance-attributes-in-python#:~:text=Class%20attributes%20are%20the%20variables,are%20defined%20in%20the%20constructor.&amp;text=Defined%20inside%20a%20constructor%20using%20the%20self%20parameter.</a:t>
            </a:r>
          </a:p>
        </p:txBody>
      </p:sp>
    </p:spTree>
    <p:extLst>
      <p:ext uri="{BB962C8B-B14F-4D97-AF65-F5344CB8AC3E}">
        <p14:creationId xmlns:p14="http://schemas.microsoft.com/office/powerpoint/2010/main" val="379774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Attribute Example: </a:t>
            </a:r>
            <a:r>
              <a:rPr lang="en-US" dirty="0" smtClean="0"/>
              <a:t>List of all items </a:t>
            </a:r>
            <a:endParaRPr lang="en-US" dirty="0"/>
          </a:p>
        </p:txBody>
      </p:sp>
      <p:sp>
        <p:nvSpPr>
          <p:cNvPr id="3" name="Content Placeholder 2"/>
          <p:cNvSpPr>
            <a:spLocks noGrp="1"/>
          </p:cNvSpPr>
          <p:nvPr>
            <p:ph idx="1"/>
          </p:nvPr>
        </p:nvSpPr>
        <p:spPr>
          <a:xfrm>
            <a:off x="581192" y="2180497"/>
            <a:ext cx="11029615" cy="489552"/>
          </a:xfrm>
        </p:spPr>
        <p:txBody>
          <a:bodyPr anchor="t"/>
          <a:lstStyle/>
          <a:p>
            <a:r>
              <a:rPr lang="en-US" dirty="0" smtClean="0"/>
              <a:t>Suppose we want to be able to list the items (instances of Item class) in our store</a:t>
            </a:r>
            <a:endParaRPr lang="en-US" dirty="0"/>
          </a:p>
        </p:txBody>
      </p:sp>
      <p:pic>
        <p:nvPicPr>
          <p:cNvPr id="4" name="Picture 3"/>
          <p:cNvPicPr>
            <a:picLocks noChangeAspect="1"/>
          </p:cNvPicPr>
          <p:nvPr/>
        </p:nvPicPr>
        <p:blipFill>
          <a:blip r:embed="rId2"/>
          <a:stretch>
            <a:fillRect/>
          </a:stretch>
        </p:blipFill>
        <p:spPr>
          <a:xfrm>
            <a:off x="581192" y="2608661"/>
            <a:ext cx="6468832" cy="4151884"/>
          </a:xfrm>
          <a:prstGeom prst="rect">
            <a:avLst/>
          </a:prstGeom>
        </p:spPr>
      </p:pic>
      <p:sp>
        <p:nvSpPr>
          <p:cNvPr id="5" name="Rectangle 4"/>
          <p:cNvSpPr/>
          <p:nvPr/>
        </p:nvSpPr>
        <p:spPr>
          <a:xfrm>
            <a:off x="7141464" y="2670049"/>
            <a:ext cx="4736592" cy="1200329"/>
          </a:xfrm>
          <a:prstGeom prst="rect">
            <a:avLst/>
          </a:prstGeom>
        </p:spPr>
        <p:txBody>
          <a:bodyPr wrap="square">
            <a:spAutoFit/>
          </a:bodyPr>
          <a:lstStyle/>
          <a:p>
            <a:pPr marL="285750" indent="-285750" algn="just">
              <a:buFont typeface="Arial" panose="020B0604020202020204" pitchFamily="34" charset="0"/>
              <a:buChar char="•"/>
            </a:pPr>
            <a:r>
              <a:rPr lang="en-US" dirty="0"/>
              <a:t>Pay attention to </a:t>
            </a:r>
            <a:r>
              <a:rPr lang="en-US" dirty="0" smtClean="0">
                <a:solidFill>
                  <a:srgbClr val="FF0000"/>
                </a:solidFill>
              </a:rPr>
              <a:t>how and why ‘all’ attribute is used as class attribute (line 4)</a:t>
            </a:r>
          </a:p>
          <a:p>
            <a:pPr marL="285750" indent="-285750" algn="just">
              <a:buFont typeface="Arial" panose="020B0604020202020204" pitchFamily="34" charset="0"/>
              <a:buChar char="•"/>
            </a:pPr>
            <a:r>
              <a:rPr lang="en-US" dirty="0" smtClean="0"/>
              <a:t>You can then enumerate the list, for example to see all the item names:</a:t>
            </a:r>
            <a:endParaRPr lang="en-US" dirty="0"/>
          </a:p>
        </p:txBody>
      </p:sp>
      <p:pic>
        <p:nvPicPr>
          <p:cNvPr id="6" name="Picture 5"/>
          <p:cNvPicPr>
            <a:picLocks noChangeAspect="1"/>
          </p:cNvPicPr>
          <p:nvPr/>
        </p:nvPicPr>
        <p:blipFill>
          <a:blip r:embed="rId3"/>
          <a:stretch>
            <a:fillRect/>
          </a:stretch>
        </p:blipFill>
        <p:spPr>
          <a:xfrm>
            <a:off x="7614285" y="4557331"/>
            <a:ext cx="3790950" cy="504825"/>
          </a:xfrm>
          <a:prstGeom prst="rect">
            <a:avLst/>
          </a:prstGeom>
        </p:spPr>
      </p:pic>
    </p:spTree>
    <p:extLst>
      <p:ext uri="{BB962C8B-B14F-4D97-AF65-F5344CB8AC3E}">
        <p14:creationId xmlns:p14="http://schemas.microsoft.com/office/powerpoint/2010/main" val="275375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Magic method __</a:t>
            </a:r>
            <a:r>
              <a:rPr lang="en-US" dirty="0" err="1" smtClean="0"/>
              <a:t>repr</a:t>
            </a:r>
            <a:r>
              <a:rPr lang="en-US" dirty="0" smtClean="0"/>
              <a:t>__ </a:t>
            </a:r>
            <a:endParaRPr lang="en-US" dirty="0"/>
          </a:p>
        </p:txBody>
      </p:sp>
      <p:sp>
        <p:nvSpPr>
          <p:cNvPr id="3" name="Content Placeholder 2"/>
          <p:cNvSpPr>
            <a:spLocks noGrp="1"/>
          </p:cNvSpPr>
          <p:nvPr>
            <p:ph idx="1"/>
          </p:nvPr>
        </p:nvSpPr>
        <p:spPr>
          <a:xfrm>
            <a:off x="581192" y="2180496"/>
            <a:ext cx="11029615" cy="1029047"/>
          </a:xfrm>
        </p:spPr>
        <p:txBody>
          <a:bodyPr anchor="t">
            <a:normAutofit fontScale="92500"/>
          </a:bodyPr>
          <a:lstStyle/>
          <a:p>
            <a:r>
              <a:rPr lang="en-US" dirty="0"/>
              <a:t>Try to call the ‘all’ attribute from the class Item and print it</a:t>
            </a:r>
            <a:r>
              <a:rPr lang="en-US" dirty="0" smtClean="0"/>
              <a:t>.</a:t>
            </a:r>
          </a:p>
          <a:p>
            <a:r>
              <a:rPr lang="en-US" dirty="0" smtClean="0"/>
              <a:t>The call </a:t>
            </a:r>
            <a:r>
              <a:rPr lang="en-US" dirty="0" err="1" smtClean="0"/>
              <a:t>Item.all</a:t>
            </a:r>
            <a:r>
              <a:rPr lang="en-US" dirty="0" smtClean="0"/>
              <a:t> returns the list of objects in unfriendly way. To fix this, we can use __</a:t>
            </a:r>
            <a:r>
              <a:rPr lang="en-US" dirty="0" err="1" smtClean="0"/>
              <a:t>repr</a:t>
            </a:r>
            <a:r>
              <a:rPr lang="en-US" dirty="0" smtClean="0"/>
              <a:t>__</a:t>
            </a:r>
            <a:endParaRPr lang="en-US" dirty="0"/>
          </a:p>
        </p:txBody>
      </p:sp>
      <p:pic>
        <p:nvPicPr>
          <p:cNvPr id="6" name="Picture 5"/>
          <p:cNvPicPr>
            <a:picLocks noChangeAspect="1"/>
          </p:cNvPicPr>
          <p:nvPr/>
        </p:nvPicPr>
        <p:blipFill>
          <a:blip r:embed="rId2"/>
          <a:stretch>
            <a:fillRect/>
          </a:stretch>
        </p:blipFill>
        <p:spPr>
          <a:xfrm>
            <a:off x="1547810" y="3515486"/>
            <a:ext cx="9096375" cy="542925"/>
          </a:xfrm>
          <a:prstGeom prst="rect">
            <a:avLst/>
          </a:prstGeom>
        </p:spPr>
      </p:pic>
      <p:pic>
        <p:nvPicPr>
          <p:cNvPr id="7" name="Picture 6"/>
          <p:cNvPicPr>
            <a:picLocks noChangeAspect="1"/>
          </p:cNvPicPr>
          <p:nvPr/>
        </p:nvPicPr>
        <p:blipFill>
          <a:blip r:embed="rId3"/>
          <a:stretch>
            <a:fillRect/>
          </a:stretch>
        </p:blipFill>
        <p:spPr>
          <a:xfrm>
            <a:off x="2505646" y="4768024"/>
            <a:ext cx="7381875" cy="1400175"/>
          </a:xfrm>
          <a:prstGeom prst="rect">
            <a:avLst/>
          </a:prstGeom>
        </p:spPr>
      </p:pic>
    </p:spTree>
    <p:extLst>
      <p:ext uri="{BB962C8B-B14F-4D97-AF65-F5344CB8AC3E}">
        <p14:creationId xmlns:p14="http://schemas.microsoft.com/office/powerpoint/2010/main" val="139680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 vs static method vs instance method</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81" b="100000" l="0" r="100000"/>
                    </a14:imgEffect>
                  </a14:imgLayer>
                </a14:imgProps>
              </a:ext>
            </a:extLst>
          </a:blip>
          <a:stretch>
            <a:fillRect/>
          </a:stretch>
        </p:blipFill>
        <p:spPr>
          <a:xfrm>
            <a:off x="2539746" y="1961007"/>
            <a:ext cx="6521958" cy="4201354"/>
          </a:xfrm>
          <a:prstGeom prst="rect">
            <a:avLst/>
          </a:prstGeom>
        </p:spPr>
      </p:pic>
      <p:sp>
        <p:nvSpPr>
          <p:cNvPr id="5" name="Rectangle 4"/>
          <p:cNvSpPr/>
          <p:nvPr/>
        </p:nvSpPr>
        <p:spPr>
          <a:xfrm>
            <a:off x="6013704" y="6211669"/>
            <a:ext cx="6096000" cy="646331"/>
          </a:xfrm>
          <a:prstGeom prst="rect">
            <a:avLst/>
          </a:prstGeom>
        </p:spPr>
        <p:txBody>
          <a:bodyPr>
            <a:spAutoFit/>
          </a:bodyPr>
          <a:lstStyle/>
          <a:p>
            <a:r>
              <a:rPr lang="en-US" dirty="0"/>
              <a:t>https://pynative.com/python-class-method-vs-static-method-vs-instance-method/</a:t>
            </a:r>
          </a:p>
        </p:txBody>
      </p:sp>
    </p:spTree>
    <p:extLst>
      <p:ext uri="{BB962C8B-B14F-4D97-AF65-F5344CB8AC3E}">
        <p14:creationId xmlns:p14="http://schemas.microsoft.com/office/powerpoint/2010/main" val="1724924309"/>
      </p:ext>
    </p:extLst>
  </p:cSld>
  <p:clrMapOvr>
    <a:masterClrMapping/>
  </p:clrMapOvr>
</p:sld>
</file>

<file path=ppt/theme/theme1.xml><?xml version="1.0" encoding="utf-8"?>
<a:theme xmlns:a="http://schemas.openxmlformats.org/drawingml/2006/main" name="Dividend">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infopath/2007/PartnerControls"/>
    <ds:schemaRef ds:uri="16c05727-aa75-4e4a-9b5f-8a80a1165891"/>
    <ds:schemaRef ds:uri="http://schemas.microsoft.com/office/2006/metadata/properties"/>
    <ds:schemaRef ds:uri="71af3243-3dd4-4a8d-8c0d-dd76da1f02a5"/>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Dividend design</Template>
  <TotalTime>0</TotalTime>
  <Words>719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 2</vt:lpstr>
      <vt:lpstr>Dividend</vt:lpstr>
      <vt:lpstr>Object – Oriented Programming</vt:lpstr>
      <vt:lpstr>Topic 4: Class Attributes and Class Methods</vt:lpstr>
      <vt:lpstr>Class Attributes: Pay rate</vt:lpstr>
      <vt:lpstr>Applying discount on our program</vt:lpstr>
      <vt:lpstr>Applying different discount to different items</vt:lpstr>
      <vt:lpstr>Class Attributes vs Instance Attributes</vt:lpstr>
      <vt:lpstr>Class Attribute Example: List of all items </vt:lpstr>
      <vt:lpstr>Extra: Magic method __repr__ </vt:lpstr>
      <vt:lpstr>Class Method vs static method vs instance method</vt:lpstr>
      <vt:lpstr>Class Method Example: Instantiate Outside Constructor</vt:lpstr>
      <vt:lpstr>Class Method Example: Instantiate from Csv file</vt:lpstr>
      <vt:lpstr>Static Method Example: Check if a number is integer</vt:lpstr>
      <vt:lpstr>Access Modifier in Python</vt:lpstr>
      <vt:lpstr>Access Modifier in Python: Name Mangling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2020-09-04T12:18:07Z</dcterms:created>
  <dcterms:modified xsi:type="dcterms:W3CDTF">2022-02-10T06:26:22Z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