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62" r:id="rId5"/>
    <p:sldId id="294" r:id="rId6"/>
    <p:sldId id="391" r:id="rId7"/>
    <p:sldId id="403" r:id="rId8"/>
    <p:sldId id="404" r:id="rId9"/>
    <p:sldId id="405" r:id="rId10"/>
    <p:sldId id="4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1B9D-5FD8-46B1-A173-F00497598741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42BC-A7BD-4276-975D-6351998F7C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42AB9-C8CA-420F-B42A-18C2D699071B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FBC-BDEB-417F-BF84-663A45C20646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071AC1-DFE2-4CEB-A839-7F430962ACC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17" y="6508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05020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17" y="6508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32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C0F-A549-4116-ADE7-EA08C05540C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E59C-38C6-435B-909F-6BC5D2F90092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3F88-5DA5-47A3-A95A-FEF6AF43E84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3716-29F6-49DE-A213-3937CA580F2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2A8-9935-43BE-936D-943169608636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18B405-B3F7-4586-BE59-DF6DE834F5F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6EAD-3739-455C-929C-D58B69B7342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BAC8D9-C124-4B74-9CB9-474FDD0AD4C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5"/>
            <a:ext cx="3335705" cy="2085869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Object – Oriented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BEBEB"/>
                </a:solidFill>
              </a:rPr>
              <a:t>Iksan</a:t>
            </a:r>
            <a:r>
              <a:rPr lang="en-US" dirty="0" smtClean="0">
                <a:solidFill>
                  <a:srgbClr val="EBEBEB"/>
                </a:solidFill>
              </a:rPr>
              <a:t> </a:t>
            </a:r>
            <a:r>
              <a:rPr lang="en-US" dirty="0" err="1" smtClean="0">
                <a:solidFill>
                  <a:srgbClr val="EBEBEB"/>
                </a:solidFill>
              </a:rPr>
              <a:t>Bukhori</a:t>
            </a:r>
            <a:r>
              <a:rPr lang="en-US" dirty="0" smtClean="0">
                <a:solidFill>
                  <a:srgbClr val="EBEBEB"/>
                </a:solidFill>
              </a:rPr>
              <a:t>, M.Phil.</a:t>
            </a:r>
            <a:endParaRPr lang="en-US" dirty="0">
              <a:solidFill>
                <a:srgbClr val="EBEBEB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23899"/>
            <a:ext cx="7498616" cy="5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</a:t>
            </a:r>
            <a:r>
              <a:rPr lang="en-GB" dirty="0" smtClean="0"/>
              <a:t>5: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5" cy="6005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EEStudent</a:t>
            </a:r>
            <a:r>
              <a:rPr lang="en-US" dirty="0" smtClean="0"/>
              <a:t> Class as Child Class of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837024"/>
          </a:xfrm>
        </p:spPr>
        <p:txBody>
          <a:bodyPr anchor="t"/>
          <a:lstStyle/>
          <a:p>
            <a:r>
              <a:rPr lang="en-US" dirty="0" smtClean="0"/>
              <a:t>Say that we want to create another class for EE Students. We can do this through inheritance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82062"/>
            <a:ext cx="7527152" cy="215931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01944" y="3482062"/>
            <a:ext cx="991064" cy="1567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08344" y="3973175"/>
            <a:ext cx="3977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Pay attention to line </a:t>
            </a:r>
            <a:r>
              <a:rPr lang="en-US" dirty="0" smtClean="0"/>
              <a:t>33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the name of the parent class is put as parameter of the child class header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8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62704"/>
          </a:xfrm>
        </p:spPr>
        <p:txBody>
          <a:bodyPr anchor="t"/>
          <a:lstStyle/>
          <a:p>
            <a:r>
              <a:rPr lang="en-US" dirty="0" smtClean="0"/>
              <a:t>We can simplify the constructor in child class using super()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26632" y="3652456"/>
            <a:ext cx="397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Pay attention to line </a:t>
            </a:r>
            <a:r>
              <a:rPr lang="en-US" dirty="0" smtClean="0"/>
              <a:t>38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we call the constructor of parent class using super()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also makes it unnecessary to have line  39 on the previous slide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3482062"/>
            <a:ext cx="7381329" cy="173916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06416" y="4279393"/>
            <a:ext cx="6256104" cy="475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vs Parent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29048"/>
          </a:xfrm>
        </p:spPr>
        <p:txBody>
          <a:bodyPr anchor="t"/>
          <a:lstStyle/>
          <a:p>
            <a:r>
              <a:rPr lang="en-US" dirty="0" smtClean="0"/>
              <a:t>Try to access method introduction from the instance of the Parent class and the instance of the Child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9" y="3023426"/>
            <a:ext cx="8366190" cy="175773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350763" y="4855464"/>
            <a:ext cx="1490472" cy="576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26" y="5431536"/>
            <a:ext cx="4671346" cy="1352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31672" y="5306612"/>
            <a:ext cx="3583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 smtClean="0">
                <a:solidFill>
                  <a:srgbClr val="FF0000"/>
                </a:solidFill>
              </a:rPr>
              <a:t>there is no introduction() method</a:t>
            </a:r>
            <a:r>
              <a:rPr lang="en-US" dirty="0" smtClean="0"/>
              <a:t> in </a:t>
            </a:r>
            <a:r>
              <a:rPr lang="en-US" dirty="0" err="1" smtClean="0"/>
              <a:t>EEStudent</a:t>
            </a:r>
            <a:r>
              <a:rPr lang="en-US" dirty="0" smtClean="0"/>
              <a:t> class, python will </a:t>
            </a:r>
            <a:r>
              <a:rPr lang="en-US" dirty="0" smtClean="0">
                <a:solidFill>
                  <a:srgbClr val="FF0000"/>
                </a:solidFill>
              </a:rPr>
              <a:t>look for a method of that name from the parent class</a:t>
            </a:r>
            <a:r>
              <a:rPr lang="en-US" dirty="0" smtClean="0"/>
              <a:t>, i.e. Student 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1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97418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Try to add implementation of introduction() method for </a:t>
            </a:r>
            <a:r>
              <a:rPr lang="en-US" dirty="0" err="1" smtClean="0"/>
              <a:t>EEStudent</a:t>
            </a:r>
            <a:r>
              <a:rPr lang="en-US" dirty="0" smtClean="0"/>
              <a:t> and call the method from both Student and </a:t>
            </a:r>
            <a:r>
              <a:rPr lang="en-US" dirty="0" err="1" smtClean="0"/>
              <a:t>EEStudent</a:t>
            </a:r>
            <a:r>
              <a:rPr lang="en-US" dirty="0" smtClean="0"/>
              <a:t> again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9" y="3074860"/>
            <a:ext cx="6206981" cy="356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95" y="3074860"/>
            <a:ext cx="4574579" cy="13171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84294" y="4703108"/>
            <a:ext cx="46766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 smtClean="0">
                <a:solidFill>
                  <a:srgbClr val="FF0000"/>
                </a:solidFill>
              </a:rPr>
              <a:t>there is introduction() method in </a:t>
            </a:r>
            <a:r>
              <a:rPr lang="en-US" dirty="0" err="1" smtClean="0">
                <a:solidFill>
                  <a:srgbClr val="FF0000"/>
                </a:solidFill>
              </a:rPr>
              <a:t>EEStudent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r>
              <a:rPr lang="en-US" dirty="0" smtClean="0"/>
              <a:t>, python will execute </a:t>
            </a:r>
            <a:r>
              <a:rPr lang="en-US" dirty="0" smtClean="0">
                <a:solidFill>
                  <a:srgbClr val="FF0000"/>
                </a:solidFill>
              </a:rPr>
              <a:t>this method instead of the method of the same name in Student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Here, we say introduction() method in </a:t>
            </a:r>
            <a:r>
              <a:rPr lang="en-GB" dirty="0" err="1" smtClean="0"/>
              <a:t>EEStudent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overrides </a:t>
            </a:r>
            <a:r>
              <a:rPr lang="en-GB" dirty="0" smtClean="0"/>
              <a:t>introduction() method in Student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27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Inheritance Hierarchy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241232"/>
            <a:ext cx="1568840" cy="2269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87" y="2241232"/>
            <a:ext cx="2954391" cy="1924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57" y="2241232"/>
            <a:ext cx="1597248" cy="3194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385" y="2241233"/>
            <a:ext cx="3593400" cy="1726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695" y="4332037"/>
            <a:ext cx="2868780" cy="2458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318" y="6291072"/>
            <a:ext cx="492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https://pynative.com/python-inheritance/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41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7F0652-397B-4F71-B75E-207A80EB278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0</TotalTime>
  <Words>228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2</vt:lpstr>
      <vt:lpstr>Dividend</vt:lpstr>
      <vt:lpstr>Object – Oriented Programming</vt:lpstr>
      <vt:lpstr>Topic 5: Inheritance</vt:lpstr>
      <vt:lpstr>EEStudent Class as Child Class of Student</vt:lpstr>
      <vt:lpstr>Super() function</vt:lpstr>
      <vt:lpstr>Child vs Parent Access</vt:lpstr>
      <vt:lpstr>Method Overriding</vt:lpstr>
      <vt:lpstr>Different Types of Inheritance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2020-09-04T12:18:07Z</dcterms:created>
  <dcterms:modified xsi:type="dcterms:W3CDTF">2022-02-24T15:19:07Z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