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sldIdLst>
    <p:sldId id="262" r:id="rId5"/>
    <p:sldId id="294" r:id="rId6"/>
    <p:sldId id="409" r:id="rId7"/>
    <p:sldId id="391" r:id="rId8"/>
    <p:sldId id="407" r:id="rId9"/>
    <p:sldId id="408" r:id="rId10"/>
    <p:sldId id="410" r:id="rId11"/>
    <p:sldId id="403" r:id="rId12"/>
    <p:sldId id="417" r:id="rId13"/>
    <p:sldId id="411" r:id="rId14"/>
    <p:sldId id="404" r:id="rId15"/>
    <p:sldId id="412" r:id="rId16"/>
    <p:sldId id="413" r:id="rId17"/>
    <p:sldId id="414" r:id="rId18"/>
    <p:sldId id="416" r:id="rId19"/>
    <p:sldId id="41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1B9D-5FD8-46B1-A173-F00497598741}"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42BC-A7BD-4276-975D-6351998F7C85}" type="slidenum">
              <a:rPr lang="en-US" smtClean="0"/>
              <a:t>‹#›</a:t>
            </a:fld>
            <a:endParaRPr lang="en-US"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442AB9-C8CA-420F-B42A-18C2D699071B}" type="datetime1">
              <a:rPr lang="en-US" smtClean="0"/>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DFFBC-BDEB-417F-BF84-663A45C20646}"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8071AC1-DFE2-4CEB-A839-7F430962ACC4}" type="datetime1">
              <a:rPr lang="en-US" smtClean="0"/>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32417" y="65088"/>
            <a:ext cx="10972800" cy="6096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05020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32417" y="65088"/>
            <a:ext cx="10972800" cy="6096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132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5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F9C0F-A549-4116-ADE7-EA08C05540C8}"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9EEE4F-EA2D-4584-9DE7-EC300D9E7B04}" type="datetime1">
              <a:rPr lang="en-US" smtClean="0"/>
              <a:t>3/5/2022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BE59C-38C6-435B-909F-6BC5D2F90092}"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B3F88-5DA5-47A3-A95A-FEF6AF43E84E}" type="datetime1">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0BB3716-29F6-49DE-A213-3937CA580F20}" type="datetime1">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B02A8-9935-43BE-936D-943169608636}" type="datetime1">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518B405-B3F7-4586-BE59-DF6DE834F5F3}" type="datetime1">
              <a:rPr lang="en-US" smtClean="0"/>
              <a:t>3/5/2022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76EAD-3739-455C-929C-D58B69B73424}"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BAC8D9-C124-4B74-9CB9-474FDD0AD4C5}" type="datetime1">
              <a:rPr lang="en-US" smtClean="0"/>
              <a:t>3/5/2022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2DBA70-3C88-4960-B0D4-84FCD42B19DB}"/>
              </a:ext>
            </a:extLst>
          </p:cNvPr>
          <p:cNvSpPr>
            <a:spLocks noGrp="1"/>
          </p:cNvSpPr>
          <p:nvPr>
            <p:ph type="ctrTitle"/>
          </p:nvPr>
        </p:nvSpPr>
        <p:spPr>
          <a:xfrm>
            <a:off x="8296274" y="1419225"/>
            <a:ext cx="3335705" cy="2085869"/>
          </a:xfrm>
        </p:spPr>
        <p:txBody>
          <a:bodyPr anchor="ctr">
            <a:normAutofit/>
          </a:bodyPr>
          <a:lstStyle/>
          <a:p>
            <a:r>
              <a:rPr lang="en-US" dirty="0" smtClean="0">
                <a:solidFill>
                  <a:srgbClr val="FFFFFF"/>
                </a:solidFill>
              </a:rPr>
              <a:t>Object – Oriented Programming</a:t>
            </a:r>
            <a:endParaRPr lang="en-US" dirty="0">
              <a:solidFill>
                <a:srgbClr val="FFFFFF"/>
              </a:solidFill>
            </a:endParaRPr>
          </a:p>
        </p:txBody>
      </p:sp>
      <p:sp>
        <p:nvSpPr>
          <p:cNvPr id="3" name="Subtitle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1733655"/>
          </a:xfrm>
        </p:spPr>
        <p:txBody>
          <a:bodyPr>
            <a:normAutofit/>
          </a:bodyPr>
          <a:lstStyle/>
          <a:p>
            <a:r>
              <a:rPr lang="en-US" dirty="0" err="1" smtClean="0">
                <a:solidFill>
                  <a:srgbClr val="EBEBEB"/>
                </a:solidFill>
              </a:rPr>
              <a:t>Iksan</a:t>
            </a:r>
            <a:r>
              <a:rPr lang="en-US" dirty="0" smtClean="0">
                <a:solidFill>
                  <a:srgbClr val="EBEBEB"/>
                </a:solidFill>
              </a:rPr>
              <a:t> </a:t>
            </a:r>
            <a:r>
              <a:rPr lang="en-US" dirty="0" err="1" smtClean="0">
                <a:solidFill>
                  <a:srgbClr val="EBEBEB"/>
                </a:solidFill>
              </a:rPr>
              <a:t>Bukhori</a:t>
            </a:r>
            <a:r>
              <a:rPr lang="en-US" dirty="0" smtClean="0">
                <a:solidFill>
                  <a:srgbClr val="EBEBEB"/>
                </a:solidFill>
              </a:rPr>
              <a:t>, M.Phil.</a:t>
            </a:r>
            <a:endParaRPr lang="en-US" dirty="0">
              <a:solidFill>
                <a:srgbClr val="EBEBEB"/>
              </a:solidFill>
            </a:endParaRPr>
          </a:p>
        </p:txBody>
      </p:sp>
      <p:grpSp>
        <p:nvGrpSpPr>
          <p:cNvPr id="58" name="Group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Rectangle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p:cNvPicPr>
            <a:picLocks noChangeAspect="1"/>
          </p:cNvPicPr>
          <p:nvPr/>
        </p:nvPicPr>
        <p:blipFill>
          <a:blip r:embed="rId2"/>
          <a:stretch>
            <a:fillRect/>
          </a:stretch>
        </p:blipFill>
        <p:spPr>
          <a:xfrm>
            <a:off x="446534" y="723899"/>
            <a:ext cx="7498616" cy="5666666"/>
          </a:xfrm>
          <a:prstGeom prst="rect">
            <a:avLst/>
          </a:prstGeom>
        </p:spPr>
      </p:pic>
    </p:spTree>
    <p:extLst>
      <p:ext uri="{BB962C8B-B14F-4D97-AF65-F5344CB8AC3E}">
        <p14:creationId xmlns:p14="http://schemas.microsoft.com/office/powerpoint/2010/main" val="309834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Pillar: Abstraction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519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a:t>
            </a:r>
            <a:r>
              <a:rPr lang="en-US" dirty="0" err="1"/>
              <a:t>BlackJAck</a:t>
            </a:r>
            <a:r>
              <a:rPr lang="en-US" dirty="0"/>
              <a:t> Example</a:t>
            </a:r>
          </a:p>
        </p:txBody>
      </p:sp>
      <p:sp>
        <p:nvSpPr>
          <p:cNvPr id="3" name="Content Placeholder 2"/>
          <p:cNvSpPr>
            <a:spLocks noGrp="1"/>
          </p:cNvSpPr>
          <p:nvPr>
            <p:ph idx="1"/>
          </p:nvPr>
        </p:nvSpPr>
        <p:spPr>
          <a:xfrm>
            <a:off x="581192" y="2180496"/>
            <a:ext cx="11029615" cy="2848704"/>
          </a:xfrm>
        </p:spPr>
        <p:txBody>
          <a:bodyPr anchor="t">
            <a:normAutofit lnSpcReduction="10000"/>
          </a:bodyPr>
          <a:lstStyle/>
          <a:p>
            <a:r>
              <a:rPr lang="en-US" dirty="0" smtClean="0"/>
              <a:t>Abstraction refers to the technique to hide the details of implemented which is unnecessary to be known by the caller</a:t>
            </a:r>
          </a:p>
          <a:p>
            <a:r>
              <a:rPr lang="en-US" dirty="0" smtClean="0"/>
              <a:t>When the user calls a certain method, they do not know how many other methods are called in order to do what they want</a:t>
            </a:r>
          </a:p>
          <a:p>
            <a:r>
              <a:rPr lang="en-US" dirty="0" smtClean="0"/>
              <a:t>For example, consider the simple blackjack game from last week. In order to play the game, the user simply needs to create a new instance of </a:t>
            </a:r>
            <a:r>
              <a:rPr lang="en-US" dirty="0" err="1" smtClean="0"/>
              <a:t>BlackJack</a:t>
            </a:r>
            <a:r>
              <a:rPr lang="en-US" dirty="0" smtClean="0"/>
              <a:t> Class and calls the run() method. (See below)</a:t>
            </a:r>
          </a:p>
        </p:txBody>
      </p:sp>
      <p:pic>
        <p:nvPicPr>
          <p:cNvPr id="8" name="Picture 7"/>
          <p:cNvPicPr>
            <a:picLocks noChangeAspect="1"/>
          </p:cNvPicPr>
          <p:nvPr/>
        </p:nvPicPr>
        <p:blipFill>
          <a:blip r:embed="rId2"/>
          <a:stretch>
            <a:fillRect/>
          </a:stretch>
        </p:blipFill>
        <p:spPr>
          <a:xfrm>
            <a:off x="2577655" y="5060352"/>
            <a:ext cx="4695825" cy="866775"/>
          </a:xfrm>
          <a:prstGeom prst="rect">
            <a:avLst/>
          </a:prstGeom>
        </p:spPr>
      </p:pic>
      <p:sp>
        <p:nvSpPr>
          <p:cNvPr id="9" name="Content Placeholder 2"/>
          <p:cNvSpPr txBox="1">
            <a:spLocks/>
          </p:cNvSpPr>
          <p:nvPr/>
        </p:nvSpPr>
        <p:spPr>
          <a:xfrm>
            <a:off x="444032" y="6146880"/>
            <a:ext cx="11029615" cy="784272"/>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This looks simple, </a:t>
            </a:r>
            <a:r>
              <a:rPr lang="en-US" dirty="0" err="1" smtClean="0"/>
              <a:t>eventhough</a:t>
            </a:r>
            <a:r>
              <a:rPr lang="en-US" dirty="0" smtClean="0"/>
              <a:t> inside the run() method, multiple methods need to be called (See the next page)</a:t>
            </a:r>
          </a:p>
        </p:txBody>
      </p:sp>
    </p:spTree>
    <p:extLst>
      <p:ext uri="{BB962C8B-B14F-4D97-AF65-F5344CB8AC3E}">
        <p14:creationId xmlns:p14="http://schemas.microsoft.com/office/powerpoint/2010/main" val="103216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t>
            </a:r>
            <a:r>
              <a:rPr lang="en-US" dirty="0" err="1" smtClean="0"/>
              <a:t>BlackJAck</a:t>
            </a:r>
            <a:r>
              <a:rPr lang="en-US" dirty="0" smtClean="0"/>
              <a:t> Example</a:t>
            </a:r>
            <a:endParaRPr lang="en-US" dirty="0"/>
          </a:p>
        </p:txBody>
      </p:sp>
      <p:pic>
        <p:nvPicPr>
          <p:cNvPr id="5" name="Picture 4"/>
          <p:cNvPicPr>
            <a:picLocks noChangeAspect="1"/>
          </p:cNvPicPr>
          <p:nvPr/>
        </p:nvPicPr>
        <p:blipFill>
          <a:blip r:embed="rId2"/>
          <a:stretch>
            <a:fillRect/>
          </a:stretch>
        </p:blipFill>
        <p:spPr>
          <a:xfrm>
            <a:off x="581191" y="2099881"/>
            <a:ext cx="7197699" cy="4383215"/>
          </a:xfrm>
          <a:prstGeom prst="rect">
            <a:avLst/>
          </a:prstGeom>
        </p:spPr>
      </p:pic>
      <p:sp>
        <p:nvSpPr>
          <p:cNvPr id="10" name="Content Placeholder 2"/>
          <p:cNvSpPr txBox="1">
            <a:spLocks/>
          </p:cNvSpPr>
          <p:nvPr/>
        </p:nvSpPr>
        <p:spPr>
          <a:xfrm>
            <a:off x="7955280" y="2251536"/>
            <a:ext cx="3950208" cy="362805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In run() method, at least three methods are called. </a:t>
            </a:r>
          </a:p>
          <a:p>
            <a:r>
              <a:rPr lang="en-US" dirty="0" smtClean="0"/>
              <a:t>In fact, inside each one of these method, a set of other methods are also called</a:t>
            </a:r>
          </a:p>
        </p:txBody>
      </p:sp>
      <p:sp>
        <p:nvSpPr>
          <p:cNvPr id="11" name="Rounded Rectangle 10"/>
          <p:cNvSpPr/>
          <p:nvPr/>
        </p:nvSpPr>
        <p:spPr>
          <a:xfrm>
            <a:off x="2090464" y="3091827"/>
            <a:ext cx="3167336" cy="154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090464" y="3988417"/>
            <a:ext cx="1978616" cy="249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090464" y="5506321"/>
            <a:ext cx="1978616" cy="249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090464" y="4543084"/>
            <a:ext cx="3286208" cy="2361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634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a:t>
            </a:r>
            <a:r>
              <a:rPr lang="en-US" dirty="0"/>
              <a:t>Fundamental: </a:t>
            </a:r>
            <a:r>
              <a:rPr lang="en-US" dirty="0" smtClean="0"/>
              <a:t>Inheritance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0296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Item </a:t>
            </a:r>
            <a:r>
              <a:rPr lang="en-US" dirty="0"/>
              <a:t>Example</a:t>
            </a:r>
          </a:p>
        </p:txBody>
      </p:sp>
      <p:sp>
        <p:nvSpPr>
          <p:cNvPr id="3" name="Content Placeholder 2"/>
          <p:cNvSpPr>
            <a:spLocks noGrp="1"/>
          </p:cNvSpPr>
          <p:nvPr>
            <p:ph idx="1"/>
          </p:nvPr>
        </p:nvSpPr>
        <p:spPr>
          <a:xfrm>
            <a:off x="581192" y="2180496"/>
            <a:ext cx="11029615" cy="2885280"/>
          </a:xfrm>
        </p:spPr>
        <p:txBody>
          <a:bodyPr anchor="t">
            <a:normAutofit/>
          </a:bodyPr>
          <a:lstStyle/>
          <a:p>
            <a:r>
              <a:rPr lang="en-US" dirty="0" smtClean="0"/>
              <a:t>We have discussed extensively about inheritance using Student Class and Package Class </a:t>
            </a:r>
          </a:p>
          <a:p>
            <a:r>
              <a:rPr lang="en-US" dirty="0" smtClean="0"/>
              <a:t>Now, try to create inheritance using Item Class. Make two child classes, Phone and Laptop to inherit all attributes and methods of Item class</a:t>
            </a:r>
          </a:p>
          <a:p>
            <a:r>
              <a:rPr lang="en-US" dirty="0" smtClean="0"/>
              <a:t>The Child class should override the </a:t>
            </a:r>
            <a:r>
              <a:rPr lang="en-US" dirty="0" err="1" smtClean="0"/>
              <a:t>pay_rate</a:t>
            </a:r>
            <a:r>
              <a:rPr lang="en-US" dirty="0" smtClean="0"/>
              <a:t> attribute, as phone and laptop may have different discount</a:t>
            </a:r>
          </a:p>
        </p:txBody>
      </p:sp>
    </p:spTree>
    <p:extLst>
      <p:ext uri="{BB962C8B-B14F-4D97-AF65-F5344CB8AC3E}">
        <p14:creationId xmlns:p14="http://schemas.microsoft.com/office/powerpoint/2010/main" val="1389562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Pillar: Polymorphism</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4278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Item Example</a:t>
            </a:r>
            <a:endParaRPr lang="en-US" dirty="0"/>
          </a:p>
        </p:txBody>
      </p:sp>
      <p:sp>
        <p:nvSpPr>
          <p:cNvPr id="3" name="Content Placeholder 2"/>
          <p:cNvSpPr>
            <a:spLocks noGrp="1"/>
          </p:cNvSpPr>
          <p:nvPr>
            <p:ph idx="1"/>
          </p:nvPr>
        </p:nvSpPr>
        <p:spPr>
          <a:xfrm>
            <a:off x="581192" y="2180496"/>
            <a:ext cx="11029615" cy="4156296"/>
          </a:xfrm>
        </p:spPr>
        <p:txBody>
          <a:bodyPr anchor="t">
            <a:normAutofit lnSpcReduction="10000"/>
          </a:bodyPr>
          <a:lstStyle/>
          <a:p>
            <a:r>
              <a:rPr lang="en-US" dirty="0" smtClean="0"/>
              <a:t>Polymorphism refers to the implementation of a method in multiple ways</a:t>
            </a:r>
          </a:p>
          <a:p>
            <a:r>
              <a:rPr lang="en-US" dirty="0" smtClean="0"/>
              <a:t>In other programming language, we may create two methods of the same name, as long as they have different argument signatures. Which method to be executed depends on which argument signatures are used when calling the method (this is commonly called methods overloading)</a:t>
            </a:r>
          </a:p>
          <a:p>
            <a:r>
              <a:rPr lang="en-US" dirty="0" smtClean="0"/>
              <a:t>In Python, however, we cannot have multiple methods of the same name. The method written last will overwrite the previous one(s)</a:t>
            </a:r>
          </a:p>
          <a:p>
            <a:r>
              <a:rPr lang="en-US" dirty="0" smtClean="0"/>
              <a:t>Therefore, in Python, polymorphism prominently appear in inheritance hierarchy, where a method in child class could override the method of parent class if both methods have the same name</a:t>
            </a:r>
            <a:endParaRPr lang="en-US" dirty="0"/>
          </a:p>
        </p:txBody>
      </p:sp>
    </p:spTree>
    <p:extLst>
      <p:ext uri="{BB962C8B-B14F-4D97-AF65-F5344CB8AC3E}">
        <p14:creationId xmlns:p14="http://schemas.microsoft.com/office/powerpoint/2010/main" val="721252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 6: Four Pillars OF </a:t>
            </a:r>
            <a:r>
              <a:rPr lang="en-GB" dirty="0" err="1" smtClean="0"/>
              <a:t>oop</a:t>
            </a:r>
            <a:endParaRPr lang="en-US" dirty="0"/>
          </a:p>
        </p:txBody>
      </p:sp>
      <p:sp>
        <p:nvSpPr>
          <p:cNvPr id="3" name="Text Placeholder 2"/>
          <p:cNvSpPr>
            <a:spLocks noGrp="1"/>
          </p:cNvSpPr>
          <p:nvPr>
            <p:ph type="body" idx="1"/>
          </p:nvPr>
        </p:nvSpPr>
        <p:spPr>
          <a:xfrm>
            <a:off x="581193" y="4541417"/>
            <a:ext cx="11029615" cy="60055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657071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t>
            </a:r>
            <a:r>
              <a:rPr lang="en-US" dirty="0" smtClean="0"/>
              <a:t>Pillar: </a:t>
            </a:r>
            <a:r>
              <a:rPr lang="en-US" dirty="0"/>
              <a:t>Encapsulation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4167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Private Attribute</a:t>
            </a:r>
            <a:endParaRPr lang="en-US" dirty="0"/>
          </a:p>
        </p:txBody>
      </p:sp>
      <p:sp>
        <p:nvSpPr>
          <p:cNvPr id="3" name="Content Placeholder 2"/>
          <p:cNvSpPr>
            <a:spLocks noGrp="1"/>
          </p:cNvSpPr>
          <p:nvPr>
            <p:ph idx="1"/>
          </p:nvPr>
        </p:nvSpPr>
        <p:spPr>
          <a:xfrm>
            <a:off x="581192" y="2180496"/>
            <a:ext cx="11029615" cy="1193640"/>
          </a:xfrm>
        </p:spPr>
        <p:txBody>
          <a:bodyPr anchor="t">
            <a:normAutofit fontScale="92500" lnSpcReduction="10000"/>
          </a:bodyPr>
          <a:lstStyle/>
          <a:p>
            <a:pPr algn="just"/>
            <a:r>
              <a:rPr lang="en-US" dirty="0" smtClean="0"/>
              <a:t>Encapsulation refers to prevention of access of attributes and methods that are not supposed to be seen by others outside of the class</a:t>
            </a:r>
          </a:p>
          <a:p>
            <a:pPr algn="just"/>
            <a:r>
              <a:rPr lang="en-US" dirty="0" smtClean="0"/>
              <a:t>This can be done using private modifier as we have studied before</a:t>
            </a:r>
            <a:endParaRPr lang="en-US" dirty="0"/>
          </a:p>
        </p:txBody>
      </p:sp>
      <p:pic>
        <p:nvPicPr>
          <p:cNvPr id="4" name="Picture 3"/>
          <p:cNvPicPr>
            <a:picLocks noChangeAspect="1"/>
          </p:cNvPicPr>
          <p:nvPr/>
        </p:nvPicPr>
        <p:blipFill>
          <a:blip r:embed="rId2"/>
          <a:stretch>
            <a:fillRect/>
          </a:stretch>
        </p:blipFill>
        <p:spPr>
          <a:xfrm>
            <a:off x="581192" y="3374136"/>
            <a:ext cx="6057352" cy="3364593"/>
          </a:xfrm>
          <a:prstGeom prst="rect">
            <a:avLst/>
          </a:prstGeom>
        </p:spPr>
      </p:pic>
      <p:sp>
        <p:nvSpPr>
          <p:cNvPr id="8" name="Rounded Rectangle 7"/>
          <p:cNvSpPr/>
          <p:nvPr/>
        </p:nvSpPr>
        <p:spPr>
          <a:xfrm>
            <a:off x="1532680" y="4818688"/>
            <a:ext cx="2115776" cy="4482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080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356376" y="2871216"/>
            <a:ext cx="7157608" cy="3373568"/>
          </a:xfrm>
          <a:prstGeom prst="rect">
            <a:avLst/>
          </a:prstGeom>
        </p:spPr>
      </p:pic>
      <p:sp>
        <p:nvSpPr>
          <p:cNvPr id="2" name="Title 1"/>
          <p:cNvSpPr>
            <a:spLocks noGrp="1"/>
          </p:cNvSpPr>
          <p:nvPr>
            <p:ph type="title"/>
          </p:nvPr>
        </p:nvSpPr>
        <p:spPr/>
        <p:txBody>
          <a:bodyPr/>
          <a:lstStyle/>
          <a:p>
            <a:r>
              <a:rPr lang="en-US" dirty="0" smtClean="0"/>
              <a:t>Encapsulation: Private Method and Protected Modifier</a:t>
            </a:r>
            <a:endParaRPr lang="en-US" dirty="0"/>
          </a:p>
        </p:txBody>
      </p:sp>
      <p:sp>
        <p:nvSpPr>
          <p:cNvPr id="3" name="Content Placeholder 2"/>
          <p:cNvSpPr>
            <a:spLocks noGrp="1"/>
          </p:cNvSpPr>
          <p:nvPr>
            <p:ph idx="1"/>
          </p:nvPr>
        </p:nvSpPr>
        <p:spPr>
          <a:xfrm>
            <a:off x="581192" y="2180496"/>
            <a:ext cx="11029615" cy="754728"/>
          </a:xfrm>
        </p:spPr>
        <p:txBody>
          <a:bodyPr anchor="t">
            <a:normAutofit/>
          </a:bodyPr>
          <a:lstStyle/>
          <a:p>
            <a:pPr algn="just"/>
            <a:r>
              <a:rPr lang="en-US" dirty="0" smtClean="0"/>
              <a:t>Private modifier could also be used for methods</a:t>
            </a:r>
            <a:endParaRPr lang="en-US" dirty="0"/>
          </a:p>
        </p:txBody>
      </p:sp>
      <p:sp>
        <p:nvSpPr>
          <p:cNvPr id="7" name="Rectangle 6"/>
          <p:cNvSpPr/>
          <p:nvPr/>
        </p:nvSpPr>
        <p:spPr>
          <a:xfrm>
            <a:off x="7513984" y="2728722"/>
            <a:ext cx="3977640" cy="1477328"/>
          </a:xfrm>
          <a:prstGeom prst="rect">
            <a:avLst/>
          </a:prstGeom>
        </p:spPr>
        <p:txBody>
          <a:bodyPr wrap="square">
            <a:spAutoFit/>
          </a:bodyPr>
          <a:lstStyle/>
          <a:p>
            <a:pPr marL="285750" indent="-285750" algn="just">
              <a:buFont typeface="Arial" panose="020B0604020202020204" pitchFamily="34" charset="0"/>
              <a:buChar char="•"/>
            </a:pPr>
            <a:r>
              <a:rPr lang="en-US" dirty="0" smtClean="0"/>
              <a:t>Remember, if one really wants to, he/she may access these private attributes and methods using name mangling that we have discussed before</a:t>
            </a:r>
          </a:p>
        </p:txBody>
      </p:sp>
      <p:sp>
        <p:nvSpPr>
          <p:cNvPr id="9" name="Rectangle 8"/>
          <p:cNvSpPr/>
          <p:nvPr/>
        </p:nvSpPr>
        <p:spPr>
          <a:xfrm>
            <a:off x="7513984" y="4456687"/>
            <a:ext cx="3977640" cy="2308324"/>
          </a:xfrm>
          <a:prstGeom prst="rect">
            <a:avLst/>
          </a:prstGeom>
        </p:spPr>
        <p:txBody>
          <a:bodyPr wrap="square">
            <a:spAutoFit/>
          </a:bodyPr>
          <a:lstStyle/>
          <a:p>
            <a:pPr marL="285750" indent="-285750" algn="just">
              <a:buFont typeface="Arial" panose="020B0604020202020204" pitchFamily="34" charset="0"/>
              <a:buChar char="•"/>
            </a:pPr>
            <a:r>
              <a:rPr lang="en-US" dirty="0" smtClean="0"/>
              <a:t>Another access modifier, protected, is even more loosely useful than private. Thus Protected modifier (using prefix single underscore ‘_’) is more like a convention, telling other programmer that this particular attribute/method is not supposed to be accessed from outside the class</a:t>
            </a:r>
          </a:p>
        </p:txBody>
      </p:sp>
      <p:sp>
        <p:nvSpPr>
          <p:cNvPr id="10" name="Rounded Rectangle 9"/>
          <p:cNvSpPr/>
          <p:nvPr/>
        </p:nvSpPr>
        <p:spPr>
          <a:xfrm>
            <a:off x="1115568" y="5418824"/>
            <a:ext cx="2734056" cy="8259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94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Property decorator and Getter/Setter Method</a:t>
            </a:r>
            <a:endParaRPr lang="en-US" dirty="0"/>
          </a:p>
        </p:txBody>
      </p:sp>
      <p:sp>
        <p:nvSpPr>
          <p:cNvPr id="3" name="Content Placeholder 2"/>
          <p:cNvSpPr>
            <a:spLocks noGrp="1"/>
          </p:cNvSpPr>
          <p:nvPr>
            <p:ph idx="1"/>
          </p:nvPr>
        </p:nvSpPr>
        <p:spPr>
          <a:xfrm>
            <a:off x="581192" y="2180496"/>
            <a:ext cx="11029615" cy="864456"/>
          </a:xfrm>
        </p:spPr>
        <p:txBody>
          <a:bodyPr anchor="t">
            <a:normAutofit/>
          </a:bodyPr>
          <a:lstStyle/>
          <a:p>
            <a:pPr algn="just"/>
            <a:r>
              <a:rPr lang="en-US" dirty="0" smtClean="0"/>
              <a:t>Private modifier can be accessed using property decorator which acts like getter method (A method to retrieve private attribute)</a:t>
            </a:r>
            <a:endParaRPr lang="en-US" dirty="0"/>
          </a:p>
        </p:txBody>
      </p:sp>
    </p:spTree>
    <p:extLst>
      <p:ext uri="{BB962C8B-B14F-4D97-AF65-F5344CB8AC3E}">
        <p14:creationId xmlns:p14="http://schemas.microsoft.com/office/powerpoint/2010/main" val="107310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Property decorator and Getter/Setter Method</a:t>
            </a:r>
            <a:endParaRPr lang="en-US" dirty="0"/>
          </a:p>
        </p:txBody>
      </p:sp>
      <p:sp>
        <p:nvSpPr>
          <p:cNvPr id="3" name="Content Placeholder 2"/>
          <p:cNvSpPr>
            <a:spLocks noGrp="1"/>
          </p:cNvSpPr>
          <p:nvPr>
            <p:ph idx="1"/>
          </p:nvPr>
        </p:nvSpPr>
        <p:spPr>
          <a:xfrm>
            <a:off x="581192" y="2180496"/>
            <a:ext cx="11029615" cy="599280"/>
          </a:xfrm>
        </p:spPr>
        <p:txBody>
          <a:bodyPr anchor="t">
            <a:normAutofit/>
          </a:bodyPr>
          <a:lstStyle/>
          <a:p>
            <a:pPr algn="just"/>
            <a:r>
              <a:rPr lang="en-US" dirty="0" smtClean="0"/>
              <a:t>In order to get/set private attributes, you may create a get/set method as follows</a:t>
            </a:r>
            <a:endParaRPr lang="en-US" dirty="0"/>
          </a:p>
        </p:txBody>
      </p:sp>
      <p:pic>
        <p:nvPicPr>
          <p:cNvPr id="4" name="Picture 3"/>
          <p:cNvPicPr>
            <a:picLocks noChangeAspect="1"/>
          </p:cNvPicPr>
          <p:nvPr/>
        </p:nvPicPr>
        <p:blipFill>
          <a:blip r:embed="rId2"/>
          <a:stretch>
            <a:fillRect/>
          </a:stretch>
        </p:blipFill>
        <p:spPr>
          <a:xfrm>
            <a:off x="740093" y="2665095"/>
            <a:ext cx="6383084" cy="3995868"/>
          </a:xfrm>
          <a:prstGeom prst="rect">
            <a:avLst/>
          </a:prstGeom>
        </p:spPr>
      </p:pic>
      <p:sp>
        <p:nvSpPr>
          <p:cNvPr id="5" name="Content Placeholder 2"/>
          <p:cNvSpPr txBox="1">
            <a:spLocks/>
          </p:cNvSpPr>
          <p:nvPr/>
        </p:nvSpPr>
        <p:spPr>
          <a:xfrm>
            <a:off x="7282078" y="2757629"/>
            <a:ext cx="4328729" cy="599280"/>
          </a:xfrm>
          <a:prstGeom prst="rect">
            <a:avLst/>
          </a:prstGeom>
        </p:spPr>
        <p:txBody>
          <a:bodyPr vert="horz" lIns="91440" tIns="45720" rIns="91440" bIns="45720" rtlCol="0" anchor="t">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smtClean="0"/>
              <a:t>We can then get/set this attribute using:</a:t>
            </a:r>
            <a:endParaRPr lang="en-US" dirty="0"/>
          </a:p>
        </p:txBody>
      </p:sp>
      <p:pic>
        <p:nvPicPr>
          <p:cNvPr id="6" name="Picture 5"/>
          <p:cNvPicPr>
            <a:picLocks noChangeAspect="1"/>
          </p:cNvPicPr>
          <p:nvPr/>
        </p:nvPicPr>
        <p:blipFill>
          <a:blip r:embed="rId3"/>
          <a:stretch>
            <a:fillRect/>
          </a:stretch>
        </p:blipFill>
        <p:spPr>
          <a:xfrm>
            <a:off x="7282078" y="3615006"/>
            <a:ext cx="4524375" cy="1371600"/>
          </a:xfrm>
          <a:prstGeom prst="rect">
            <a:avLst/>
          </a:prstGeom>
        </p:spPr>
      </p:pic>
      <p:sp>
        <p:nvSpPr>
          <p:cNvPr id="7" name="Rounded Rectangle 6"/>
          <p:cNvSpPr/>
          <p:nvPr/>
        </p:nvSpPr>
        <p:spPr>
          <a:xfrm>
            <a:off x="1322368" y="5806439"/>
            <a:ext cx="2298656" cy="8545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2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Property decorator and Getter/Setter Method</a:t>
            </a:r>
          </a:p>
        </p:txBody>
      </p:sp>
      <p:sp>
        <p:nvSpPr>
          <p:cNvPr id="3" name="Content Placeholder 2"/>
          <p:cNvSpPr>
            <a:spLocks noGrp="1"/>
          </p:cNvSpPr>
          <p:nvPr>
            <p:ph idx="1"/>
          </p:nvPr>
        </p:nvSpPr>
        <p:spPr>
          <a:xfrm>
            <a:off x="581192" y="2180497"/>
            <a:ext cx="11029615" cy="1005616"/>
          </a:xfrm>
        </p:spPr>
        <p:txBody>
          <a:bodyPr anchor="t">
            <a:normAutofit/>
          </a:bodyPr>
          <a:lstStyle/>
          <a:p>
            <a:r>
              <a:rPr lang="en-US" dirty="0" smtClean="0"/>
              <a:t>A more </a:t>
            </a:r>
            <a:r>
              <a:rPr lang="en-US" dirty="0" err="1" smtClean="0"/>
              <a:t>Pythonic</a:t>
            </a:r>
            <a:r>
              <a:rPr lang="en-US" dirty="0" smtClean="0"/>
              <a:t> way to create these setter/getter is using property decorator</a:t>
            </a:r>
            <a:endParaRPr lang="en-US" dirty="0"/>
          </a:p>
        </p:txBody>
      </p:sp>
      <p:pic>
        <p:nvPicPr>
          <p:cNvPr id="4" name="Picture 3"/>
          <p:cNvPicPr>
            <a:picLocks noChangeAspect="1"/>
          </p:cNvPicPr>
          <p:nvPr/>
        </p:nvPicPr>
        <p:blipFill>
          <a:blip r:embed="rId2"/>
          <a:stretch>
            <a:fillRect/>
          </a:stretch>
        </p:blipFill>
        <p:spPr>
          <a:xfrm>
            <a:off x="711899" y="2645374"/>
            <a:ext cx="6082094" cy="4114518"/>
          </a:xfrm>
          <a:prstGeom prst="rect">
            <a:avLst/>
          </a:prstGeom>
        </p:spPr>
      </p:pic>
      <p:sp>
        <p:nvSpPr>
          <p:cNvPr id="9" name="Content Placeholder 2"/>
          <p:cNvSpPr txBox="1">
            <a:spLocks/>
          </p:cNvSpPr>
          <p:nvPr/>
        </p:nvSpPr>
        <p:spPr>
          <a:xfrm>
            <a:off x="7282078" y="2757629"/>
            <a:ext cx="4328729" cy="599280"/>
          </a:xfrm>
          <a:prstGeom prst="rect">
            <a:avLst/>
          </a:prstGeom>
        </p:spPr>
        <p:txBody>
          <a:bodyPr vert="horz" lIns="91440" tIns="45720" rIns="91440" bIns="45720" rtlCol="0" anchor="t">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smtClean="0"/>
              <a:t>We can then get/set this attribute using:</a:t>
            </a:r>
            <a:endParaRPr lang="en-US" dirty="0"/>
          </a:p>
        </p:txBody>
      </p:sp>
      <p:pic>
        <p:nvPicPr>
          <p:cNvPr id="6" name="Picture 5"/>
          <p:cNvPicPr>
            <a:picLocks noChangeAspect="1"/>
          </p:cNvPicPr>
          <p:nvPr/>
        </p:nvPicPr>
        <p:blipFill>
          <a:blip r:embed="rId3"/>
          <a:stretch>
            <a:fillRect/>
          </a:stretch>
        </p:blipFill>
        <p:spPr>
          <a:xfrm>
            <a:off x="7282077" y="3720142"/>
            <a:ext cx="4648200" cy="1390650"/>
          </a:xfrm>
          <a:prstGeom prst="rect">
            <a:avLst/>
          </a:prstGeom>
        </p:spPr>
      </p:pic>
      <p:sp>
        <p:nvSpPr>
          <p:cNvPr id="10" name="Content Placeholder 2"/>
          <p:cNvSpPr txBox="1">
            <a:spLocks/>
          </p:cNvSpPr>
          <p:nvPr/>
        </p:nvSpPr>
        <p:spPr>
          <a:xfrm>
            <a:off x="7282077" y="5560231"/>
            <a:ext cx="4328729" cy="1028865"/>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smtClean="0"/>
              <a:t>Pay attention on how the call to getter/setter is changed when using property decorator</a:t>
            </a:r>
            <a:endParaRPr lang="en-US" dirty="0"/>
          </a:p>
        </p:txBody>
      </p:sp>
      <p:sp>
        <p:nvSpPr>
          <p:cNvPr id="11" name="Rounded Rectangle 10"/>
          <p:cNvSpPr/>
          <p:nvPr/>
        </p:nvSpPr>
        <p:spPr>
          <a:xfrm>
            <a:off x="1240072" y="5560231"/>
            <a:ext cx="2545544" cy="11996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725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Property decorator and Getter/Setter Method</a:t>
            </a:r>
          </a:p>
        </p:txBody>
      </p:sp>
      <p:sp>
        <p:nvSpPr>
          <p:cNvPr id="3" name="Content Placeholder 2"/>
          <p:cNvSpPr>
            <a:spLocks noGrp="1"/>
          </p:cNvSpPr>
          <p:nvPr>
            <p:ph idx="1"/>
          </p:nvPr>
        </p:nvSpPr>
        <p:spPr>
          <a:xfrm>
            <a:off x="581192" y="2180497"/>
            <a:ext cx="11029615" cy="1005616"/>
          </a:xfrm>
        </p:spPr>
        <p:txBody>
          <a:bodyPr anchor="t">
            <a:normAutofit/>
          </a:bodyPr>
          <a:lstStyle/>
          <a:p>
            <a:r>
              <a:rPr lang="en-US" dirty="0" smtClean="0"/>
              <a:t>Note: </a:t>
            </a:r>
            <a:r>
              <a:rPr lang="en-US" dirty="0" smtClean="0">
                <a:solidFill>
                  <a:srgbClr val="FF0000"/>
                </a:solidFill>
              </a:rPr>
              <a:t>Getter needs to be defined first</a:t>
            </a:r>
            <a:r>
              <a:rPr lang="en-US" dirty="0" smtClean="0"/>
              <a:t> before the correspondin</a:t>
            </a:r>
            <a:r>
              <a:rPr lang="en-US" dirty="0" smtClean="0"/>
              <a:t>g setter is defined</a:t>
            </a:r>
            <a:endParaRPr lang="en-US" dirty="0"/>
          </a:p>
        </p:txBody>
      </p:sp>
    </p:spTree>
    <p:extLst>
      <p:ext uri="{BB962C8B-B14F-4D97-AF65-F5344CB8AC3E}">
        <p14:creationId xmlns:p14="http://schemas.microsoft.com/office/powerpoint/2010/main" val="2805968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7F0652-397B-4F71-B75E-207A80EB2786}">
  <ds:schemaRefs>
    <ds:schemaRef ds:uri="http://purl.org/dc/dcmitype/"/>
    <ds:schemaRef ds:uri="http://purl.org/dc/terms/"/>
    <ds:schemaRef ds:uri="http://schemas.openxmlformats.org/package/2006/metadata/core-properties"/>
    <ds:schemaRef ds:uri="http://purl.org/dc/elements/1.1/"/>
    <ds:schemaRef ds:uri="http://schemas.microsoft.com/office/2006/documentManagement/types"/>
    <ds:schemaRef ds:uri="71af3243-3dd4-4a8d-8c0d-dd76da1f02a5"/>
    <ds:schemaRef ds:uri="http://schemas.microsoft.com/office/2006/metadata/properties"/>
    <ds:schemaRef ds:uri="http://schemas.microsoft.com/office/infopath/2007/PartnerControls"/>
    <ds:schemaRef ds:uri="16c05727-aa75-4e4a-9b5f-8a80a1165891"/>
    <ds:schemaRef ds:uri="http://www.w3.org/XML/1998/namespace"/>
  </ds:schemaRefs>
</ds:datastoreItem>
</file>

<file path=customXml/itemProps3.xml><?xml version="1.0" encoding="utf-8"?>
<ds:datastoreItem xmlns:ds="http://schemas.openxmlformats.org/officeDocument/2006/customXml" ds:itemID="{D1CAB62D-49E5-4271-85C6-1466970BA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 design</Template>
  <TotalTime>0</TotalTime>
  <Words>604</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 2</vt:lpstr>
      <vt:lpstr>Dividend</vt:lpstr>
      <vt:lpstr>Object – Oriented Programming</vt:lpstr>
      <vt:lpstr>Topic 6: Four Pillars OF oop</vt:lpstr>
      <vt:lpstr>First Pillar: Encapsulation </vt:lpstr>
      <vt:lpstr>Encapsulation: Private Attribute</vt:lpstr>
      <vt:lpstr>Encapsulation: Private Method and Protected Modifier</vt:lpstr>
      <vt:lpstr>Encapsulation: Property decorator and Getter/Setter Method</vt:lpstr>
      <vt:lpstr>Encapsulation: Property decorator and Getter/Setter Method</vt:lpstr>
      <vt:lpstr>Encapsulation: Property decorator and Getter/Setter Method</vt:lpstr>
      <vt:lpstr>Encapsulation: Property decorator and Getter/Setter Method</vt:lpstr>
      <vt:lpstr>Second Pillar: Abstraction </vt:lpstr>
      <vt:lpstr>Abstraction: BlackJAck Example</vt:lpstr>
      <vt:lpstr>Abstraction: BlackJAck Example</vt:lpstr>
      <vt:lpstr>Third Fundamental: Inheritance</vt:lpstr>
      <vt:lpstr>Inheritance: Item Example</vt:lpstr>
      <vt:lpstr>Fourth Pillar: Polymorphism</vt:lpstr>
      <vt:lpstr>Polymorphism: Item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2020-09-04T12:18:07Z</dcterms:created>
  <dcterms:modified xsi:type="dcterms:W3CDTF">2022-03-05T04:13:09Z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