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9"/>
  </p:notesMasterIdLst>
  <p:sldIdLst>
    <p:sldId id="262" r:id="rId5"/>
    <p:sldId id="294" r:id="rId6"/>
    <p:sldId id="409" r:id="rId7"/>
    <p:sldId id="391" r:id="rId8"/>
    <p:sldId id="407" r:id="rId9"/>
    <p:sldId id="410" r:id="rId10"/>
    <p:sldId id="412" r:id="rId11"/>
    <p:sldId id="413" r:id="rId12"/>
    <p:sldId id="423" r:id="rId13"/>
    <p:sldId id="424" r:id="rId14"/>
    <p:sldId id="425" r:id="rId15"/>
    <p:sldId id="426" r:id="rId16"/>
    <p:sldId id="427" r:id="rId17"/>
    <p:sldId id="428" r:id="rId18"/>
    <p:sldId id="411" r:id="rId19"/>
    <p:sldId id="414" r:id="rId20"/>
    <p:sldId id="415" r:id="rId21"/>
    <p:sldId id="416" r:id="rId22"/>
    <p:sldId id="417" r:id="rId23"/>
    <p:sldId id="418" r:id="rId24"/>
    <p:sldId id="419" r:id="rId25"/>
    <p:sldId id="420" r:id="rId26"/>
    <p:sldId id="421" r:id="rId27"/>
    <p:sldId id="42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B1B9D-5FD8-46B1-A173-F00497598741}" type="datetimeFigureOut">
              <a:rPr lang="en-US" smtClean="0"/>
              <a:t>3/18/2022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42BC-A7BD-4276-975D-6351998F7C85}" type="slidenum">
              <a:rPr lang="en-US" smtClean="0"/>
              <a:t>‹#›</a:t>
            </a:fld>
            <a:endParaRPr lang="en-US"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3442AB9-C8CA-420F-B42A-18C2D699071B}" type="datetime1">
              <a:rPr lang="en-US" smtClean="0"/>
              <a:t>3/18/2022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1DFFBC-BDEB-417F-BF84-663A45C20646}" type="datetime1">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8071AC1-DFE2-4CEB-A839-7F430962ACC4}" type="datetime1">
              <a:rPr lang="en-US" smtClean="0"/>
              <a:t>3/18/2022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32417" y="65088"/>
            <a:ext cx="10972800" cy="6096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050207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32417" y="65088"/>
            <a:ext cx="10972800" cy="6096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1132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56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F9C0F-A549-4116-ADE7-EA08C05540C8}" type="datetime1">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C9EEE4F-EA2D-4584-9DE7-EC300D9E7B04}" type="datetime1">
              <a:rPr lang="en-US" smtClean="0"/>
              <a:t>3/18/2022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BE59C-38C6-435B-909F-6BC5D2F90092}" type="datetime1">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B3F88-5DA5-47A3-A95A-FEF6AF43E84E}" type="datetime1">
              <a:rPr lang="en-US" smtClean="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0BB3716-29F6-49DE-A213-3937CA580F20}" type="datetime1">
              <a:rPr lang="en-US" smtClean="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B02A8-9935-43BE-936D-943169608636}" type="datetime1">
              <a:rPr lang="en-US" smtClean="0"/>
              <a:t>3/18/2022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518B405-B3F7-4586-BE59-DF6DE834F5F3}" type="datetime1">
              <a:rPr lang="en-US" smtClean="0"/>
              <a:t>3/18/2022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376EAD-3739-455C-929C-D58B69B73424}" type="datetime1">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BAC8D9-C124-4B74-9CB9-474FDD0AD4C5}" type="datetime1">
              <a:rPr lang="en-US" smtClean="0"/>
              <a:t>3/18/2022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rogramiz.com/python-programming/exception-handling#:~:text=In%20Python%2C%20exceptions%20can%20be,we%20have%20caught%20the%20exceptio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2DBA70-3C88-4960-B0D4-84FCD42B19DB}"/>
              </a:ext>
            </a:extLst>
          </p:cNvPr>
          <p:cNvSpPr>
            <a:spLocks noGrp="1"/>
          </p:cNvSpPr>
          <p:nvPr>
            <p:ph type="ctrTitle"/>
          </p:nvPr>
        </p:nvSpPr>
        <p:spPr>
          <a:xfrm>
            <a:off x="8296274" y="1419225"/>
            <a:ext cx="3335705" cy="2085869"/>
          </a:xfrm>
        </p:spPr>
        <p:txBody>
          <a:bodyPr anchor="ctr">
            <a:normAutofit/>
          </a:bodyPr>
          <a:lstStyle/>
          <a:p>
            <a:r>
              <a:rPr lang="en-US" dirty="0" smtClean="0">
                <a:solidFill>
                  <a:srgbClr val="FFFFFF"/>
                </a:solidFill>
              </a:rPr>
              <a:t>Object – Oriented Programming</a:t>
            </a:r>
            <a:endParaRPr lang="en-US" dirty="0">
              <a:solidFill>
                <a:srgbClr val="FFFFFF"/>
              </a:solidFill>
            </a:endParaRPr>
          </a:p>
        </p:txBody>
      </p:sp>
      <p:sp>
        <p:nvSpPr>
          <p:cNvPr id="3" name="Subtitle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1733655"/>
          </a:xfrm>
        </p:spPr>
        <p:txBody>
          <a:bodyPr>
            <a:normAutofit/>
          </a:bodyPr>
          <a:lstStyle/>
          <a:p>
            <a:r>
              <a:rPr lang="en-US" dirty="0" err="1" smtClean="0">
                <a:solidFill>
                  <a:srgbClr val="EBEBEB"/>
                </a:solidFill>
              </a:rPr>
              <a:t>Iksan</a:t>
            </a:r>
            <a:r>
              <a:rPr lang="en-US" dirty="0" smtClean="0">
                <a:solidFill>
                  <a:srgbClr val="EBEBEB"/>
                </a:solidFill>
              </a:rPr>
              <a:t> </a:t>
            </a:r>
            <a:r>
              <a:rPr lang="en-US" dirty="0" err="1" smtClean="0">
                <a:solidFill>
                  <a:srgbClr val="EBEBEB"/>
                </a:solidFill>
              </a:rPr>
              <a:t>Bukhori</a:t>
            </a:r>
            <a:r>
              <a:rPr lang="en-US" dirty="0" smtClean="0">
                <a:solidFill>
                  <a:srgbClr val="EBEBEB"/>
                </a:solidFill>
              </a:rPr>
              <a:t>, M.Phil.</a:t>
            </a:r>
            <a:endParaRPr lang="en-US" dirty="0">
              <a:solidFill>
                <a:srgbClr val="EBEBEB"/>
              </a:solidFill>
            </a:endParaRPr>
          </a:p>
        </p:txBody>
      </p:sp>
      <p:grpSp>
        <p:nvGrpSpPr>
          <p:cNvPr id="58" name="Group 5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Rectangle 5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p:cNvPicPr>
            <a:picLocks noChangeAspect="1"/>
          </p:cNvPicPr>
          <p:nvPr/>
        </p:nvPicPr>
        <p:blipFill>
          <a:blip r:embed="rId2"/>
          <a:stretch>
            <a:fillRect/>
          </a:stretch>
        </p:blipFill>
        <p:spPr>
          <a:xfrm>
            <a:off x="446534" y="723899"/>
            <a:ext cx="7498616" cy="5666666"/>
          </a:xfrm>
          <a:prstGeom prst="rect">
            <a:avLst/>
          </a:prstGeom>
        </p:spPr>
      </p:pic>
    </p:spTree>
    <p:extLst>
      <p:ext uri="{BB962C8B-B14F-4D97-AF65-F5344CB8AC3E}">
        <p14:creationId xmlns:p14="http://schemas.microsoft.com/office/powerpoint/2010/main" val="3098341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Subtleties using Abstract Property, inheritance, and super().__</a:t>
            </a:r>
            <a:r>
              <a:rPr lang="en-US" dirty="0" err="1" smtClean="0"/>
              <a:t>init</a:t>
            </a:r>
            <a:r>
              <a:rPr lang="en-US" dirty="0" smtClean="0"/>
              <a:t>__</a:t>
            </a:r>
            <a:endParaRPr lang="en-US" dirty="0"/>
          </a:p>
        </p:txBody>
      </p:sp>
      <p:sp>
        <p:nvSpPr>
          <p:cNvPr id="3" name="Content Placeholder 2"/>
          <p:cNvSpPr>
            <a:spLocks noGrp="1"/>
          </p:cNvSpPr>
          <p:nvPr>
            <p:ph idx="1"/>
          </p:nvPr>
        </p:nvSpPr>
        <p:spPr>
          <a:xfrm>
            <a:off x="581192" y="2180496"/>
            <a:ext cx="11029615" cy="1266791"/>
          </a:xfrm>
        </p:spPr>
        <p:txBody>
          <a:bodyPr anchor="t">
            <a:normAutofit/>
          </a:bodyPr>
          <a:lstStyle/>
          <a:p>
            <a:r>
              <a:rPr lang="en-US" dirty="0" smtClean="0"/>
              <a:t>In subclass </a:t>
            </a:r>
            <a:r>
              <a:rPr lang="en-US" dirty="0" err="1"/>
              <a:t>AquaticAnimal</a:t>
            </a:r>
            <a:r>
              <a:rPr lang="en-US" dirty="0" smtClean="0"/>
              <a:t>, we do not have to create property, since it has been handled by the superclass Animal and thus should work properly according to how inheritance works</a:t>
            </a:r>
            <a:endParaRPr lang="en-US" dirty="0"/>
          </a:p>
        </p:txBody>
      </p:sp>
      <p:pic>
        <p:nvPicPr>
          <p:cNvPr id="5" name="Picture 4"/>
          <p:cNvPicPr>
            <a:picLocks noChangeAspect="1"/>
          </p:cNvPicPr>
          <p:nvPr/>
        </p:nvPicPr>
        <p:blipFill>
          <a:blip r:embed="rId2"/>
          <a:stretch>
            <a:fillRect/>
          </a:stretch>
        </p:blipFill>
        <p:spPr>
          <a:xfrm>
            <a:off x="910781" y="3625248"/>
            <a:ext cx="5060252" cy="2924666"/>
          </a:xfrm>
          <a:prstGeom prst="rect">
            <a:avLst/>
          </a:prstGeom>
        </p:spPr>
      </p:pic>
      <p:pic>
        <p:nvPicPr>
          <p:cNvPr id="6" name="Picture 5"/>
          <p:cNvPicPr>
            <a:picLocks noChangeAspect="1"/>
          </p:cNvPicPr>
          <p:nvPr/>
        </p:nvPicPr>
        <p:blipFill>
          <a:blip r:embed="rId3"/>
          <a:stretch>
            <a:fillRect/>
          </a:stretch>
        </p:blipFill>
        <p:spPr>
          <a:xfrm>
            <a:off x="6377559" y="3099435"/>
            <a:ext cx="4247769" cy="1531723"/>
          </a:xfrm>
          <a:prstGeom prst="rect">
            <a:avLst/>
          </a:prstGeom>
        </p:spPr>
      </p:pic>
      <p:sp>
        <p:nvSpPr>
          <p:cNvPr id="7" name="Down Arrow 6"/>
          <p:cNvSpPr/>
          <p:nvPr/>
        </p:nvSpPr>
        <p:spPr>
          <a:xfrm>
            <a:off x="7726680" y="4898759"/>
            <a:ext cx="1408176" cy="411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6304407" y="5577840"/>
            <a:ext cx="3589401" cy="1169119"/>
          </a:xfrm>
          <a:prstGeom prst="rect">
            <a:avLst/>
          </a:prstGeom>
        </p:spPr>
      </p:pic>
    </p:spTree>
    <p:extLst>
      <p:ext uri="{BB962C8B-B14F-4D97-AF65-F5344CB8AC3E}">
        <p14:creationId xmlns:p14="http://schemas.microsoft.com/office/powerpoint/2010/main" val="3399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Subtleties using Abstract Property, inheritance, and super().__</a:t>
            </a:r>
            <a:r>
              <a:rPr lang="en-US" dirty="0" err="1" smtClean="0"/>
              <a:t>init</a:t>
            </a:r>
            <a:r>
              <a:rPr lang="en-US" dirty="0" smtClean="0"/>
              <a:t>__</a:t>
            </a:r>
            <a:endParaRPr lang="en-US" dirty="0"/>
          </a:p>
        </p:txBody>
      </p:sp>
      <p:sp>
        <p:nvSpPr>
          <p:cNvPr id="3" name="Content Placeholder 2"/>
          <p:cNvSpPr>
            <a:spLocks noGrp="1"/>
          </p:cNvSpPr>
          <p:nvPr>
            <p:ph idx="1"/>
          </p:nvPr>
        </p:nvSpPr>
        <p:spPr>
          <a:xfrm>
            <a:off x="581192" y="2180497"/>
            <a:ext cx="11029615" cy="580991"/>
          </a:xfrm>
        </p:spPr>
        <p:txBody>
          <a:bodyPr anchor="t"/>
          <a:lstStyle/>
          <a:p>
            <a:r>
              <a:rPr lang="en-US" dirty="0" smtClean="0"/>
              <a:t>Now, let’s make the Name property in Animal Class abstract</a:t>
            </a:r>
            <a:endParaRPr lang="en-US" dirty="0"/>
          </a:p>
        </p:txBody>
      </p:sp>
      <p:pic>
        <p:nvPicPr>
          <p:cNvPr id="5" name="Picture 4"/>
          <p:cNvPicPr>
            <a:picLocks noChangeAspect="1"/>
          </p:cNvPicPr>
          <p:nvPr/>
        </p:nvPicPr>
        <p:blipFill>
          <a:blip r:embed="rId2"/>
          <a:stretch>
            <a:fillRect/>
          </a:stretch>
        </p:blipFill>
        <p:spPr>
          <a:xfrm>
            <a:off x="914591" y="2761488"/>
            <a:ext cx="5257610" cy="2476165"/>
          </a:xfrm>
          <a:prstGeom prst="rect">
            <a:avLst/>
          </a:prstGeom>
        </p:spPr>
      </p:pic>
      <p:sp>
        <p:nvSpPr>
          <p:cNvPr id="6" name="Content Placeholder 2"/>
          <p:cNvSpPr txBox="1">
            <a:spLocks/>
          </p:cNvSpPr>
          <p:nvPr/>
        </p:nvSpPr>
        <p:spPr>
          <a:xfrm>
            <a:off x="389169" y="5541263"/>
            <a:ext cx="6057351" cy="996697"/>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smtClean="0"/>
              <a:t>As expected, without implementation of name property, we get error when trying to instantiate </a:t>
            </a:r>
            <a:r>
              <a:rPr lang="en-US" dirty="0" err="1"/>
              <a:t>AquaticAnimal</a:t>
            </a:r>
            <a:r>
              <a:rPr lang="en-US" dirty="0" smtClean="0"/>
              <a:t> (See image on the right)</a:t>
            </a:r>
            <a:endParaRPr lang="en-US" dirty="0"/>
          </a:p>
        </p:txBody>
      </p:sp>
      <p:pic>
        <p:nvPicPr>
          <p:cNvPr id="7" name="Picture 6"/>
          <p:cNvPicPr>
            <a:picLocks noChangeAspect="1"/>
          </p:cNvPicPr>
          <p:nvPr/>
        </p:nvPicPr>
        <p:blipFill>
          <a:blip r:embed="rId3"/>
          <a:stretch>
            <a:fillRect/>
          </a:stretch>
        </p:blipFill>
        <p:spPr>
          <a:xfrm>
            <a:off x="6590752" y="5678423"/>
            <a:ext cx="5410082" cy="658369"/>
          </a:xfrm>
          <a:prstGeom prst="rect">
            <a:avLst/>
          </a:prstGeom>
        </p:spPr>
      </p:pic>
      <p:pic>
        <p:nvPicPr>
          <p:cNvPr id="8" name="Picture 7"/>
          <p:cNvPicPr>
            <a:picLocks noChangeAspect="1"/>
          </p:cNvPicPr>
          <p:nvPr/>
        </p:nvPicPr>
        <p:blipFill>
          <a:blip r:embed="rId4"/>
          <a:stretch>
            <a:fillRect/>
          </a:stretch>
        </p:blipFill>
        <p:spPr>
          <a:xfrm>
            <a:off x="6590752" y="2848091"/>
            <a:ext cx="4451021" cy="2606569"/>
          </a:xfrm>
          <a:prstGeom prst="rect">
            <a:avLst/>
          </a:prstGeom>
        </p:spPr>
      </p:pic>
    </p:spTree>
    <p:extLst>
      <p:ext uri="{BB962C8B-B14F-4D97-AF65-F5344CB8AC3E}">
        <p14:creationId xmlns:p14="http://schemas.microsoft.com/office/powerpoint/2010/main" val="226544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Subtleties using Abstract Property, inheritance, and super().__</a:t>
            </a:r>
            <a:r>
              <a:rPr lang="en-US" dirty="0" err="1" smtClean="0"/>
              <a:t>init</a:t>
            </a:r>
            <a:r>
              <a:rPr lang="en-US" dirty="0" smtClean="0"/>
              <a:t>__</a:t>
            </a:r>
            <a:endParaRPr lang="en-US" dirty="0"/>
          </a:p>
        </p:txBody>
      </p:sp>
      <p:sp>
        <p:nvSpPr>
          <p:cNvPr id="3" name="Content Placeholder 2"/>
          <p:cNvSpPr>
            <a:spLocks noGrp="1"/>
          </p:cNvSpPr>
          <p:nvPr>
            <p:ph idx="1"/>
          </p:nvPr>
        </p:nvSpPr>
        <p:spPr>
          <a:xfrm>
            <a:off x="581192" y="2180497"/>
            <a:ext cx="11029615" cy="580991"/>
          </a:xfrm>
        </p:spPr>
        <p:txBody>
          <a:bodyPr anchor="t"/>
          <a:lstStyle/>
          <a:p>
            <a:r>
              <a:rPr lang="en-US" dirty="0" smtClean="0"/>
              <a:t>Let’s see what happens if we implement name property in </a:t>
            </a:r>
            <a:r>
              <a:rPr lang="en-US" dirty="0" err="1" smtClean="0"/>
              <a:t>AquaticAnimal</a:t>
            </a:r>
            <a:endParaRPr lang="en-US" dirty="0"/>
          </a:p>
        </p:txBody>
      </p:sp>
      <p:pic>
        <p:nvPicPr>
          <p:cNvPr id="5" name="Picture 4"/>
          <p:cNvPicPr>
            <a:picLocks noChangeAspect="1"/>
          </p:cNvPicPr>
          <p:nvPr/>
        </p:nvPicPr>
        <p:blipFill>
          <a:blip r:embed="rId2"/>
          <a:stretch>
            <a:fillRect/>
          </a:stretch>
        </p:blipFill>
        <p:spPr>
          <a:xfrm>
            <a:off x="914591" y="2761488"/>
            <a:ext cx="5257610" cy="2476165"/>
          </a:xfrm>
          <a:prstGeom prst="rect">
            <a:avLst/>
          </a:prstGeom>
        </p:spPr>
      </p:pic>
      <p:sp>
        <p:nvSpPr>
          <p:cNvPr id="6" name="Content Placeholder 2"/>
          <p:cNvSpPr txBox="1">
            <a:spLocks/>
          </p:cNvSpPr>
          <p:nvPr/>
        </p:nvSpPr>
        <p:spPr>
          <a:xfrm>
            <a:off x="389169" y="5541263"/>
            <a:ext cx="6057351" cy="996697"/>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smtClean="0"/>
              <a:t>We still got an error! (See image on the right)</a:t>
            </a:r>
            <a:endParaRPr lang="en-US" dirty="0"/>
          </a:p>
        </p:txBody>
      </p:sp>
      <p:pic>
        <p:nvPicPr>
          <p:cNvPr id="4" name="Picture 3"/>
          <p:cNvPicPr>
            <a:picLocks noChangeAspect="1"/>
          </p:cNvPicPr>
          <p:nvPr/>
        </p:nvPicPr>
        <p:blipFill>
          <a:blip r:embed="rId3"/>
          <a:stretch>
            <a:fillRect/>
          </a:stretch>
        </p:blipFill>
        <p:spPr>
          <a:xfrm>
            <a:off x="6446520" y="5758270"/>
            <a:ext cx="5358575" cy="536411"/>
          </a:xfrm>
          <a:prstGeom prst="rect">
            <a:avLst/>
          </a:prstGeom>
        </p:spPr>
      </p:pic>
      <p:pic>
        <p:nvPicPr>
          <p:cNvPr id="9" name="Picture 8"/>
          <p:cNvPicPr>
            <a:picLocks noChangeAspect="1"/>
          </p:cNvPicPr>
          <p:nvPr/>
        </p:nvPicPr>
        <p:blipFill>
          <a:blip r:embed="rId4"/>
          <a:stretch>
            <a:fillRect/>
          </a:stretch>
        </p:blipFill>
        <p:spPr>
          <a:xfrm>
            <a:off x="6736270" y="2823167"/>
            <a:ext cx="4337113" cy="2496180"/>
          </a:xfrm>
          <a:prstGeom prst="rect">
            <a:avLst/>
          </a:prstGeom>
        </p:spPr>
      </p:pic>
    </p:spTree>
    <p:extLst>
      <p:ext uri="{BB962C8B-B14F-4D97-AF65-F5344CB8AC3E}">
        <p14:creationId xmlns:p14="http://schemas.microsoft.com/office/powerpoint/2010/main" val="135047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Subtleties using Abstract Property, inheritance, and super().__</a:t>
            </a:r>
            <a:r>
              <a:rPr lang="en-US" dirty="0" err="1" smtClean="0"/>
              <a:t>init</a:t>
            </a:r>
            <a:r>
              <a:rPr lang="en-US" dirty="0" smtClean="0"/>
              <a:t>__ : private vs protected</a:t>
            </a:r>
            <a:endParaRPr lang="en-US" dirty="0"/>
          </a:p>
        </p:txBody>
      </p:sp>
      <p:sp>
        <p:nvSpPr>
          <p:cNvPr id="3" name="Content Placeholder 2"/>
          <p:cNvSpPr>
            <a:spLocks noGrp="1"/>
          </p:cNvSpPr>
          <p:nvPr>
            <p:ph idx="1"/>
          </p:nvPr>
        </p:nvSpPr>
        <p:spPr>
          <a:xfrm>
            <a:off x="581192" y="2180497"/>
            <a:ext cx="11029615" cy="1083911"/>
          </a:xfrm>
        </p:spPr>
        <p:txBody>
          <a:bodyPr anchor="t">
            <a:normAutofit lnSpcReduction="10000"/>
          </a:bodyPr>
          <a:lstStyle/>
          <a:p>
            <a:pPr algn="just"/>
            <a:r>
              <a:rPr lang="en-US" dirty="0" smtClean="0"/>
              <a:t>This problem occurs because attribute name is set to be private, thus is inaccessible from the child class. To fix this problem, we can modify name attribute to be protected</a:t>
            </a:r>
            <a:endParaRPr lang="en-US" dirty="0"/>
          </a:p>
        </p:txBody>
      </p:sp>
      <p:sp>
        <p:nvSpPr>
          <p:cNvPr id="6" name="Content Placeholder 2"/>
          <p:cNvSpPr txBox="1">
            <a:spLocks/>
          </p:cNvSpPr>
          <p:nvPr/>
        </p:nvSpPr>
        <p:spPr>
          <a:xfrm>
            <a:off x="389169" y="6049558"/>
            <a:ext cx="6057351" cy="50645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smtClean="0"/>
              <a:t>Problem is fixed!(See image on the right)</a:t>
            </a:r>
            <a:endParaRPr lang="en-US" dirty="0"/>
          </a:p>
        </p:txBody>
      </p:sp>
      <p:pic>
        <p:nvPicPr>
          <p:cNvPr id="7" name="Picture 6"/>
          <p:cNvPicPr>
            <a:picLocks noChangeAspect="1"/>
          </p:cNvPicPr>
          <p:nvPr/>
        </p:nvPicPr>
        <p:blipFill>
          <a:blip r:embed="rId2"/>
          <a:stretch>
            <a:fillRect/>
          </a:stretch>
        </p:blipFill>
        <p:spPr>
          <a:xfrm>
            <a:off x="736640" y="3182856"/>
            <a:ext cx="4905208" cy="2779406"/>
          </a:xfrm>
          <a:prstGeom prst="rect">
            <a:avLst/>
          </a:prstGeom>
        </p:spPr>
      </p:pic>
      <p:pic>
        <p:nvPicPr>
          <p:cNvPr id="8" name="Picture 7"/>
          <p:cNvPicPr>
            <a:picLocks noChangeAspect="1"/>
          </p:cNvPicPr>
          <p:nvPr/>
        </p:nvPicPr>
        <p:blipFill>
          <a:blip r:embed="rId3"/>
          <a:stretch>
            <a:fillRect/>
          </a:stretch>
        </p:blipFill>
        <p:spPr>
          <a:xfrm>
            <a:off x="6089905" y="3157682"/>
            <a:ext cx="4517136" cy="2640988"/>
          </a:xfrm>
          <a:prstGeom prst="rect">
            <a:avLst/>
          </a:prstGeom>
        </p:spPr>
      </p:pic>
      <p:pic>
        <p:nvPicPr>
          <p:cNvPr id="10" name="Picture 9"/>
          <p:cNvPicPr>
            <a:picLocks noChangeAspect="1"/>
          </p:cNvPicPr>
          <p:nvPr/>
        </p:nvPicPr>
        <p:blipFill>
          <a:blip r:embed="rId4"/>
          <a:stretch>
            <a:fillRect/>
          </a:stretch>
        </p:blipFill>
        <p:spPr>
          <a:xfrm>
            <a:off x="6089905" y="6213694"/>
            <a:ext cx="5342763" cy="557905"/>
          </a:xfrm>
          <a:prstGeom prst="rect">
            <a:avLst/>
          </a:prstGeom>
        </p:spPr>
      </p:pic>
    </p:spTree>
    <p:extLst>
      <p:ext uri="{BB962C8B-B14F-4D97-AF65-F5344CB8AC3E}">
        <p14:creationId xmlns:p14="http://schemas.microsoft.com/office/powerpoint/2010/main" val="426473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note for Property</a:t>
            </a:r>
            <a:endParaRPr lang="en-US" dirty="0"/>
          </a:p>
        </p:txBody>
      </p:sp>
      <p:sp>
        <p:nvSpPr>
          <p:cNvPr id="3" name="Content Placeholder 2"/>
          <p:cNvSpPr>
            <a:spLocks noGrp="1"/>
          </p:cNvSpPr>
          <p:nvPr>
            <p:ph idx="1"/>
          </p:nvPr>
        </p:nvSpPr>
        <p:spPr/>
        <p:txBody>
          <a:bodyPr anchor="t"/>
          <a:lstStyle/>
          <a:p>
            <a:pPr algn="just"/>
            <a:r>
              <a:rPr lang="en-US" dirty="0" smtClean="0">
                <a:solidFill>
                  <a:srgbClr val="FF0000"/>
                </a:solidFill>
              </a:rPr>
              <a:t>The name of the property (on the property header) should be different from the name of the attribute it represents</a:t>
            </a:r>
          </a:p>
          <a:p>
            <a:pPr algn="just"/>
            <a:r>
              <a:rPr lang="en-US" dirty="0" smtClean="0"/>
              <a:t>That is why, we typically use private ‘modifier’ (appending double underscore in front of attribute) or in the previous slide protected ‘modifier’ (appending single underscore in front of attribute)</a:t>
            </a:r>
          </a:p>
          <a:p>
            <a:pPr algn="just"/>
            <a:r>
              <a:rPr lang="en-US" dirty="0" smtClean="0"/>
              <a:t>Having the same property name with the attribute’s name will cause recursion error </a:t>
            </a:r>
            <a:endParaRPr lang="en-US" dirty="0"/>
          </a:p>
        </p:txBody>
      </p:sp>
    </p:spTree>
    <p:extLst>
      <p:ext uri="{BB962C8B-B14F-4D97-AF65-F5344CB8AC3E}">
        <p14:creationId xmlns:p14="http://schemas.microsoft.com/office/powerpoint/2010/main" val="216503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Clearing up the terminologies</a:t>
            </a:r>
            <a:endParaRPr lang="en-US" dirty="0"/>
          </a:p>
        </p:txBody>
      </p:sp>
      <p:sp>
        <p:nvSpPr>
          <p:cNvPr id="3" name="Content Placeholder 2"/>
          <p:cNvSpPr>
            <a:spLocks noGrp="1"/>
          </p:cNvSpPr>
          <p:nvPr>
            <p:ph idx="1"/>
          </p:nvPr>
        </p:nvSpPr>
        <p:spPr/>
        <p:txBody>
          <a:bodyPr anchor="t"/>
          <a:lstStyle/>
          <a:p>
            <a:pPr algn="just"/>
            <a:r>
              <a:rPr lang="en-US" dirty="0" smtClean="0"/>
              <a:t>Abstract Class: Class which has one or more abstract methods. We cannot instantiate from this class</a:t>
            </a:r>
          </a:p>
          <a:p>
            <a:pPr algn="just"/>
            <a:r>
              <a:rPr lang="en-US" dirty="0" smtClean="0"/>
              <a:t>Concrete Class: Class which implements the abstract class by defining the implementations of the abstract methods. We can instantiate from this class</a:t>
            </a:r>
          </a:p>
          <a:p>
            <a:pPr algn="just"/>
            <a:r>
              <a:rPr lang="en-US" dirty="0"/>
              <a:t>Abstract Method: Method that has no implementation (or its implementation is ignored when being called from the instance of child class if the abstract method decorator preceded the method header)</a:t>
            </a:r>
          </a:p>
        </p:txBody>
      </p:sp>
    </p:spTree>
    <p:extLst>
      <p:ext uri="{BB962C8B-B14F-4D97-AF65-F5344CB8AC3E}">
        <p14:creationId xmlns:p14="http://schemas.microsoft.com/office/powerpoint/2010/main" val="501893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Text Placeholder 2"/>
          <p:cNvSpPr>
            <a:spLocks noGrp="1"/>
          </p:cNvSpPr>
          <p:nvPr>
            <p:ph type="body" idx="1"/>
          </p:nvPr>
        </p:nvSpPr>
        <p:spPr/>
        <p:txBody>
          <a:bodyPr/>
          <a:lstStyle/>
          <a:p>
            <a:r>
              <a:rPr lang="en-US" dirty="0" smtClean="0"/>
              <a:t>The source for this section is mostly taken from </a:t>
            </a:r>
            <a:r>
              <a:rPr lang="en-US" dirty="0" smtClean="0">
                <a:hlinkClick r:id="rId2"/>
              </a:rPr>
              <a:t>Exceptions in Python</a:t>
            </a:r>
            <a:endParaRPr lang="en-US" dirty="0"/>
          </a:p>
        </p:txBody>
      </p:sp>
    </p:spTree>
    <p:extLst>
      <p:ext uri="{BB962C8B-B14F-4D97-AF65-F5344CB8AC3E}">
        <p14:creationId xmlns:p14="http://schemas.microsoft.com/office/powerpoint/2010/main" val="975833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in Python</a:t>
            </a:r>
            <a:endParaRPr lang="en-US" dirty="0"/>
          </a:p>
        </p:txBody>
      </p:sp>
      <p:sp>
        <p:nvSpPr>
          <p:cNvPr id="3" name="Content Placeholder 2"/>
          <p:cNvSpPr>
            <a:spLocks noGrp="1"/>
          </p:cNvSpPr>
          <p:nvPr>
            <p:ph idx="1"/>
          </p:nvPr>
        </p:nvSpPr>
        <p:spPr/>
        <p:txBody>
          <a:bodyPr anchor="t"/>
          <a:lstStyle/>
          <a:p>
            <a:pPr algn="just"/>
            <a:r>
              <a:rPr lang="en-US" dirty="0" smtClean="0"/>
              <a:t>Exception is an event that is considered abnormal from the point of view of the programmer, for example due to the wrong given data type, input is beyond the intended range, etc.</a:t>
            </a:r>
          </a:p>
          <a:p>
            <a:pPr algn="just"/>
            <a:r>
              <a:rPr lang="en-US" dirty="0" smtClean="0"/>
              <a:t>When Python encounters these exceptions, the interpreter stop the current process and </a:t>
            </a:r>
            <a:r>
              <a:rPr lang="en-US" dirty="0"/>
              <a:t>passes it to the calling process until it is handled. If not handled, the program will crash.</a:t>
            </a:r>
          </a:p>
        </p:txBody>
      </p:sp>
    </p:spTree>
    <p:extLst>
      <p:ext uri="{BB962C8B-B14F-4D97-AF65-F5344CB8AC3E}">
        <p14:creationId xmlns:p14="http://schemas.microsoft.com/office/powerpoint/2010/main" val="2880423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Exceptions</a:t>
            </a:r>
            <a:endParaRPr lang="en-US" dirty="0"/>
          </a:p>
        </p:txBody>
      </p:sp>
      <p:sp>
        <p:nvSpPr>
          <p:cNvPr id="3" name="Content Placeholder 2"/>
          <p:cNvSpPr>
            <a:spLocks noGrp="1"/>
          </p:cNvSpPr>
          <p:nvPr>
            <p:ph idx="1"/>
          </p:nvPr>
        </p:nvSpPr>
        <p:spPr/>
        <p:txBody>
          <a:bodyPr anchor="t"/>
          <a:lstStyle/>
          <a:p>
            <a:r>
              <a:rPr lang="en-US" dirty="0"/>
              <a:t>In Python, exceptions can be handled using a try statement</a:t>
            </a:r>
            <a:r>
              <a:rPr lang="en-US" dirty="0" smtClean="0"/>
              <a:t>.</a:t>
            </a:r>
            <a:endParaRPr lang="en-US" dirty="0"/>
          </a:p>
          <a:p>
            <a:r>
              <a:rPr lang="en-US" dirty="0"/>
              <a:t>The critical operation which can raise an exception is placed inside the try clause. The code that handles the exceptions is written in the except clause</a:t>
            </a:r>
            <a:r>
              <a:rPr lang="en-US" dirty="0" smtClean="0"/>
              <a:t>.</a:t>
            </a:r>
            <a:endParaRPr lang="en-US" dirty="0"/>
          </a:p>
          <a:p>
            <a:r>
              <a:rPr lang="en-US" dirty="0"/>
              <a:t>We can thus choose what operations to perform once we have caught the exception.</a:t>
            </a:r>
          </a:p>
        </p:txBody>
      </p:sp>
      <p:pic>
        <p:nvPicPr>
          <p:cNvPr id="7" name="Picture 6"/>
          <p:cNvPicPr>
            <a:picLocks noChangeAspect="1"/>
          </p:cNvPicPr>
          <p:nvPr/>
        </p:nvPicPr>
        <p:blipFill>
          <a:blip r:embed="rId2"/>
          <a:stretch>
            <a:fillRect/>
          </a:stretch>
        </p:blipFill>
        <p:spPr>
          <a:xfrm>
            <a:off x="960311" y="4019741"/>
            <a:ext cx="4142041" cy="2692682"/>
          </a:xfrm>
          <a:prstGeom prst="rect">
            <a:avLst/>
          </a:prstGeom>
        </p:spPr>
      </p:pic>
      <p:sp>
        <p:nvSpPr>
          <p:cNvPr id="8" name="Right Arrow 7"/>
          <p:cNvSpPr/>
          <p:nvPr/>
        </p:nvSpPr>
        <p:spPr>
          <a:xfrm>
            <a:off x="5596128" y="4556837"/>
            <a:ext cx="713232" cy="161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6931639" y="4180219"/>
            <a:ext cx="4267200" cy="2371725"/>
          </a:xfrm>
          <a:prstGeom prst="rect">
            <a:avLst/>
          </a:prstGeom>
        </p:spPr>
      </p:pic>
    </p:spTree>
    <p:extLst>
      <p:ext uri="{BB962C8B-B14F-4D97-AF65-F5344CB8AC3E}">
        <p14:creationId xmlns:p14="http://schemas.microsoft.com/office/powerpoint/2010/main" val="895087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a:t>
            </a:r>
          </a:p>
        </p:txBody>
      </p:sp>
      <p:sp>
        <p:nvSpPr>
          <p:cNvPr id="3" name="Content Placeholder 2"/>
          <p:cNvSpPr>
            <a:spLocks noGrp="1"/>
          </p:cNvSpPr>
          <p:nvPr>
            <p:ph idx="1"/>
          </p:nvPr>
        </p:nvSpPr>
        <p:spPr>
          <a:xfrm>
            <a:off x="581192" y="2180497"/>
            <a:ext cx="11029615" cy="1083912"/>
          </a:xfrm>
        </p:spPr>
        <p:txBody>
          <a:bodyPr anchor="t"/>
          <a:lstStyle/>
          <a:p>
            <a:r>
              <a:rPr lang="en-US" dirty="0"/>
              <a:t>Since every exception in Python inherits from the base Exception class, we can also perform the above task in the following way:</a:t>
            </a:r>
          </a:p>
        </p:txBody>
      </p:sp>
      <p:pic>
        <p:nvPicPr>
          <p:cNvPr id="5" name="Picture 4"/>
          <p:cNvPicPr>
            <a:picLocks noChangeAspect="1"/>
          </p:cNvPicPr>
          <p:nvPr/>
        </p:nvPicPr>
        <p:blipFill>
          <a:blip r:embed="rId2"/>
          <a:stretch>
            <a:fillRect/>
          </a:stretch>
        </p:blipFill>
        <p:spPr>
          <a:xfrm>
            <a:off x="1231773" y="3027426"/>
            <a:ext cx="5010150" cy="3619500"/>
          </a:xfrm>
          <a:prstGeom prst="rect">
            <a:avLst/>
          </a:prstGeom>
        </p:spPr>
      </p:pic>
    </p:spTree>
    <p:extLst>
      <p:ext uri="{BB962C8B-B14F-4D97-AF65-F5344CB8AC3E}">
        <p14:creationId xmlns:p14="http://schemas.microsoft.com/office/powerpoint/2010/main" val="2839378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 7: Abstract Class and Exception Handling</a:t>
            </a:r>
            <a:endParaRPr lang="en-US" dirty="0"/>
          </a:p>
        </p:txBody>
      </p:sp>
      <p:sp>
        <p:nvSpPr>
          <p:cNvPr id="3" name="Text Placeholder 2"/>
          <p:cNvSpPr>
            <a:spLocks noGrp="1"/>
          </p:cNvSpPr>
          <p:nvPr>
            <p:ph type="body" idx="1"/>
          </p:nvPr>
        </p:nvSpPr>
        <p:spPr>
          <a:xfrm>
            <a:off x="581193" y="4541417"/>
            <a:ext cx="11029615" cy="600556"/>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657071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Specific Exceptions</a:t>
            </a:r>
            <a:endParaRPr lang="en-US" dirty="0"/>
          </a:p>
        </p:txBody>
      </p:sp>
      <p:sp>
        <p:nvSpPr>
          <p:cNvPr id="3" name="Content Placeholder 2"/>
          <p:cNvSpPr>
            <a:spLocks noGrp="1"/>
          </p:cNvSpPr>
          <p:nvPr>
            <p:ph idx="1"/>
          </p:nvPr>
        </p:nvSpPr>
        <p:spPr>
          <a:xfrm>
            <a:off x="581193" y="2180496"/>
            <a:ext cx="7392375" cy="3872832"/>
          </a:xfrm>
        </p:spPr>
        <p:txBody>
          <a:bodyPr anchor="t">
            <a:normAutofit fontScale="92500" lnSpcReduction="10000"/>
          </a:bodyPr>
          <a:lstStyle/>
          <a:p>
            <a:pPr algn="just"/>
            <a:r>
              <a:rPr lang="en-US" dirty="0"/>
              <a:t>In the </a:t>
            </a:r>
            <a:r>
              <a:rPr lang="en-US" dirty="0" smtClean="0"/>
              <a:t>previous </a:t>
            </a:r>
            <a:r>
              <a:rPr lang="en-US" dirty="0"/>
              <a:t>example, we did not mention any specific exception in the except clause</a:t>
            </a:r>
            <a:r>
              <a:rPr lang="en-US" dirty="0" smtClean="0"/>
              <a:t>.</a:t>
            </a:r>
            <a:endParaRPr lang="en-US" dirty="0"/>
          </a:p>
          <a:p>
            <a:pPr algn="just"/>
            <a:r>
              <a:rPr lang="en-US" dirty="0"/>
              <a:t>This is not a good programming practice as it will catch all exceptions and handle every case in the same way. We can specify which exceptions an except clause should catch</a:t>
            </a:r>
            <a:r>
              <a:rPr lang="en-US" dirty="0" smtClean="0"/>
              <a:t>.</a:t>
            </a:r>
            <a:endParaRPr lang="en-US" dirty="0"/>
          </a:p>
          <a:p>
            <a:pPr algn="just"/>
            <a:r>
              <a:rPr lang="en-US" dirty="0"/>
              <a:t>A try clause can have any number of except clauses to handle different exceptions, however, only one will be executed in case an exception occurs</a:t>
            </a:r>
            <a:r>
              <a:rPr lang="en-US" dirty="0" smtClean="0"/>
              <a:t>.</a:t>
            </a:r>
            <a:endParaRPr lang="en-US" dirty="0"/>
          </a:p>
          <a:p>
            <a:pPr algn="just"/>
            <a:r>
              <a:rPr lang="en-US" dirty="0"/>
              <a:t>We can use a tuple of values to specify multiple exceptions in an except clause. Here is an example pseudo code.</a:t>
            </a:r>
          </a:p>
        </p:txBody>
      </p:sp>
      <p:pic>
        <p:nvPicPr>
          <p:cNvPr id="4" name="Picture 3"/>
          <p:cNvPicPr>
            <a:picLocks noChangeAspect="1"/>
          </p:cNvPicPr>
          <p:nvPr/>
        </p:nvPicPr>
        <p:blipFill>
          <a:blip r:embed="rId2"/>
          <a:stretch>
            <a:fillRect/>
          </a:stretch>
        </p:blipFill>
        <p:spPr>
          <a:xfrm>
            <a:off x="8220457" y="2180496"/>
            <a:ext cx="3762375" cy="3800475"/>
          </a:xfrm>
          <a:prstGeom prst="rect">
            <a:avLst/>
          </a:prstGeom>
        </p:spPr>
      </p:pic>
    </p:spTree>
    <p:extLst>
      <p:ext uri="{BB962C8B-B14F-4D97-AF65-F5344CB8AC3E}">
        <p14:creationId xmlns:p14="http://schemas.microsoft.com/office/powerpoint/2010/main" val="418714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Exceptions Manually</a:t>
            </a:r>
            <a:endParaRPr lang="en-US" dirty="0"/>
          </a:p>
        </p:txBody>
      </p:sp>
      <p:sp>
        <p:nvSpPr>
          <p:cNvPr id="3" name="Content Placeholder 2"/>
          <p:cNvSpPr>
            <a:spLocks noGrp="1"/>
          </p:cNvSpPr>
          <p:nvPr>
            <p:ph idx="1"/>
          </p:nvPr>
        </p:nvSpPr>
        <p:spPr>
          <a:xfrm>
            <a:off x="581193" y="2180496"/>
            <a:ext cx="5014936" cy="3836255"/>
          </a:xfrm>
        </p:spPr>
        <p:txBody>
          <a:bodyPr anchor="t">
            <a:normAutofit/>
          </a:bodyPr>
          <a:lstStyle/>
          <a:p>
            <a:pPr algn="just"/>
            <a:r>
              <a:rPr lang="en-US" dirty="0"/>
              <a:t>In Python programming, exceptions are raised when errors occur at runtime. We can also manually raise exceptions using the raise keyword</a:t>
            </a:r>
            <a:r>
              <a:rPr lang="en-US" dirty="0" smtClean="0"/>
              <a:t>.</a:t>
            </a:r>
            <a:endParaRPr lang="en-US" dirty="0"/>
          </a:p>
          <a:p>
            <a:pPr algn="just"/>
            <a:r>
              <a:rPr lang="en-US" dirty="0"/>
              <a:t>We can optionally pass values to the exception to clarify why that exception was raised.</a:t>
            </a:r>
          </a:p>
        </p:txBody>
      </p:sp>
      <p:pic>
        <p:nvPicPr>
          <p:cNvPr id="5" name="Picture 4"/>
          <p:cNvPicPr>
            <a:picLocks noChangeAspect="1"/>
          </p:cNvPicPr>
          <p:nvPr/>
        </p:nvPicPr>
        <p:blipFill>
          <a:blip r:embed="rId2"/>
          <a:stretch>
            <a:fillRect/>
          </a:stretch>
        </p:blipFill>
        <p:spPr>
          <a:xfrm>
            <a:off x="5876544" y="2265252"/>
            <a:ext cx="6024689" cy="4318427"/>
          </a:xfrm>
          <a:prstGeom prst="rect">
            <a:avLst/>
          </a:prstGeom>
        </p:spPr>
      </p:pic>
    </p:spTree>
    <p:extLst>
      <p:ext uri="{BB962C8B-B14F-4D97-AF65-F5344CB8AC3E}">
        <p14:creationId xmlns:p14="http://schemas.microsoft.com/office/powerpoint/2010/main" val="411363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try...else</a:t>
            </a:r>
            <a:endParaRPr lang="en-US" dirty="0"/>
          </a:p>
        </p:txBody>
      </p:sp>
      <p:sp>
        <p:nvSpPr>
          <p:cNvPr id="3" name="Content Placeholder 2"/>
          <p:cNvSpPr>
            <a:spLocks noGrp="1"/>
          </p:cNvSpPr>
          <p:nvPr>
            <p:ph idx="1"/>
          </p:nvPr>
        </p:nvSpPr>
        <p:spPr>
          <a:xfrm>
            <a:off x="581192" y="2180497"/>
            <a:ext cx="11029615" cy="1641696"/>
          </a:xfrm>
        </p:spPr>
        <p:txBody>
          <a:bodyPr anchor="t"/>
          <a:lstStyle/>
          <a:p>
            <a:r>
              <a:rPr lang="en-US" dirty="0"/>
              <a:t>In some situations, you might want to run a certain block of code if the code block inside try ran without any errors. For these cases, you can use the optional else keyword with the try statement.</a:t>
            </a:r>
          </a:p>
        </p:txBody>
      </p:sp>
      <p:pic>
        <p:nvPicPr>
          <p:cNvPr id="4" name="Picture 3"/>
          <p:cNvPicPr>
            <a:picLocks noChangeAspect="1"/>
          </p:cNvPicPr>
          <p:nvPr/>
        </p:nvPicPr>
        <p:blipFill>
          <a:blip r:embed="rId2"/>
          <a:stretch>
            <a:fillRect/>
          </a:stretch>
        </p:blipFill>
        <p:spPr>
          <a:xfrm>
            <a:off x="848106" y="3745611"/>
            <a:ext cx="4991100" cy="2457450"/>
          </a:xfrm>
          <a:prstGeom prst="rect">
            <a:avLst/>
          </a:prstGeom>
        </p:spPr>
      </p:pic>
      <p:sp>
        <p:nvSpPr>
          <p:cNvPr id="5" name="Right Arrow 4"/>
          <p:cNvSpPr/>
          <p:nvPr/>
        </p:nvSpPr>
        <p:spPr>
          <a:xfrm>
            <a:off x="6095999" y="3931920"/>
            <a:ext cx="826009" cy="1563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178801" y="3025600"/>
            <a:ext cx="2271903" cy="1112769"/>
          </a:xfrm>
          <a:prstGeom prst="rect">
            <a:avLst/>
          </a:prstGeom>
        </p:spPr>
      </p:pic>
      <p:pic>
        <p:nvPicPr>
          <p:cNvPr id="8" name="Picture 7"/>
          <p:cNvPicPr>
            <a:picLocks noChangeAspect="1"/>
          </p:cNvPicPr>
          <p:nvPr/>
        </p:nvPicPr>
        <p:blipFill>
          <a:blip r:embed="rId4"/>
          <a:stretch>
            <a:fillRect/>
          </a:stretch>
        </p:blipFill>
        <p:spPr>
          <a:xfrm>
            <a:off x="7178801" y="4286734"/>
            <a:ext cx="4803267" cy="941181"/>
          </a:xfrm>
          <a:prstGeom prst="rect">
            <a:avLst/>
          </a:prstGeom>
        </p:spPr>
      </p:pic>
      <p:pic>
        <p:nvPicPr>
          <p:cNvPr id="9" name="Picture 8"/>
          <p:cNvPicPr>
            <a:picLocks noChangeAspect="1"/>
          </p:cNvPicPr>
          <p:nvPr/>
        </p:nvPicPr>
        <p:blipFill>
          <a:blip r:embed="rId5"/>
          <a:stretch>
            <a:fillRect/>
          </a:stretch>
        </p:blipFill>
        <p:spPr>
          <a:xfrm>
            <a:off x="7178801" y="5348058"/>
            <a:ext cx="4840605" cy="1361089"/>
          </a:xfrm>
          <a:prstGeom prst="rect">
            <a:avLst/>
          </a:prstGeom>
        </p:spPr>
      </p:pic>
    </p:spTree>
    <p:extLst>
      <p:ext uri="{BB962C8B-B14F-4D97-AF65-F5344CB8AC3E}">
        <p14:creationId xmlns:p14="http://schemas.microsoft.com/office/powerpoint/2010/main" val="2438518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try...finally</a:t>
            </a:r>
            <a:endParaRPr lang="en-US" dirty="0"/>
          </a:p>
        </p:txBody>
      </p:sp>
      <p:sp>
        <p:nvSpPr>
          <p:cNvPr id="3" name="Content Placeholder 2"/>
          <p:cNvSpPr>
            <a:spLocks noGrp="1"/>
          </p:cNvSpPr>
          <p:nvPr>
            <p:ph idx="1"/>
          </p:nvPr>
        </p:nvSpPr>
        <p:spPr/>
        <p:txBody>
          <a:bodyPr anchor="t">
            <a:normAutofit lnSpcReduction="10000"/>
          </a:bodyPr>
          <a:lstStyle/>
          <a:p>
            <a:r>
              <a:rPr lang="en-US" dirty="0"/>
              <a:t>The try statement in Python can have an optional finally clause. This clause is executed no matter what, and is generally used to release external resources</a:t>
            </a:r>
            <a:r>
              <a:rPr lang="en-US" dirty="0" smtClean="0"/>
              <a:t>.</a:t>
            </a:r>
            <a:endParaRPr lang="en-US" dirty="0"/>
          </a:p>
          <a:p>
            <a:r>
              <a:rPr lang="en-US" dirty="0"/>
              <a:t>For example, we may be connected to a remote data center through the network or working with a file or a Graphical User Interface (GUI</a:t>
            </a:r>
            <a:r>
              <a:rPr lang="en-US" dirty="0" smtClean="0"/>
              <a:t>).</a:t>
            </a:r>
            <a:endParaRPr lang="en-US" dirty="0"/>
          </a:p>
          <a:p>
            <a:r>
              <a:rPr lang="en-US" dirty="0"/>
              <a:t>In all these circumstances, we must clean up the resource before the program comes to a halt whether it successfully ran or not. These actions (closing a file, GUI or disconnecting from network) are performed in the finally clause to guarantee the execution</a:t>
            </a:r>
            <a:r>
              <a:rPr lang="en-US" dirty="0" smtClean="0"/>
              <a:t>.</a:t>
            </a:r>
            <a:endParaRPr lang="en-US" dirty="0"/>
          </a:p>
          <a:p>
            <a:r>
              <a:rPr lang="en-US" dirty="0"/>
              <a:t>Here is an example of file operations to illustrate this.</a:t>
            </a:r>
          </a:p>
        </p:txBody>
      </p:sp>
    </p:spTree>
    <p:extLst>
      <p:ext uri="{BB962C8B-B14F-4D97-AF65-F5344CB8AC3E}">
        <p14:creationId xmlns:p14="http://schemas.microsoft.com/office/powerpoint/2010/main" val="649934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try...finally</a:t>
            </a:r>
            <a:endParaRPr lang="en-US" dirty="0"/>
          </a:p>
        </p:txBody>
      </p:sp>
      <p:pic>
        <p:nvPicPr>
          <p:cNvPr id="5" name="Picture 4"/>
          <p:cNvPicPr>
            <a:picLocks noChangeAspect="1"/>
          </p:cNvPicPr>
          <p:nvPr/>
        </p:nvPicPr>
        <p:blipFill>
          <a:blip r:embed="rId2"/>
          <a:stretch>
            <a:fillRect/>
          </a:stretch>
        </p:blipFill>
        <p:spPr>
          <a:xfrm>
            <a:off x="1007554" y="2308479"/>
            <a:ext cx="8677275" cy="1619250"/>
          </a:xfrm>
          <a:prstGeom prst="rect">
            <a:avLst/>
          </a:prstGeom>
        </p:spPr>
      </p:pic>
    </p:spTree>
    <p:extLst>
      <p:ext uri="{BB962C8B-B14F-4D97-AF65-F5344CB8AC3E}">
        <p14:creationId xmlns:p14="http://schemas.microsoft.com/office/powerpoint/2010/main" val="4121544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4167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Abstract Class</a:t>
            </a:r>
            <a:endParaRPr lang="en-US" dirty="0"/>
          </a:p>
        </p:txBody>
      </p:sp>
      <p:sp>
        <p:nvSpPr>
          <p:cNvPr id="3" name="Content Placeholder 2"/>
          <p:cNvSpPr>
            <a:spLocks noGrp="1"/>
          </p:cNvSpPr>
          <p:nvPr>
            <p:ph idx="1"/>
          </p:nvPr>
        </p:nvSpPr>
        <p:spPr>
          <a:xfrm>
            <a:off x="581192" y="2180496"/>
            <a:ext cx="11029615" cy="2565240"/>
          </a:xfrm>
        </p:spPr>
        <p:txBody>
          <a:bodyPr anchor="t">
            <a:normAutofit/>
          </a:bodyPr>
          <a:lstStyle/>
          <a:p>
            <a:pPr algn="just"/>
            <a:r>
              <a:rPr lang="en-US" dirty="0" smtClean="0"/>
              <a:t>Abstract class is a class that acts as a ‘template’ or ‘blueprint’ for other class(</a:t>
            </a:r>
            <a:r>
              <a:rPr lang="en-US" dirty="0" err="1" smtClean="0"/>
              <a:t>es</a:t>
            </a:r>
            <a:r>
              <a:rPr lang="en-US" dirty="0" smtClean="0"/>
              <a:t>)</a:t>
            </a:r>
          </a:p>
          <a:p>
            <a:pPr algn="just"/>
            <a:r>
              <a:rPr lang="en-US" dirty="0" smtClean="0"/>
              <a:t>Abstract class cannot be instantiated</a:t>
            </a:r>
          </a:p>
          <a:p>
            <a:pPr algn="just"/>
            <a:r>
              <a:rPr lang="en-US" dirty="0" smtClean="0"/>
              <a:t>It contains one or more abstract method, which is a method without implementation, thus any class inherited from this abstract class should provide implementation of such method</a:t>
            </a:r>
          </a:p>
          <a:p>
            <a:pPr algn="just"/>
            <a:endParaRPr lang="en-US" dirty="0" smtClean="0"/>
          </a:p>
          <a:p>
            <a:pPr algn="just"/>
            <a:endParaRPr lang="en-US" dirty="0"/>
          </a:p>
        </p:txBody>
      </p:sp>
    </p:spTree>
    <p:extLst>
      <p:ext uri="{BB962C8B-B14F-4D97-AF65-F5344CB8AC3E}">
        <p14:creationId xmlns:p14="http://schemas.microsoft.com/office/powerpoint/2010/main" val="1127080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Example</a:t>
            </a:r>
            <a:endParaRPr lang="en-US" dirty="0"/>
          </a:p>
        </p:txBody>
      </p:sp>
      <p:sp>
        <p:nvSpPr>
          <p:cNvPr id="3" name="Content Placeholder 2"/>
          <p:cNvSpPr>
            <a:spLocks noGrp="1"/>
          </p:cNvSpPr>
          <p:nvPr>
            <p:ph idx="1"/>
          </p:nvPr>
        </p:nvSpPr>
        <p:spPr>
          <a:xfrm>
            <a:off x="581192" y="2180496"/>
            <a:ext cx="11029615" cy="2062320"/>
          </a:xfrm>
        </p:spPr>
        <p:txBody>
          <a:bodyPr anchor="t">
            <a:normAutofit/>
          </a:bodyPr>
          <a:lstStyle/>
          <a:p>
            <a:pPr algn="just"/>
            <a:r>
              <a:rPr lang="en-US" dirty="0" smtClean="0"/>
              <a:t>Let’s say that we have animal class with child class </a:t>
            </a:r>
            <a:r>
              <a:rPr lang="en-US" dirty="0" err="1" smtClean="0"/>
              <a:t>LandAnimal</a:t>
            </a:r>
            <a:r>
              <a:rPr lang="en-US" dirty="0" smtClean="0"/>
              <a:t>, </a:t>
            </a:r>
            <a:r>
              <a:rPr lang="en-US" dirty="0" err="1" smtClean="0"/>
              <a:t>AquaticAnimal</a:t>
            </a:r>
            <a:r>
              <a:rPr lang="en-US" dirty="0" smtClean="0"/>
              <a:t>, and </a:t>
            </a:r>
            <a:r>
              <a:rPr lang="en-US" dirty="0" err="1" smtClean="0"/>
              <a:t>FlyingAnimal</a:t>
            </a:r>
            <a:r>
              <a:rPr lang="en-US" dirty="0" smtClean="0"/>
              <a:t> (see the classes provided by your instructor)</a:t>
            </a:r>
          </a:p>
          <a:p>
            <a:pPr algn="just"/>
            <a:r>
              <a:rPr lang="en-US" dirty="0" smtClean="0"/>
              <a:t>As you can see now, you can create instance of the child class or the instance of the parent class (Animal)</a:t>
            </a:r>
            <a:endParaRPr lang="en-US" dirty="0"/>
          </a:p>
        </p:txBody>
      </p:sp>
      <p:pic>
        <p:nvPicPr>
          <p:cNvPr id="5" name="Picture 4"/>
          <p:cNvPicPr>
            <a:picLocks noChangeAspect="1"/>
          </p:cNvPicPr>
          <p:nvPr/>
        </p:nvPicPr>
        <p:blipFill>
          <a:blip r:embed="rId2"/>
          <a:stretch>
            <a:fillRect/>
          </a:stretch>
        </p:blipFill>
        <p:spPr>
          <a:xfrm>
            <a:off x="908685" y="4242816"/>
            <a:ext cx="6534150" cy="1590675"/>
          </a:xfrm>
          <a:prstGeom prst="rect">
            <a:avLst/>
          </a:prstGeom>
        </p:spPr>
      </p:pic>
      <p:sp>
        <p:nvSpPr>
          <p:cNvPr id="6" name="Rectangle 5"/>
          <p:cNvSpPr/>
          <p:nvPr/>
        </p:nvSpPr>
        <p:spPr>
          <a:xfrm>
            <a:off x="7568313" y="4242816"/>
            <a:ext cx="4084320" cy="1477328"/>
          </a:xfrm>
          <a:prstGeom prst="rect">
            <a:avLst/>
          </a:prstGeom>
        </p:spPr>
        <p:txBody>
          <a:bodyPr wrap="square">
            <a:spAutoFit/>
          </a:bodyPr>
          <a:lstStyle/>
          <a:p>
            <a:pPr algn="just"/>
            <a:r>
              <a:rPr lang="en-US" dirty="0" smtClean="0"/>
              <a:t>If you want to prevent any object to be created from the parent class (any object should only be the instance of the child class), you can make parent class to be abstract class</a:t>
            </a:r>
            <a:endParaRPr lang="en-US" dirty="0"/>
          </a:p>
        </p:txBody>
      </p:sp>
    </p:spTree>
    <p:extLst>
      <p:ext uri="{BB962C8B-B14F-4D97-AF65-F5344CB8AC3E}">
        <p14:creationId xmlns:p14="http://schemas.microsoft.com/office/powerpoint/2010/main" val="3181949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Abstract Method</a:t>
            </a:r>
            <a:endParaRPr lang="en-US" dirty="0"/>
          </a:p>
        </p:txBody>
      </p:sp>
      <p:sp>
        <p:nvSpPr>
          <p:cNvPr id="3" name="Content Placeholder 2"/>
          <p:cNvSpPr>
            <a:spLocks noGrp="1"/>
          </p:cNvSpPr>
          <p:nvPr>
            <p:ph idx="1"/>
          </p:nvPr>
        </p:nvSpPr>
        <p:spPr>
          <a:xfrm>
            <a:off x="581192" y="1895048"/>
            <a:ext cx="11029615" cy="2309208"/>
          </a:xfrm>
        </p:spPr>
        <p:txBody>
          <a:bodyPr anchor="t">
            <a:normAutofit fontScale="92500"/>
          </a:bodyPr>
          <a:lstStyle/>
          <a:p>
            <a:pPr algn="just"/>
            <a:r>
              <a:rPr lang="en-US" dirty="0" smtClean="0"/>
              <a:t>In Python, in order to create an abstract class, first we need to import Abstract Base Class (ABC) and abstract method</a:t>
            </a:r>
          </a:p>
          <a:p>
            <a:pPr algn="just"/>
            <a:r>
              <a:rPr lang="en-US" dirty="0" smtClean="0"/>
              <a:t>Then we can have the parent class that we want to be abstract to “inherit” from this ABC </a:t>
            </a:r>
          </a:p>
          <a:p>
            <a:pPr algn="just"/>
            <a:r>
              <a:rPr lang="en-US" dirty="0" smtClean="0"/>
              <a:t>Then we can define the methods that need to be abstract method by using decorator @</a:t>
            </a:r>
            <a:r>
              <a:rPr lang="en-US" dirty="0" err="1" smtClean="0"/>
              <a:t>abstractmethod</a:t>
            </a:r>
            <a:endParaRPr lang="en-US" dirty="0"/>
          </a:p>
        </p:txBody>
      </p:sp>
      <p:pic>
        <p:nvPicPr>
          <p:cNvPr id="4" name="Picture 3"/>
          <p:cNvPicPr>
            <a:picLocks noChangeAspect="1"/>
          </p:cNvPicPr>
          <p:nvPr/>
        </p:nvPicPr>
        <p:blipFill>
          <a:blip r:embed="rId2"/>
          <a:stretch>
            <a:fillRect/>
          </a:stretch>
        </p:blipFill>
        <p:spPr>
          <a:xfrm>
            <a:off x="686942" y="4022742"/>
            <a:ext cx="5532882" cy="2835258"/>
          </a:xfrm>
          <a:prstGeom prst="rect">
            <a:avLst/>
          </a:prstGeom>
        </p:spPr>
      </p:pic>
      <p:sp>
        <p:nvSpPr>
          <p:cNvPr id="7" name="Rounded Rectangle 6"/>
          <p:cNvSpPr/>
          <p:nvPr/>
        </p:nvSpPr>
        <p:spPr>
          <a:xfrm>
            <a:off x="1298448" y="4022742"/>
            <a:ext cx="3026664" cy="2792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98448" y="4475370"/>
            <a:ext cx="1655064" cy="2380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563624" y="6093858"/>
            <a:ext cx="1655064" cy="2380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816607" y="6569268"/>
            <a:ext cx="1655064" cy="2380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663057" y="4383348"/>
            <a:ext cx="4084320" cy="1754326"/>
          </a:xfrm>
          <a:prstGeom prst="rect">
            <a:avLst/>
          </a:prstGeom>
        </p:spPr>
        <p:txBody>
          <a:bodyPr wrap="square">
            <a:spAutoFit/>
          </a:bodyPr>
          <a:lstStyle/>
          <a:p>
            <a:pPr algn="just"/>
            <a:r>
              <a:rPr lang="en-US" dirty="0" smtClean="0"/>
              <a:t>This way, Animal class achieve two characteristics:</a:t>
            </a:r>
          </a:p>
          <a:p>
            <a:pPr marL="342900" indent="-342900" algn="just">
              <a:buFont typeface="+mj-lt"/>
              <a:buAutoNum type="arabicPeriod"/>
            </a:pPr>
            <a:r>
              <a:rPr lang="en-US" dirty="0" smtClean="0"/>
              <a:t>No instance can be created from it</a:t>
            </a:r>
          </a:p>
          <a:p>
            <a:pPr marL="342900" indent="-342900" algn="just">
              <a:buFont typeface="+mj-lt"/>
              <a:buAutoNum type="arabicPeriod"/>
            </a:pPr>
            <a:r>
              <a:rPr lang="en-US" dirty="0" smtClean="0"/>
              <a:t>Every class that is inherited from Animal class should provide the implementation of move() method</a:t>
            </a:r>
            <a:endParaRPr lang="en-US" dirty="0"/>
          </a:p>
        </p:txBody>
      </p:sp>
    </p:spTree>
    <p:extLst>
      <p:ext uri="{BB962C8B-B14F-4D97-AF65-F5344CB8AC3E}">
        <p14:creationId xmlns:p14="http://schemas.microsoft.com/office/powerpoint/2010/main" val="3850701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 Subtleties You Need to Be Careful About</a:t>
            </a:r>
            <a:endParaRPr lang="en-US" dirty="0"/>
          </a:p>
        </p:txBody>
      </p:sp>
      <p:sp>
        <p:nvSpPr>
          <p:cNvPr id="3" name="Content Placeholder 2"/>
          <p:cNvSpPr>
            <a:spLocks noGrp="1"/>
          </p:cNvSpPr>
          <p:nvPr>
            <p:ph idx="1"/>
          </p:nvPr>
        </p:nvSpPr>
        <p:spPr>
          <a:xfrm>
            <a:off x="581192" y="1895048"/>
            <a:ext cx="11029615" cy="4167424"/>
          </a:xfrm>
        </p:spPr>
        <p:txBody>
          <a:bodyPr anchor="t">
            <a:normAutofit lnSpcReduction="10000"/>
          </a:bodyPr>
          <a:lstStyle/>
          <a:p>
            <a:pPr algn="just"/>
            <a:r>
              <a:rPr lang="en-US" dirty="0">
                <a:solidFill>
                  <a:schemeClr val="tx1"/>
                </a:solidFill>
              </a:rPr>
              <a:t>Abstract method can still be called from the child class using  super()</a:t>
            </a:r>
          </a:p>
          <a:p>
            <a:pPr algn="just"/>
            <a:r>
              <a:rPr lang="en-US" dirty="0" smtClean="0">
                <a:solidFill>
                  <a:schemeClr val="tx1"/>
                </a:solidFill>
              </a:rPr>
              <a:t>Constructor is a method thus it can be made abstract too. However please note that abstract constructor means that every child class should have their own implementation of constructor</a:t>
            </a:r>
          </a:p>
          <a:p>
            <a:pPr algn="just"/>
            <a:r>
              <a:rPr lang="en-US" dirty="0" smtClean="0">
                <a:solidFill>
                  <a:schemeClr val="tx1"/>
                </a:solidFill>
              </a:rPr>
              <a:t>You can create implementation of abstract method in abstract class, however this implementation will be ignored if an instance of the child class of this abstract class is calling method of that name</a:t>
            </a:r>
          </a:p>
          <a:p>
            <a:pPr algn="just"/>
            <a:r>
              <a:rPr lang="en-US" dirty="0" smtClean="0">
                <a:solidFill>
                  <a:schemeClr val="tx1"/>
                </a:solidFill>
              </a:rPr>
              <a:t>If an abstract method is supposed to be class method or static method, the class method /  static method decorator needs to be declared before abstract method decorator</a:t>
            </a:r>
            <a:endParaRPr lang="en-US" dirty="0">
              <a:solidFill>
                <a:schemeClr val="tx1"/>
              </a:solidFill>
            </a:endParaRPr>
          </a:p>
        </p:txBody>
      </p:sp>
    </p:spTree>
    <p:extLst>
      <p:ext uri="{BB962C8B-B14F-4D97-AF65-F5344CB8AC3E}">
        <p14:creationId xmlns:p14="http://schemas.microsoft.com/office/powerpoint/2010/main" val="15436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Property</a:t>
            </a:r>
            <a:endParaRPr lang="en-US" dirty="0"/>
          </a:p>
        </p:txBody>
      </p:sp>
      <p:sp>
        <p:nvSpPr>
          <p:cNvPr id="3" name="Content Placeholder 2"/>
          <p:cNvSpPr>
            <a:spLocks noGrp="1"/>
          </p:cNvSpPr>
          <p:nvPr>
            <p:ph idx="1"/>
          </p:nvPr>
        </p:nvSpPr>
        <p:spPr/>
        <p:txBody>
          <a:bodyPr anchor="t"/>
          <a:lstStyle/>
          <a:p>
            <a:pPr algn="just"/>
            <a:r>
              <a:rPr lang="en-US" dirty="0" smtClean="0"/>
              <a:t>Remember that a property is a special method that can be used to access the attribute as if we access it directly without any method</a:t>
            </a:r>
          </a:p>
          <a:p>
            <a:pPr algn="just"/>
            <a:r>
              <a:rPr lang="en-US" dirty="0" smtClean="0"/>
              <a:t>As such, property can also be made abstract</a:t>
            </a:r>
          </a:p>
          <a:p>
            <a:pPr algn="just"/>
            <a:r>
              <a:rPr lang="en-US" dirty="0" smtClean="0"/>
              <a:t>Similar to creating abstract static/class method, when creating abstract property it is important to declare the property decorator before the abstract method decorator</a:t>
            </a:r>
          </a:p>
          <a:p>
            <a:pPr algn="just"/>
            <a:r>
              <a:rPr lang="en-US" dirty="0" smtClean="0"/>
              <a:t>Similar to other type of abstract method, declaring a property as abstract push the requirement of implementation towards the child classes</a:t>
            </a:r>
          </a:p>
          <a:p>
            <a:pPr algn="just"/>
            <a:endParaRPr lang="en-US" dirty="0"/>
          </a:p>
        </p:txBody>
      </p:sp>
    </p:spTree>
    <p:extLst>
      <p:ext uri="{BB962C8B-B14F-4D97-AF65-F5344CB8AC3E}">
        <p14:creationId xmlns:p14="http://schemas.microsoft.com/office/powerpoint/2010/main" val="2342499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Subtleties using Abstract Property, inheritance, and super().__</a:t>
            </a:r>
            <a:r>
              <a:rPr lang="en-US" dirty="0" err="1" smtClean="0"/>
              <a:t>init</a:t>
            </a:r>
            <a:r>
              <a:rPr lang="en-US" dirty="0" smtClean="0"/>
              <a:t>__</a:t>
            </a:r>
            <a:endParaRPr lang="en-US" dirty="0"/>
          </a:p>
        </p:txBody>
      </p:sp>
      <p:sp>
        <p:nvSpPr>
          <p:cNvPr id="3" name="Content Placeholder 2"/>
          <p:cNvSpPr>
            <a:spLocks noGrp="1"/>
          </p:cNvSpPr>
          <p:nvPr>
            <p:ph idx="1"/>
          </p:nvPr>
        </p:nvSpPr>
        <p:spPr>
          <a:xfrm>
            <a:off x="581192" y="2180497"/>
            <a:ext cx="11029615" cy="937608"/>
          </a:xfrm>
        </p:spPr>
        <p:txBody>
          <a:bodyPr anchor="t"/>
          <a:lstStyle/>
          <a:p>
            <a:r>
              <a:rPr lang="en-US" dirty="0" smtClean="0"/>
              <a:t>Let’s try to create property for name attribute in Animal class, and as usual declare name attribute as private</a:t>
            </a:r>
            <a:endParaRPr lang="en-US" dirty="0"/>
          </a:p>
        </p:txBody>
      </p:sp>
      <p:pic>
        <p:nvPicPr>
          <p:cNvPr id="6" name="Picture 5"/>
          <p:cNvPicPr>
            <a:picLocks noChangeAspect="1"/>
          </p:cNvPicPr>
          <p:nvPr/>
        </p:nvPicPr>
        <p:blipFill>
          <a:blip r:embed="rId2"/>
          <a:stretch>
            <a:fillRect/>
          </a:stretch>
        </p:blipFill>
        <p:spPr>
          <a:xfrm>
            <a:off x="1279969" y="3182874"/>
            <a:ext cx="7400925" cy="3162300"/>
          </a:xfrm>
          <a:prstGeom prst="rect">
            <a:avLst/>
          </a:prstGeom>
        </p:spPr>
      </p:pic>
    </p:spTree>
    <p:extLst>
      <p:ext uri="{BB962C8B-B14F-4D97-AF65-F5344CB8AC3E}">
        <p14:creationId xmlns:p14="http://schemas.microsoft.com/office/powerpoint/2010/main" val="2532620996"/>
      </p:ext>
    </p:extLst>
  </p:cSld>
  <p:clrMapOvr>
    <a:masterClrMapping/>
  </p:clrMapOvr>
</p:sld>
</file>

<file path=ppt/theme/theme1.xml><?xml version="1.0" encoding="utf-8"?>
<a:theme xmlns:a="http://schemas.openxmlformats.org/drawingml/2006/main" name="Dividend">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2.xml><?xml version="1.0" encoding="utf-8"?>
<ds:datastoreItem xmlns:ds="http://schemas.openxmlformats.org/officeDocument/2006/customXml" ds:itemID="{AA7F0652-397B-4F71-B75E-207A80EB2786}">
  <ds:schemaRefs>
    <ds:schemaRef ds:uri="http://schemas.microsoft.com/office/2006/documentManagement/types"/>
    <ds:schemaRef ds:uri="http://purl.org/dc/dcmitype/"/>
    <ds:schemaRef ds:uri="71af3243-3dd4-4a8d-8c0d-dd76da1f02a5"/>
    <ds:schemaRef ds:uri="http://schemas.openxmlformats.org/package/2006/metadata/core-properties"/>
    <ds:schemaRef ds:uri="http://purl.org/dc/elements/1.1/"/>
    <ds:schemaRef ds:uri="http://schemas.microsoft.com/office/infopath/2007/PartnerControls"/>
    <ds:schemaRef ds:uri="http://www.w3.org/XML/1998/namespace"/>
    <ds:schemaRef ds:uri="http://schemas.microsoft.com/office/2006/metadata/properties"/>
    <ds:schemaRef ds:uri="16c05727-aa75-4e4a-9b5f-8a80a1165891"/>
    <ds:schemaRef ds:uri="http://purl.org/dc/terms/"/>
  </ds:schemaRefs>
</ds:datastoreItem>
</file>

<file path=customXml/itemProps3.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Dividend design</Template>
  <TotalTime>0</TotalTime>
  <Words>1322</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Wingdings 2</vt:lpstr>
      <vt:lpstr>Dividend</vt:lpstr>
      <vt:lpstr>Object – Oriented Programming</vt:lpstr>
      <vt:lpstr>Topic 7: Abstract Class and Exception Handling</vt:lpstr>
      <vt:lpstr>Abstract Class</vt:lpstr>
      <vt:lpstr>What is Abstract Class</vt:lpstr>
      <vt:lpstr>Abstract Class: Example</vt:lpstr>
      <vt:lpstr>Abstract Class: Abstract Method</vt:lpstr>
      <vt:lpstr>Abstract Method: Subtleties You Need to Be Careful About</vt:lpstr>
      <vt:lpstr>Abstract Property</vt:lpstr>
      <vt:lpstr>Subtleties using Abstract Property, inheritance, and super().__init__</vt:lpstr>
      <vt:lpstr>Subtleties using Abstract Property, inheritance, and super().__init__</vt:lpstr>
      <vt:lpstr>Subtleties using Abstract Property, inheritance, and super().__init__</vt:lpstr>
      <vt:lpstr>Subtleties using Abstract Property, inheritance, and super().__init__</vt:lpstr>
      <vt:lpstr>Subtleties using Abstract Property, inheritance, and super().__init__ : private vs protected</vt:lpstr>
      <vt:lpstr>Additional note for Property</vt:lpstr>
      <vt:lpstr>Clearing up the terminologies</vt:lpstr>
      <vt:lpstr>Exception Handling</vt:lpstr>
      <vt:lpstr>Exceptions in Python</vt:lpstr>
      <vt:lpstr>Catching Exceptions</vt:lpstr>
      <vt:lpstr>Catching Exceptions</vt:lpstr>
      <vt:lpstr>Catching Specific Exceptions</vt:lpstr>
      <vt:lpstr>Raising Exceptions Manually</vt:lpstr>
      <vt:lpstr>Python try...else</vt:lpstr>
      <vt:lpstr>Python try...finally</vt:lpstr>
      <vt:lpstr>Python try...finally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2020-09-04T12:18:07Z</dcterms:created>
  <dcterms:modified xsi:type="dcterms:W3CDTF">2022-03-18T08:20:36Z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