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09" r:id="rId5"/>
    <p:sldId id="310" r:id="rId6"/>
    <p:sldId id="312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What we can do that no one else can.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784114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Spend money intelligently</a:t>
            </a:r>
          </a:p>
        </p:txBody>
      </p:sp>
    </p:spTree>
    <p:extLst>
      <p:ext uri="{BB962C8B-B14F-4D97-AF65-F5344CB8AC3E}">
        <p14:creationId xmlns:p14="http://schemas.microsoft.com/office/powerpoint/2010/main" val="69510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4 –  WHAT WE CAN DO THAT NO ONE ELSE CAN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10" y="365125"/>
            <a:ext cx="5201396" cy="1858122"/>
          </a:xfrm>
        </p:spPr>
        <p:txBody>
          <a:bodyPr/>
          <a:lstStyle/>
          <a:p>
            <a:pPr algn="l"/>
            <a:r>
              <a:rPr lang="en-US" sz="2800" kern="1200" dirty="0">
                <a:latin typeface="+mj-lt"/>
                <a:ea typeface="+mj-ea"/>
                <a:cs typeface="+mj-cs"/>
              </a:rPr>
              <a:t>HERE WE HAVE BOTH THE COST OF MITIGATION AND THE RISK BUDGET FOR THE YEAR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83506" y="2625171"/>
            <a:ext cx="5111750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1400" spc="5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9C2AF-63A8-E206-71E1-529BF3B78AD8}"/>
              </a:ext>
            </a:extLst>
          </p:cNvPr>
          <p:cNvSpPr txBox="1"/>
          <p:nvPr/>
        </p:nvSpPr>
        <p:spPr>
          <a:xfrm>
            <a:off x="365126" y="2223247"/>
            <a:ext cx="41614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Assume you have £275,000 to spend this year on Risk.</a:t>
            </a:r>
          </a:p>
          <a:p>
            <a:pPr marL="57150"/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57150"/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You have created a league table by UTM</a:t>
            </a:r>
          </a:p>
          <a:p>
            <a:pPr marL="57150"/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57150"/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There is now a cost of mitigation column</a:t>
            </a:r>
          </a:p>
          <a:p>
            <a:pPr marL="57150"/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57150"/>
            <a:endParaRPr lang="en-US" sz="14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</a:rPr>
              <a:t>And you go down the column spending your £275K</a:t>
            </a:r>
          </a:p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E162D-6C78-6FDC-BF70-99D03AB0D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83" y="2201443"/>
            <a:ext cx="6562725" cy="2971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CB997C-7B53-9EBA-539F-7FEFB3961878}"/>
              </a:ext>
            </a:extLst>
          </p:cNvPr>
          <p:cNvCxnSpPr>
            <a:cxnSpLocks/>
          </p:cNvCxnSpPr>
          <p:nvPr/>
        </p:nvCxnSpPr>
        <p:spPr>
          <a:xfrm>
            <a:off x="9726705" y="1676399"/>
            <a:ext cx="0" cy="54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35BBA-CAA4-E940-CB23-B6B1CE77758E}"/>
              </a:ext>
            </a:extLst>
          </p:cNvPr>
          <p:cNvCxnSpPr>
            <a:cxnSpLocks/>
          </p:cNvCxnSpPr>
          <p:nvPr/>
        </p:nvCxnSpPr>
        <p:spPr>
          <a:xfrm>
            <a:off x="11089340" y="1676399"/>
            <a:ext cx="0" cy="54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MODULE 4 –  WHAT WE CAN DO THAT NO ONE ELSE CAN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7" y="365125"/>
            <a:ext cx="4621306" cy="1858122"/>
          </a:xfrm>
        </p:spPr>
        <p:txBody>
          <a:bodyPr/>
          <a:lstStyle/>
          <a:p>
            <a:pPr algn="l"/>
            <a:r>
              <a:rPr lang="en-US" sz="2800" kern="1200" dirty="0">
                <a:latin typeface="+mj-lt"/>
                <a:ea typeface="+mj-ea"/>
                <a:cs typeface="+mj-cs"/>
              </a:rPr>
              <a:t>LOOK HOW WE CAN INTELLIGENTLY SPEND THE MONEY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83506" y="2625171"/>
            <a:ext cx="5111750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1400" spc="5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9C2AF-63A8-E206-71E1-529BF3B78AD8}"/>
              </a:ext>
            </a:extLst>
          </p:cNvPr>
          <p:cNvSpPr txBox="1"/>
          <p:nvPr/>
        </p:nvSpPr>
        <p:spPr>
          <a:xfrm>
            <a:off x="336177" y="2184003"/>
            <a:ext cx="5201396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We have £275K to spend. The first control/mitigation cost £150K. We must spend that.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The next is £50K. We can afford that too. We’ve now spent £200K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The next control costs £85K. We don’t have the budget; We must have the appetite to accept the risk as is.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Next is £23K cost. We have the budget. We’ve now spent £223K</a:t>
            </a:r>
          </a:p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Risk No 10’s control cost is 24K so we can also afford that. Let's spend that too.  We’ve now spent £247K</a:t>
            </a:r>
          </a:p>
          <a:p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4B41D-2388-7DCA-4A02-98596613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958382"/>
            <a:ext cx="6581775" cy="52101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530922-2A14-B255-82A9-6940239A9E99}"/>
              </a:ext>
            </a:extLst>
          </p:cNvPr>
          <p:cNvCxnSpPr/>
          <p:nvPr/>
        </p:nvCxnSpPr>
        <p:spPr>
          <a:xfrm>
            <a:off x="9681882" y="365125"/>
            <a:ext cx="0" cy="59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2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6530"/>
            <a:ext cx="4114800" cy="365125"/>
          </a:xfrm>
        </p:spPr>
        <p:txBody>
          <a:bodyPr/>
          <a:lstStyle/>
          <a:p>
            <a:r>
              <a:rPr lang="en-US" dirty="0"/>
              <a:t>MODULE 5–  WHAT WE CAN DO THAT NO ONE ELSE CAN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70E42C-3A6A-1CD9-790E-E90A972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06" y="438907"/>
            <a:ext cx="4621306" cy="1858122"/>
          </a:xfrm>
        </p:spPr>
        <p:txBody>
          <a:bodyPr/>
          <a:lstStyle/>
          <a:p>
            <a:pPr algn="l"/>
            <a:r>
              <a:rPr lang="en-US" sz="2800" kern="1200" dirty="0">
                <a:latin typeface="+mj-lt"/>
                <a:ea typeface="+mj-ea"/>
                <a:cs typeface="+mj-cs"/>
              </a:rPr>
              <a:t>WHAT TO DO NOW, EXCEPT ASK INTELLIGENT QUESTIONS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DCCE52-9199-939F-E0FE-D122412DC33E}"/>
              </a:ext>
            </a:extLst>
          </p:cNvPr>
          <p:cNvSpPr txBox="1">
            <a:spLocks/>
          </p:cNvSpPr>
          <p:nvPr/>
        </p:nvSpPr>
        <p:spPr>
          <a:xfrm>
            <a:off x="583506" y="2625171"/>
            <a:ext cx="5111750" cy="3074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GB" sz="1400" spc="5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9C2AF-63A8-E206-71E1-529BF3B78AD8}"/>
              </a:ext>
            </a:extLst>
          </p:cNvPr>
          <p:cNvSpPr txBox="1"/>
          <p:nvPr/>
        </p:nvSpPr>
        <p:spPr>
          <a:xfrm>
            <a:off x="583506" y="2517792"/>
            <a:ext cx="478635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One option is to go down the list to less important risks and intelligently spend the remaining £28K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Convene a meeting of the risk committee and decide whether there is any more money to put controls in place for the higher UTMS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Or partially mitigate them by spending on some controls and not others.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alpha val="60000"/>
                </a:schemeClr>
              </a:solidFill>
            </a:endParaRPr>
          </a:p>
          <a:p>
            <a:pPr marL="57150"/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D86C35-FE26-B430-7F65-AF82A79E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958382"/>
            <a:ext cx="65817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{E32C3D9A-D341-4F8D-AB2D-9C7FAAA3FE96}tf67328976_win32</Template>
  <TotalTime>558</TotalTime>
  <Words>284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What we can do that no one else can.</vt:lpstr>
      <vt:lpstr>HERE WE HAVE BOTH THE COST OF MITIGATION AND THE RISK BUDGET FOR THE YEAR</vt:lpstr>
      <vt:lpstr>LOOK HOW WE CAN INTELLIGENTLY SPEND THE MONEY</vt:lpstr>
      <vt:lpstr>WHAT TO DO NOW, EXCEPT ASK INTELLIGENT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AND SCIENCE OF RISK MANAGEMENT</dc:title>
  <dc:creator>Marshall Sherman</dc:creator>
  <cp:lastModifiedBy>Marshall Sherman</cp:lastModifiedBy>
  <cp:revision>34</cp:revision>
  <dcterms:created xsi:type="dcterms:W3CDTF">2022-11-17T08:50:47Z</dcterms:created>
  <dcterms:modified xsi:type="dcterms:W3CDTF">2022-11-25T08:29:41Z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