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327" r:id="rId5"/>
    <p:sldId id="258" r:id="rId6"/>
    <p:sldId id="272" r:id="rId7"/>
    <p:sldId id="268" r:id="rId8"/>
    <p:sldId id="274" r:id="rId9"/>
    <p:sldId id="269"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07" d="100"/>
          <a:sy n="107" d="100"/>
        </p:scale>
        <p:origin x="750"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196510"/>
            <a:ext cx="5111750" cy="1204912"/>
          </a:xfrm>
        </p:spPr>
        <p:txBody>
          <a:bodyPr/>
          <a:lstStyle/>
          <a:p>
            <a:r>
              <a:rPr lang="en-GB" dirty="0"/>
              <a:t>UTM STANDS FOR </a:t>
            </a:r>
            <a:br>
              <a:rPr lang="en-GB" dirty="0"/>
            </a:br>
            <a:r>
              <a:rPr lang="en-GB" dirty="0"/>
              <a:t>URGENCY TO MITIGATE</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998973"/>
            <a:ext cx="5111750" cy="3074894"/>
          </a:xfrm>
        </p:spPr>
        <p:txBody>
          <a:bodyPr>
            <a:normAutofit/>
          </a:bodyPr>
          <a:lstStyle/>
          <a:p>
            <a:pPr marL="285750" indent="-285750">
              <a:buFont typeface="Arial" panose="020B0604020202020204" pitchFamily="34" charset="0"/>
              <a:buChar char="•"/>
            </a:pPr>
            <a:r>
              <a:rPr lang="en-US" dirty="0"/>
              <a:t>UTM is the </a:t>
            </a:r>
            <a:r>
              <a:rPr lang="en-US" u="sng" dirty="0"/>
              <a:t>only</a:t>
            </a:r>
            <a:r>
              <a:rPr lang="en-US" dirty="0"/>
              <a:t> measure that can tell you which risk to mitigate first. The higher the UTM, the higher the urgency.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 other measure, like probability, business impact, or financial exposure, can do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UTM is the only measure that takes into consideration both likelihood and business impact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MODULE !. WHAT IS A UTM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a:t>
            </a:fld>
            <a:endParaRPr lang="en-US" dirty="0"/>
          </a:p>
        </p:txBody>
      </p:sp>
    </p:spTree>
    <p:extLst>
      <p:ext uri="{BB962C8B-B14F-4D97-AF65-F5344CB8AC3E}">
        <p14:creationId xmlns:p14="http://schemas.microsoft.com/office/powerpoint/2010/main" val="235781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196510"/>
            <a:ext cx="5111750" cy="1204912"/>
          </a:xfrm>
        </p:spPr>
        <p:txBody>
          <a:bodyPr/>
          <a:lstStyle/>
          <a:p>
            <a:r>
              <a:rPr lang="en-GB" dirty="0"/>
              <a:t>THE PRODUCT OF TWO PARAMETERS, NOT THE SUM</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738997"/>
            <a:ext cx="5111750" cy="3074894"/>
          </a:xfrm>
        </p:spPr>
        <p:txBody>
          <a:bodyPr>
            <a:normAutofit/>
          </a:bodyPr>
          <a:lstStyle/>
          <a:p>
            <a:pPr marL="285750" lvl="0" indent="-285750">
              <a:buFont typeface="Arial" panose="020B0604020202020204" pitchFamily="34" charset="0"/>
              <a:buChar char="•"/>
            </a:pPr>
            <a:r>
              <a:rPr lang="en-GB" dirty="0"/>
              <a:t>If 4 men work 3 days, then the quantum of work done is 12 man-days</a:t>
            </a:r>
          </a:p>
          <a:p>
            <a:pPr marL="285750" indent="-285750">
              <a:buFont typeface="Arial" panose="020B0604020202020204" pitchFamily="34" charset="0"/>
              <a:buChar char="•"/>
            </a:pPr>
            <a:r>
              <a:rPr lang="en-GB" dirty="0"/>
              <a:t>You cannot ADD 4 men to 3 days, but you can multiply them. The answer is neither men nor days, but a new description of a man-day.</a:t>
            </a:r>
          </a:p>
          <a:p>
            <a:pPr marL="285750" indent="-285750">
              <a:buFont typeface="Arial" panose="020B0604020202020204" pitchFamily="34" charset="0"/>
              <a:buChar char="•"/>
            </a:pPr>
            <a:r>
              <a:rPr lang="en-GB" dirty="0"/>
              <a:t>A Risk is classically defined by two properties. It’s the cost of the adverse outcome and the probability of the risk occurring. You cannot add cost to likelihood, but you can multiply them.</a:t>
            </a:r>
          </a:p>
          <a:p>
            <a:pPr marL="285750" indent="-285750">
              <a:buFont typeface="Arial" panose="020B0604020202020204" pitchFamily="34" charset="0"/>
              <a:buChar char="•"/>
            </a:pPr>
            <a:r>
              <a:rPr lang="en-GB" dirty="0"/>
              <a:t>This new product taking both impact and likelihood into account has a new description. We call it     Urgency To Mitigate or UTM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MODULE !. WHAT IS A UTM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196510"/>
            <a:ext cx="5111750" cy="1204912"/>
          </a:xfrm>
        </p:spPr>
        <p:txBody>
          <a:bodyPr/>
          <a:lstStyle/>
          <a:p>
            <a:r>
              <a:rPr lang="en-GB" dirty="0"/>
              <a:t>UTM IS AN INDEX </a:t>
            </a:r>
            <a:br>
              <a:rPr lang="en-GB" dirty="0"/>
            </a:br>
            <a:r>
              <a:rPr lang="en-GB" dirty="0"/>
              <a:t>FROM 1 TO 99</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685208"/>
            <a:ext cx="5111750" cy="3074894"/>
          </a:xfrm>
        </p:spPr>
        <p:txBody>
          <a:bodyPr/>
          <a:lstStyle/>
          <a:p>
            <a:pPr marL="285750" indent="-285750">
              <a:buFont typeface="Arial" panose="020B0604020202020204" pitchFamily="34" charset="0"/>
              <a:buChar char="•"/>
            </a:pPr>
            <a:r>
              <a:rPr lang="en-GB" dirty="0"/>
              <a:t>Urgency to Mitigate, written UTM has the following mathematical implications</a:t>
            </a:r>
            <a:endParaRPr lang="en-US" dirty="0"/>
          </a:p>
          <a:p>
            <a:endParaRPr lang="en-US" dirty="0"/>
          </a:p>
          <a:p>
            <a:pPr algn="ctr"/>
            <a:r>
              <a:rPr lang="en-GB" dirty="0">
                <a:solidFill>
                  <a:srgbClr val="FF0000"/>
                </a:solidFill>
              </a:rPr>
              <a:t>0 &lt;  UTM  &lt;  100</a:t>
            </a:r>
            <a:endParaRPr lang="en-US" dirty="0">
              <a:solidFill>
                <a:srgbClr val="FF0000"/>
              </a:solidFill>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dirty="0"/>
              <a:t>If UTM = 100 then that means that it’s a certainty. Certainties are not risks.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GB" dirty="0"/>
              <a:t>If UTM = 0 then that means that it is never going to happen. Impossibilities are not risks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MODULE !. WHAT IS A UTM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0475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748553" y="2606302"/>
            <a:ext cx="4370294" cy="1325563"/>
          </a:xfrm>
        </p:spPr>
        <p:txBody>
          <a:bodyPr>
            <a:normAutofit/>
          </a:bodyPr>
          <a:lstStyle/>
          <a:p>
            <a:r>
              <a:rPr lang="en-US" dirty="0"/>
              <a:t>THE UTM ALLOWS US TO CREATE LEAGUE TABLES</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MODULE 1 – WHAT IS A UTM</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12" name="Picture 11">
            <a:extLst>
              <a:ext uri="{FF2B5EF4-FFF2-40B4-BE49-F238E27FC236}">
                <a16:creationId xmlns:a16="http://schemas.microsoft.com/office/drawing/2014/main" id="{71CFF689-6418-139E-E262-1B2AAAE9F4D4}"/>
              </a:ext>
            </a:extLst>
          </p:cNvPr>
          <p:cNvPicPr>
            <a:picLocks noChangeAspect="1"/>
          </p:cNvPicPr>
          <p:nvPr/>
        </p:nvPicPr>
        <p:blipFill>
          <a:blip r:embed="rId2"/>
          <a:stretch>
            <a:fillRect/>
          </a:stretch>
        </p:blipFill>
        <p:spPr>
          <a:xfrm>
            <a:off x="6997266" y="187745"/>
            <a:ext cx="4219575" cy="6162675"/>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MODULE 1 – WHAT IS A UTM</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4" name="Title 3">
            <a:extLst>
              <a:ext uri="{FF2B5EF4-FFF2-40B4-BE49-F238E27FC236}">
                <a16:creationId xmlns:a16="http://schemas.microsoft.com/office/drawing/2014/main" id="{7A70E42C-3A6A-1CD9-790E-E90A972AB448}"/>
              </a:ext>
            </a:extLst>
          </p:cNvPr>
          <p:cNvSpPr>
            <a:spLocks noGrp="1"/>
          </p:cNvSpPr>
          <p:nvPr>
            <p:ph type="title"/>
          </p:nvPr>
        </p:nvSpPr>
        <p:spPr>
          <a:xfrm>
            <a:off x="838200" y="365125"/>
            <a:ext cx="4621306" cy="1858122"/>
          </a:xfrm>
        </p:spPr>
        <p:txBody>
          <a:bodyPr/>
          <a:lstStyle/>
          <a:p>
            <a:r>
              <a:rPr lang="en-US" dirty="0"/>
              <a:t>THE HIGHEST UTM IS THE MOST URGENT TO MITIGATE</a:t>
            </a:r>
            <a:endParaRPr lang="en-GB" dirty="0"/>
          </a:p>
        </p:txBody>
      </p:sp>
      <p:pic>
        <p:nvPicPr>
          <p:cNvPr id="5" name="Picture 4">
            <a:extLst>
              <a:ext uri="{FF2B5EF4-FFF2-40B4-BE49-F238E27FC236}">
                <a16:creationId xmlns:a16="http://schemas.microsoft.com/office/drawing/2014/main" id="{A472B855-AB43-60F0-6499-AF080C8FFC5D}"/>
              </a:ext>
            </a:extLst>
          </p:cNvPr>
          <p:cNvPicPr>
            <a:picLocks noChangeAspect="1"/>
          </p:cNvPicPr>
          <p:nvPr/>
        </p:nvPicPr>
        <p:blipFill>
          <a:blip r:embed="rId2"/>
          <a:stretch>
            <a:fillRect/>
          </a:stretch>
        </p:blipFill>
        <p:spPr>
          <a:xfrm>
            <a:off x="6932693" y="365125"/>
            <a:ext cx="4488342" cy="6042478"/>
          </a:xfrm>
          <a:prstGeom prst="rect">
            <a:avLst/>
          </a:prstGeom>
        </p:spPr>
      </p:pic>
      <p:sp>
        <p:nvSpPr>
          <p:cNvPr id="6" name="Text Placeholder 2">
            <a:extLst>
              <a:ext uri="{FF2B5EF4-FFF2-40B4-BE49-F238E27FC236}">
                <a16:creationId xmlns:a16="http://schemas.microsoft.com/office/drawing/2014/main" id="{77DCCE52-9199-939F-E0FE-D122412DC33E}"/>
              </a:ext>
            </a:extLst>
          </p:cNvPr>
          <p:cNvSpPr txBox="1">
            <a:spLocks/>
          </p:cNvSpPr>
          <p:nvPr/>
        </p:nvSpPr>
        <p:spPr>
          <a:xfrm>
            <a:off x="592978" y="2481736"/>
            <a:ext cx="5111750" cy="30748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pPr>
            <a:r>
              <a:rPr lang="en-GB" sz="1400" spc="50" dirty="0"/>
              <a:t>If you rank risks by UTM, then you get a league table of priority or urgency to mitigate. Risk 1 before Risk 2</a:t>
            </a:r>
          </a:p>
          <a:p>
            <a:pPr marL="285750" indent="-285750">
              <a:lnSpc>
                <a:spcPct val="100000"/>
              </a:lnSpc>
            </a:pPr>
            <a:endParaRPr lang="en-US" sz="1400" spc="50" dirty="0"/>
          </a:p>
          <a:p>
            <a:pPr marL="285750" indent="-285750">
              <a:lnSpc>
                <a:spcPct val="100000"/>
              </a:lnSpc>
            </a:pPr>
            <a:r>
              <a:rPr lang="en-GB" sz="1400" spc="50" dirty="0"/>
              <a:t>Risk Management is all about league tables, which suggest which risks to mitigate first.</a:t>
            </a:r>
          </a:p>
          <a:p>
            <a:pPr marL="285750" indent="-285750">
              <a:lnSpc>
                <a:spcPct val="100000"/>
              </a:lnSpc>
            </a:pPr>
            <a:endParaRPr lang="en-GB" sz="1400" spc="50" dirty="0"/>
          </a:p>
          <a:p>
            <a:pPr marL="285750" indent="-285750">
              <a:lnSpc>
                <a:spcPct val="100000"/>
              </a:lnSpc>
            </a:pPr>
            <a:r>
              <a:rPr lang="en-GB" sz="1400" spc="50" dirty="0"/>
              <a:t>The higher the UTM, the more urgent the risk is to mitigate</a:t>
            </a:r>
          </a:p>
          <a:p>
            <a:pPr>
              <a:lnSpc>
                <a:spcPct val="100000"/>
              </a:lnSpc>
            </a:pPr>
            <a:endParaRPr lang="en-GB" sz="1400" spc="50" dirty="0"/>
          </a:p>
          <a:p>
            <a:pPr marL="285750" indent="-285750"/>
            <a:endParaRPr lang="en-US" dirty="0"/>
          </a:p>
          <a:p>
            <a:pPr marL="285750" indent="-285750"/>
            <a:endParaRPr lang="en-US" dirty="0"/>
          </a:p>
          <a:p>
            <a:pPr marL="285750" indent="-285750"/>
            <a:endParaRPr lang="en-US" dirty="0"/>
          </a:p>
        </p:txBody>
      </p:sp>
      <p:sp>
        <p:nvSpPr>
          <p:cNvPr id="7" name="Oval 6">
            <a:extLst>
              <a:ext uri="{FF2B5EF4-FFF2-40B4-BE49-F238E27FC236}">
                <a16:creationId xmlns:a16="http://schemas.microsoft.com/office/drawing/2014/main" id="{E975968E-2A76-F72D-0E79-E8039D691A10}"/>
              </a:ext>
            </a:extLst>
          </p:cNvPr>
          <p:cNvSpPr/>
          <p:nvPr/>
        </p:nvSpPr>
        <p:spPr>
          <a:xfrm>
            <a:off x="10210800" y="1685365"/>
            <a:ext cx="959224" cy="5378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436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a:t>A raw utm. A current utm. A PREDICTED UTM</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a:t>20XX</a:t>
            </a:r>
            <a:endParaRPr lang="en-US" dirty="0"/>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Module 1 -What is a UTM</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2" name="TextBox 11">
            <a:extLst>
              <a:ext uri="{FF2B5EF4-FFF2-40B4-BE49-F238E27FC236}">
                <a16:creationId xmlns:a16="http://schemas.microsoft.com/office/drawing/2014/main" id="{6C46E500-1FFA-1661-A586-7E7730D38243}"/>
              </a:ext>
            </a:extLst>
          </p:cNvPr>
          <p:cNvSpPr txBox="1"/>
          <p:nvPr/>
        </p:nvSpPr>
        <p:spPr>
          <a:xfrm>
            <a:off x="1783976" y="2290047"/>
            <a:ext cx="6096000" cy="3139321"/>
          </a:xfrm>
          <a:prstGeom prst="rect">
            <a:avLst/>
          </a:prstGeom>
          <a:noFill/>
        </p:spPr>
        <p:txBody>
          <a:bodyPr wrap="square">
            <a:spAutoFit/>
          </a:bodyPr>
          <a:lstStyle/>
          <a:p>
            <a:pPr lvl="0"/>
            <a:r>
              <a:rPr lang="en-GB"/>
              <a:t>A </a:t>
            </a:r>
            <a:r>
              <a:rPr lang="en-GB">
                <a:solidFill>
                  <a:srgbClr val="FF0000"/>
                </a:solidFill>
              </a:rPr>
              <a:t>RAW</a:t>
            </a:r>
            <a:r>
              <a:rPr lang="en-GB"/>
              <a:t> UTM is defined as the UTM associated with a risk if no controls are put in place</a:t>
            </a:r>
          </a:p>
          <a:p>
            <a:pPr lvl="0"/>
            <a:endParaRPr lang="en-GB"/>
          </a:p>
          <a:p>
            <a:pPr lvl="0"/>
            <a:endParaRPr lang="en-GB"/>
          </a:p>
          <a:p>
            <a:r>
              <a:rPr lang="en-GB"/>
              <a:t>A </a:t>
            </a:r>
            <a:r>
              <a:rPr lang="en-GB">
                <a:solidFill>
                  <a:srgbClr val="FF0000"/>
                </a:solidFill>
              </a:rPr>
              <a:t>CURRENT</a:t>
            </a:r>
            <a:r>
              <a:rPr lang="en-GB"/>
              <a:t> UTM is defined as a UTM associated with a risk when some controls are in place</a:t>
            </a:r>
            <a:endParaRPr lang="en-US"/>
          </a:p>
          <a:p>
            <a:pPr lvl="0"/>
            <a:endParaRPr lang="en-GB"/>
          </a:p>
          <a:p>
            <a:pPr lvl="0"/>
            <a:endParaRPr lang="en-GB"/>
          </a:p>
          <a:p>
            <a:r>
              <a:rPr lang="en-GB"/>
              <a:t>A </a:t>
            </a:r>
            <a:r>
              <a:rPr lang="en-GB">
                <a:solidFill>
                  <a:srgbClr val="FF0000"/>
                </a:solidFill>
              </a:rPr>
              <a:t>PREDICTED</a:t>
            </a:r>
            <a:r>
              <a:rPr lang="en-GB"/>
              <a:t> UTM is where the UTM will end up when one or more further controls are put in place.</a:t>
            </a:r>
            <a:endParaRPr lang="en-US"/>
          </a:p>
          <a:p>
            <a:pPr lvl="0"/>
            <a:endParaRPr lang="en-US" dirty="0"/>
          </a:p>
        </p:txBody>
      </p:sp>
      <p:cxnSp>
        <p:nvCxnSpPr>
          <p:cNvPr id="14" name="Straight Connector 13">
            <a:extLst>
              <a:ext uri="{FF2B5EF4-FFF2-40B4-BE49-F238E27FC236}">
                <a16:creationId xmlns:a16="http://schemas.microsoft.com/office/drawing/2014/main" id="{86ABE2E2-5E2E-0151-FFB1-3CB1C5C26066}"/>
              </a:ext>
            </a:extLst>
          </p:cNvPr>
          <p:cNvCxnSpPr>
            <a:cxnSpLocks/>
          </p:cNvCxnSpPr>
          <p:nvPr/>
        </p:nvCxnSpPr>
        <p:spPr>
          <a:xfrm flipH="1">
            <a:off x="7951694" y="0"/>
            <a:ext cx="3281082" cy="68580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06AF0BE-91BD-899F-1851-896E70498B3A}"/>
              </a:ext>
            </a:extLst>
          </p:cNvPr>
          <p:cNvCxnSpPr>
            <a:cxnSpLocks/>
          </p:cNvCxnSpPr>
          <p:nvPr/>
        </p:nvCxnSpPr>
        <p:spPr>
          <a:xfrm>
            <a:off x="9950824" y="1613647"/>
            <a:ext cx="224117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GB" sz="2800" dirty="0"/>
              <a:t>PROBABILITY AND BUSINESS IMPACT INDICES RUN FROM 0.5 TO 9.5</a:t>
            </a:r>
            <a:endParaRPr lang="en-US" dirty="0"/>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a:t>Module 1 -What is a UTM</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2" name="TextBox 11">
            <a:extLst>
              <a:ext uri="{FF2B5EF4-FFF2-40B4-BE49-F238E27FC236}">
                <a16:creationId xmlns:a16="http://schemas.microsoft.com/office/drawing/2014/main" id="{6C46E500-1FFA-1661-A586-7E7730D38243}"/>
              </a:ext>
            </a:extLst>
          </p:cNvPr>
          <p:cNvSpPr txBox="1"/>
          <p:nvPr/>
        </p:nvSpPr>
        <p:spPr>
          <a:xfrm>
            <a:off x="1783976" y="2290047"/>
            <a:ext cx="6096000" cy="3170099"/>
          </a:xfrm>
          <a:prstGeom prst="rect">
            <a:avLst/>
          </a:prstGeom>
          <a:noFill/>
        </p:spPr>
        <p:txBody>
          <a:bodyPr wrap="square">
            <a:spAutoFit/>
          </a:bodyPr>
          <a:lstStyle/>
          <a:p>
            <a:pPr marL="285750" indent="-285750">
              <a:buFont typeface="Arial" panose="020B0604020202020204" pitchFamily="34" charset="0"/>
              <a:buChar char="•"/>
            </a:pPr>
            <a:r>
              <a:rPr lang="en-GB" sz="1400" dirty="0"/>
              <a:t>There are 17 points on each scale (145 unique combinations)</a:t>
            </a:r>
          </a:p>
          <a:p>
            <a:pPr lvl="1"/>
            <a:r>
              <a:rPr lang="en-GB" sz="1400" dirty="0"/>
              <a:t>Remember 0 and 10 are not useable</a:t>
            </a:r>
          </a:p>
          <a:p>
            <a:endParaRPr lang="en-GB" sz="1400" dirty="0"/>
          </a:p>
          <a:p>
            <a:endParaRPr lang="en-GB" sz="1400" dirty="0"/>
          </a:p>
          <a:p>
            <a:pPr marL="285750" indent="-285750">
              <a:buFont typeface="Arial" panose="020B0604020202020204" pitchFamily="34" charset="0"/>
              <a:buChar char="•"/>
            </a:pPr>
            <a:r>
              <a:rPr lang="en-GB" sz="1400" dirty="0"/>
              <a:t>The UTM is generated by multiplying the Probability index by the business impact index</a:t>
            </a:r>
          </a:p>
          <a:p>
            <a:endParaRPr lang="en-GB" sz="1400" dirty="0"/>
          </a:p>
          <a:p>
            <a:endParaRPr lang="en-GB" sz="1400" dirty="0"/>
          </a:p>
          <a:p>
            <a:pPr marL="285750" indent="-285750">
              <a:buFont typeface="Arial" panose="020B0604020202020204" pitchFamily="34" charset="0"/>
              <a:buChar char="•"/>
            </a:pPr>
            <a:r>
              <a:rPr lang="en-GB" sz="1400" dirty="0"/>
              <a:t>If the PI= 4.5 and the BII= 6, then the UTM is 27</a:t>
            </a:r>
          </a:p>
          <a:p>
            <a:pPr marL="742950" lvl="1" indent="-285750">
              <a:buFont typeface="Arial" panose="020B0604020202020204" pitchFamily="34" charset="0"/>
              <a:buChar char="•"/>
            </a:pPr>
            <a:r>
              <a:rPr lang="en-GB" sz="1200" dirty="0"/>
              <a:t>PI = probability index; BII = Business Impact index</a:t>
            </a:r>
          </a:p>
          <a:p>
            <a:endParaRPr lang="en-GB" sz="1400" dirty="0"/>
          </a:p>
          <a:p>
            <a:endParaRPr lang="en-GB" sz="1400" dirty="0"/>
          </a:p>
          <a:p>
            <a:pPr marL="285750" indent="-285750">
              <a:buFont typeface="Arial" panose="020B0604020202020204" pitchFamily="34" charset="0"/>
              <a:buChar char="•"/>
            </a:pPr>
            <a:r>
              <a:rPr lang="en-GB" sz="1400" dirty="0"/>
              <a:t>We usually round up the UTM to the nearest whole number</a:t>
            </a:r>
          </a:p>
          <a:p>
            <a:pPr lvl="0"/>
            <a:endParaRPr lang="en-US" dirty="0"/>
          </a:p>
        </p:txBody>
      </p:sp>
      <p:cxnSp>
        <p:nvCxnSpPr>
          <p:cNvPr id="14" name="Straight Connector 13">
            <a:extLst>
              <a:ext uri="{FF2B5EF4-FFF2-40B4-BE49-F238E27FC236}">
                <a16:creationId xmlns:a16="http://schemas.microsoft.com/office/drawing/2014/main" id="{86ABE2E2-5E2E-0151-FFB1-3CB1C5C26066}"/>
              </a:ext>
            </a:extLst>
          </p:cNvPr>
          <p:cNvCxnSpPr>
            <a:cxnSpLocks/>
          </p:cNvCxnSpPr>
          <p:nvPr/>
        </p:nvCxnSpPr>
        <p:spPr>
          <a:xfrm flipH="1">
            <a:off x="7951694" y="0"/>
            <a:ext cx="3281082" cy="68580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06AF0BE-91BD-899F-1851-896E70498B3A}"/>
              </a:ext>
            </a:extLst>
          </p:cNvPr>
          <p:cNvCxnSpPr>
            <a:cxnSpLocks/>
          </p:cNvCxnSpPr>
          <p:nvPr/>
        </p:nvCxnSpPr>
        <p:spPr>
          <a:xfrm>
            <a:off x="9950824" y="1613647"/>
            <a:ext cx="224117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741460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{E32C3D9A-D341-4F8D-AB2D-9C7FAAA3FE96}tf67328976_win32</Template>
  <TotalTime>485</TotalTime>
  <Words>521</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Tenorite</vt:lpstr>
      <vt:lpstr>Office Theme</vt:lpstr>
      <vt:lpstr>UTM STANDS FOR  URGENCY TO MITIGATE</vt:lpstr>
      <vt:lpstr>THE PRODUCT OF TWO PARAMETERS, NOT THE SUM</vt:lpstr>
      <vt:lpstr>UTM IS AN INDEX  FROM 1 TO 99</vt:lpstr>
      <vt:lpstr>THE UTM ALLOWS US TO CREATE LEAGUE TABLES</vt:lpstr>
      <vt:lpstr>THE HIGHEST UTM IS THE MOST URGENT TO MITIGATE</vt:lpstr>
      <vt:lpstr>A raw utm. A current utm. A PREDICTED UTM</vt:lpstr>
      <vt:lpstr>PROBABILITY AND BUSINESS IMPACT INDICES RUN FROM 0.5 TO 9.5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AND SCIENCE OF RISK MANAGEMENT</dc:title>
  <dc:creator>Marshall Sherman</dc:creator>
  <cp:lastModifiedBy>Marshall Sherman</cp:lastModifiedBy>
  <cp:revision>32</cp:revision>
  <dcterms:created xsi:type="dcterms:W3CDTF">2022-11-17T08:50:47Z</dcterms:created>
  <dcterms:modified xsi:type="dcterms:W3CDTF">2022-11-24T09:05:41Z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