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92" r:id="rId5"/>
    <p:sldId id="293" r:id="rId6"/>
    <p:sldId id="295" r:id="rId7"/>
    <p:sldId id="29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953435"/>
            <a:ext cx="4941771" cy="1603607"/>
          </a:xfrm>
        </p:spPr>
        <p:txBody>
          <a:bodyPr/>
          <a:lstStyle/>
          <a:p>
            <a:r>
              <a:rPr lang="en-US" dirty="0"/>
              <a:t>UTM, COVER &amp; FINANCIAL EXPOSURE EXPLAINED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802043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Counter-intuitive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7FBF4-771D-FAB4-5527-5D4709C2A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56" r="3982"/>
          <a:stretch/>
        </p:blipFill>
        <p:spPr>
          <a:xfrm>
            <a:off x="6371215" y="1202343"/>
            <a:ext cx="3209365" cy="282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1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MODULE 3 – RISK &amp; FINANCIAL EXPOSURE EXPLAINED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70E42C-3A6A-1CD9-790E-E90A972A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21306" cy="1858122"/>
          </a:xfrm>
        </p:spPr>
        <p:txBody>
          <a:bodyPr/>
          <a:lstStyle/>
          <a:p>
            <a:r>
              <a:rPr lang="en-US" sz="2800" kern="1200" dirty="0">
                <a:latin typeface="+mj-lt"/>
                <a:ea typeface="+mj-ea"/>
                <a:cs typeface="+mj-cs"/>
              </a:rPr>
              <a:t>THE RELATIONSHIP BETWEEN COVER AND FINANCIAL EXPOSURE</a:t>
            </a:r>
            <a:br>
              <a:rPr lang="en-US" sz="2800" kern="1200" dirty="0">
                <a:latin typeface="+mj-lt"/>
                <a:ea typeface="+mj-ea"/>
                <a:cs typeface="+mj-cs"/>
              </a:rPr>
            </a:br>
            <a:r>
              <a:rPr lang="en-US" sz="2800" kern="1200" dirty="0">
                <a:latin typeface="+mj-lt"/>
                <a:ea typeface="+mj-ea"/>
                <a:cs typeface="+mj-cs"/>
              </a:rPr>
              <a:t>for a given risk</a:t>
            </a:r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7DCCE52-9199-939F-E0FE-D122412DC33E}"/>
              </a:ext>
            </a:extLst>
          </p:cNvPr>
          <p:cNvSpPr txBox="1">
            <a:spLocks/>
          </p:cNvSpPr>
          <p:nvPr/>
        </p:nvSpPr>
        <p:spPr>
          <a:xfrm>
            <a:off x="583506" y="2625171"/>
            <a:ext cx="5111750" cy="30748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GB" sz="1400" spc="50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99C2AF-63A8-E206-71E1-529BF3B78AD8}"/>
              </a:ext>
            </a:extLst>
          </p:cNvPr>
          <p:cNvSpPr txBox="1"/>
          <p:nvPr/>
        </p:nvSpPr>
        <p:spPr>
          <a:xfrm>
            <a:off x="583506" y="2517792"/>
            <a:ext cx="478635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The entire circle represents the total of the expected adverse outcome should the risk occur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The grey area represent that amount of money that has been mitigated against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The red area represents the estimated cost to the company should the risk occur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£Adverse outcome= £Covered+£Exposed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pPr marL="57150"/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0FEEF1-71D5-676D-218F-4002890A4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34442"/>
            <a:ext cx="4975412" cy="539376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BD3A70-E141-5FCE-88E2-CC1508CB0C64}"/>
              </a:ext>
            </a:extLst>
          </p:cNvPr>
          <p:cNvSpPr/>
          <p:nvPr/>
        </p:nvSpPr>
        <p:spPr>
          <a:xfrm>
            <a:off x="7458635" y="1228165"/>
            <a:ext cx="2420471" cy="779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DB746-B2FC-E1FF-AD3C-AB011DC892A8}"/>
              </a:ext>
            </a:extLst>
          </p:cNvPr>
          <p:cNvSpPr/>
          <p:nvPr/>
        </p:nvSpPr>
        <p:spPr>
          <a:xfrm>
            <a:off x="6943164" y="4920136"/>
            <a:ext cx="3285565" cy="779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093286-B7DB-882F-626D-43FC117EDE04}"/>
              </a:ext>
            </a:extLst>
          </p:cNvPr>
          <p:cNvSpPr txBox="1"/>
          <p:nvPr/>
        </p:nvSpPr>
        <p:spPr>
          <a:xfrm>
            <a:off x="6615953" y="905435"/>
            <a:ext cx="424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ADVERSE OUTCOME = £ 3 MILLION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FB0E22-DA01-A2D9-5E7C-008DBDCFA2A7}"/>
              </a:ext>
            </a:extLst>
          </p:cNvPr>
          <p:cNvSpPr txBox="1"/>
          <p:nvPr/>
        </p:nvSpPr>
        <p:spPr>
          <a:xfrm>
            <a:off x="6221506" y="2858254"/>
            <a:ext cx="131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Exposed</a:t>
            </a:r>
          </a:p>
          <a:p>
            <a:r>
              <a:rPr lang="en-GB" sz="1400" dirty="0"/>
              <a:t>£1.7 million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0E43E3-0758-396F-70C4-B8A3470ACB84}"/>
              </a:ext>
            </a:extLst>
          </p:cNvPr>
          <p:cNvSpPr/>
          <p:nvPr/>
        </p:nvSpPr>
        <p:spPr>
          <a:xfrm>
            <a:off x="6331750" y="3603812"/>
            <a:ext cx="840015" cy="466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B79A3-55DB-5207-FAD6-A7BD3D540C34}"/>
              </a:ext>
            </a:extLst>
          </p:cNvPr>
          <p:cNvSpPr/>
          <p:nvPr/>
        </p:nvSpPr>
        <p:spPr>
          <a:xfrm>
            <a:off x="7046259" y="3603812"/>
            <a:ext cx="295835" cy="251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10FEC7-09D1-89B1-4B48-A543FD09CC0F}"/>
              </a:ext>
            </a:extLst>
          </p:cNvPr>
          <p:cNvSpPr/>
          <p:nvPr/>
        </p:nvSpPr>
        <p:spPr>
          <a:xfrm>
            <a:off x="9833387" y="3263153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72E92-4799-3B13-DEAC-1B86160220DC}"/>
              </a:ext>
            </a:extLst>
          </p:cNvPr>
          <p:cNvSpPr/>
          <p:nvPr/>
        </p:nvSpPr>
        <p:spPr>
          <a:xfrm>
            <a:off x="9833387" y="3119864"/>
            <a:ext cx="1031836" cy="609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0B4157-E8D9-4681-F8F9-9C9AB0EB6F8C}"/>
              </a:ext>
            </a:extLst>
          </p:cNvPr>
          <p:cNvSpPr txBox="1"/>
          <p:nvPr/>
        </p:nvSpPr>
        <p:spPr>
          <a:xfrm>
            <a:off x="9833387" y="3832859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Covered </a:t>
            </a:r>
          </a:p>
          <a:p>
            <a:r>
              <a:rPr lang="en-GB" sz="1400" dirty="0"/>
              <a:t>£1.3 million</a:t>
            </a:r>
          </a:p>
        </p:txBody>
      </p:sp>
    </p:spTree>
    <p:extLst>
      <p:ext uri="{BB962C8B-B14F-4D97-AF65-F5344CB8AC3E}">
        <p14:creationId xmlns:p14="http://schemas.microsoft.com/office/powerpoint/2010/main" val="279443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MODULE 3 – RISK &amp; FINANCIAL EXPOSURE EXPLAINED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70E42C-3A6A-1CD9-790E-E90A972A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21306" cy="1858122"/>
          </a:xfrm>
        </p:spPr>
        <p:txBody>
          <a:bodyPr/>
          <a:lstStyle/>
          <a:p>
            <a:r>
              <a:rPr lang="en-US" sz="2800" kern="1200" dirty="0">
                <a:latin typeface="+mj-lt"/>
                <a:ea typeface="+mj-ea"/>
                <a:cs typeface="+mj-cs"/>
              </a:rPr>
              <a:t>TOP 10 RISKS RANKED BY UTM WITH FINANCIAL EXPOSURE SHOWN AS ADVERSE OUTCOME</a:t>
            </a:r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7DCCE52-9199-939F-E0FE-D122412DC33E}"/>
              </a:ext>
            </a:extLst>
          </p:cNvPr>
          <p:cNvSpPr txBox="1">
            <a:spLocks/>
          </p:cNvSpPr>
          <p:nvPr/>
        </p:nvSpPr>
        <p:spPr>
          <a:xfrm>
            <a:off x="583506" y="2625171"/>
            <a:ext cx="5111750" cy="30748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GB" sz="1400" spc="50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6B29CD0A-AA32-3FA1-21D0-BCBF1E8FA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4" b="544"/>
          <a:stretch/>
        </p:blipFill>
        <p:spPr>
          <a:xfrm>
            <a:off x="5931006" y="1054570"/>
            <a:ext cx="6014185" cy="47488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99C2AF-63A8-E206-71E1-529BF3B78AD8}"/>
              </a:ext>
            </a:extLst>
          </p:cNvPr>
          <p:cNvSpPr txBox="1"/>
          <p:nvPr/>
        </p:nvSpPr>
        <p:spPr>
          <a:xfrm>
            <a:off x="583506" y="2517792"/>
            <a:ext cx="478635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If you rank risks by Urgency to mitigate, then you mitigate them in strict numerical order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If you feel that Risk 5 is the most urgent to mitigate, then you haven’t considered its probability of happening which is so small as to cancel out any large financial exposure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Look at what you might do 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</a:rPr>
              <a:t>incorrectly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on the next chart</a:t>
            </a:r>
          </a:p>
        </p:txBody>
      </p:sp>
    </p:spTree>
    <p:extLst>
      <p:ext uri="{BB962C8B-B14F-4D97-AF65-F5344CB8AC3E}">
        <p14:creationId xmlns:p14="http://schemas.microsoft.com/office/powerpoint/2010/main" val="141614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MODULE 3 – RISK &amp; FINANCIAL EXPOSURE EXPLAINED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70E42C-3A6A-1CD9-790E-E90A972A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21306" cy="1858122"/>
          </a:xfrm>
        </p:spPr>
        <p:txBody>
          <a:bodyPr/>
          <a:lstStyle/>
          <a:p>
            <a:r>
              <a:rPr lang="en-US" sz="2800" kern="1200" dirty="0">
                <a:latin typeface="+mj-lt"/>
                <a:ea typeface="+mj-ea"/>
                <a:cs typeface="+mj-cs"/>
              </a:rPr>
              <a:t>TOP 10 RISKS RANKED BY UTM WITH FINANCIAL EXPOSURE SHOWN AS ADVERSE OUTCOME</a:t>
            </a:r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7DCCE52-9199-939F-E0FE-D122412DC33E}"/>
              </a:ext>
            </a:extLst>
          </p:cNvPr>
          <p:cNvSpPr txBox="1">
            <a:spLocks/>
          </p:cNvSpPr>
          <p:nvPr/>
        </p:nvSpPr>
        <p:spPr>
          <a:xfrm>
            <a:off x="583506" y="2625171"/>
            <a:ext cx="5111750" cy="30748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GB" sz="1400" spc="50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99C2AF-63A8-E206-71E1-529BF3B78AD8}"/>
              </a:ext>
            </a:extLst>
          </p:cNvPr>
          <p:cNvSpPr txBox="1"/>
          <p:nvPr/>
        </p:nvSpPr>
        <p:spPr>
          <a:xfrm>
            <a:off x="583506" y="2517792"/>
            <a:ext cx="478635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If you rank risks by financial exposure and mitigate from top to bottom, you ignore the UTM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What you are doing is ignoring the probability that that risk, will have a lesser adverse outcome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Risk 5 might be that we get invaded by aliens who take over our commercial enterprises.</a:t>
            </a:r>
          </a:p>
        </p:txBody>
      </p:sp>
      <p:pic>
        <p:nvPicPr>
          <p:cNvPr id="2" name="Picture Placeholder 13">
            <a:extLst>
              <a:ext uri="{FF2B5EF4-FFF2-40B4-BE49-F238E27FC236}">
                <a16:creationId xmlns:a16="http://schemas.microsoft.com/office/drawing/2014/main" id="{D2F227A9-AD03-46AF-70BA-029C1582D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4" b="894"/>
          <a:stretch/>
        </p:blipFill>
        <p:spPr>
          <a:xfrm>
            <a:off x="5765894" y="1294186"/>
            <a:ext cx="6172200" cy="4873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FAA5CD-7A80-41FE-10F7-1B0FAC8A8DFD}"/>
              </a:ext>
            </a:extLst>
          </p:cNvPr>
          <p:cNvSpPr txBox="1"/>
          <p:nvPr/>
        </p:nvSpPr>
        <p:spPr>
          <a:xfrm>
            <a:off x="6158753" y="5522259"/>
            <a:ext cx="5020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6222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{E32C3D9A-D341-4F8D-AB2D-9C7FAAA3FE96}tf67328976_win32</Template>
  <TotalTime>523</TotalTime>
  <Words>256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Office Theme</vt:lpstr>
      <vt:lpstr>UTM, COVER &amp; FINANCIAL EXPOSURE EXPLAINED</vt:lpstr>
      <vt:lpstr>THE RELATIONSHIP BETWEEN COVER AND FINANCIAL EXPOSURE for a given risk</vt:lpstr>
      <vt:lpstr>TOP 10 RISKS RANKED BY UTM WITH FINANCIAL EXPOSURE SHOWN AS ADVERSE OUTCOME</vt:lpstr>
      <vt:lpstr>TOP 10 RISKS RANKED BY UTM WITH FINANCIAL EXPOSURE SHOWN AS ADVERSE OUTCOME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AND SCIENCE OF RISK MANAGEMENT</dc:title>
  <dc:creator>Marshall Sherman</dc:creator>
  <cp:lastModifiedBy>Marshall Sherman</cp:lastModifiedBy>
  <cp:revision>35</cp:revision>
  <dcterms:created xsi:type="dcterms:W3CDTF">2022-11-17T08:50:47Z</dcterms:created>
  <dcterms:modified xsi:type="dcterms:W3CDTF">2023-02-08T10:00:46Z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