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328" r:id="rId6"/>
    <p:sldId id="281" r:id="rId7"/>
    <p:sldId id="284" r:id="rId8"/>
    <p:sldId id="329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0189" y="4237617"/>
            <a:ext cx="6489976" cy="1122202"/>
          </a:xfrm>
        </p:spPr>
        <p:txBody>
          <a:bodyPr/>
          <a:lstStyle/>
          <a:p>
            <a:r>
              <a:rPr lang="en-US" dirty="0"/>
              <a:t>Mitigation effectiveness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86A8C8-4BC9-3DF7-AEAB-A270BCA2C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0251" y="5479314"/>
            <a:ext cx="4941770" cy="396660"/>
          </a:xfrm>
        </p:spPr>
        <p:txBody>
          <a:bodyPr/>
          <a:lstStyle/>
          <a:p>
            <a:r>
              <a:rPr lang="en-GB" dirty="0"/>
              <a:t>WHAT IS IT AND HOW DO WE CALCULATE IT?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29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041476-3A93-6317-CA3F-84CC00D4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069182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GB" dirty="0"/>
              <a:t>MITIGATION EFFECTIVENESS IS A way to measure how well mitigated a risk has been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B82ED5-F390-CFC2-B472-F5E646A1E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581835"/>
            <a:ext cx="5111750" cy="2931459"/>
          </a:xfrm>
        </p:spPr>
        <p:txBody>
          <a:bodyPr>
            <a:normAutofit fontScale="92500"/>
          </a:bodyPr>
          <a:lstStyle/>
          <a:p>
            <a:r>
              <a:rPr lang="en-GB" dirty="0"/>
              <a:t>The following points apply: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higher the mitigation effectiveness the better the risk has been mitigated.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higher the mitigation effectiveness, the lower the UTM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negative mitigation effectiveness shows that a risk is more likely to happen, or it will do more financial damage, or both as compared to the original values.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E2CC-0780-BC53-2AD5-A7098604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CA04-9D05-9521-6ED1-B1922F7F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MITIGATION EFFECTIVESS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5645-91F2-0857-0496-CD2A8270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96510"/>
            <a:ext cx="4931150" cy="677114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MITIGATION EFFECTIVENESS?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62074" y="2380408"/>
                <a:ext cx="5953125" cy="36886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GB" sz="1600" dirty="0"/>
                  <a:t>Quite simply, it is the percentage reduction from the old UTM to the new UTM.</a:t>
                </a:r>
              </a:p>
              <a:p>
                <a:pPr>
                  <a:lnSpc>
                    <a:spcPct val="140000"/>
                  </a:lnSpc>
                </a:pPr>
                <a:endParaRPr lang="en-GB" sz="1600" dirty="0"/>
              </a:p>
              <a:p>
                <a:pPr>
                  <a:lnSpc>
                    <a:spcPct val="140000"/>
                  </a:lnSpc>
                </a:pPr>
                <a:r>
                  <a:rPr lang="en-GB" sz="1600" dirty="0"/>
                  <a:t>The calculation is as follows:  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𝑂𝑙𝑑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𝑉𝑎𝑙𝑢𝑒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𝑁𝑒𝑤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𝑉𝑎𝑙𝑢𝑒</m:t>
                            </m:r>
                          </m:e>
                        </m:d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∗100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den>
                    </m:f>
                  </m:oMath>
                </a14:m>
                <a:endParaRPr lang="en-GB" sz="1600" dirty="0"/>
              </a:p>
              <a:p>
                <a:pPr>
                  <a:lnSpc>
                    <a:spcPct val="140000"/>
                  </a:lnSpc>
                </a:pPr>
                <a:endParaRPr lang="en-GB" sz="1600" dirty="0"/>
              </a:p>
              <a:p>
                <a:pPr>
                  <a:lnSpc>
                    <a:spcPct val="140000"/>
                  </a:lnSpc>
                </a:pPr>
                <a:r>
                  <a:rPr lang="en-GB" sz="1600" dirty="0"/>
                  <a:t>It’s the difference in UTM expressed as a percentage of the original value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62074" y="2380408"/>
                <a:ext cx="5953125" cy="3688698"/>
              </a:xfrm>
              <a:blipFill>
                <a:blip r:embed="rId2"/>
                <a:stretch>
                  <a:fillRect l="-512" r="-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MODULE 2. MITIGATION EFFECTIVESS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7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GB" sz="2500" dirty="0"/>
              <a:t>Mitigation Effectiveness (ME) CAN GO UP </a:t>
            </a:r>
            <a:br>
              <a:rPr lang="en-GB" sz="2500" dirty="0"/>
            </a:br>
            <a:r>
              <a:rPr lang="en-GB" sz="2500" dirty="0"/>
              <a:t>AS WELL AS DOWN</a:t>
            </a:r>
            <a:endParaRPr lang="en-US" sz="25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Module 1 -What is a UTM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E0D2D9-B73C-8A3B-27CB-C695D5FE2AA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628B6-8081-775F-CD5E-1D10761B879D}"/>
              </a:ext>
            </a:extLst>
          </p:cNvPr>
          <p:cNvSpPr txBox="1"/>
          <p:nvPr/>
        </p:nvSpPr>
        <p:spPr>
          <a:xfrm>
            <a:off x="1640540" y="2108468"/>
            <a:ext cx="81220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M.E. goes up it means that the risk is more urgent to mitigate than it originally 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M.E. becomes negative. ME = -40% means that the UTM has gone up by 40%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Perhaps criteria outside of the risk have changed dramatically. War in Ukraine would probably qualify.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Perhaps global criteria have changed dramatically like the supply of gas, or the price of oil adversely affecting the probability or business impact of a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BREXIT could easily affect the ability to staff a company and may adversely affect HR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No one deliberately spends money to make matters worse and so this usually happens post the “input of the risk into the system”</a:t>
            </a:r>
          </a:p>
        </p:txBody>
      </p:sp>
    </p:spTree>
    <p:extLst>
      <p:ext uri="{BB962C8B-B14F-4D97-AF65-F5344CB8AC3E}">
        <p14:creationId xmlns:p14="http://schemas.microsoft.com/office/powerpoint/2010/main" val="134781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E9EC-1A69-9D67-76C5-62CC1358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 AND FINANCIAL EXPOSURE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D693E-1AB2-4079-479C-65EAEB7C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A55B-B1CA-D6E4-7DB6-F74A1ED2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A3D3-B2AF-931D-4C8C-AC4BE6B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A8016-392E-57C9-5745-22A14A4659B7}"/>
              </a:ext>
            </a:extLst>
          </p:cNvPr>
          <p:cNvSpPr txBox="1"/>
          <p:nvPr/>
        </p:nvSpPr>
        <p:spPr>
          <a:xfrm>
            <a:off x="663388" y="1690688"/>
            <a:ext cx="106904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every risk, there is an adverse outcome cost. This is the total “raw” cost of the outcome should the risk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controls are applied to the risk, the mitigation effectiveness brings down the UTM, which makes the financial impact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means that part of the adverse outcome has been taken care of. We call this “cover” (like insurance cover)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more the cover, the less the financial exposure.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simple terms:  Cover + Financial exposure = Cost of the adverse outcome.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67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96510"/>
            <a:ext cx="4931150" cy="677114"/>
          </a:xfrm>
        </p:spPr>
        <p:txBody>
          <a:bodyPr>
            <a:normAutofit/>
          </a:bodyPr>
          <a:lstStyle/>
          <a:p>
            <a:r>
              <a:rPr lang="en-GB" dirty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62074" y="2380408"/>
                <a:ext cx="7629525" cy="3688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GB" sz="1400" dirty="0">
                    <a:solidFill>
                      <a:srgbClr val="FF0000"/>
                    </a:solidFill>
                  </a:rPr>
                  <a:t>RAW UTM is 54; CURRENT UTM is 36.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GB" sz="1400" dirty="0"/>
                  <a:t>The Difference is 54-36 = 18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GB" sz="1400" dirty="0"/>
                  <a:t>The Difference is 18 down from the Original Value (54)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GB" sz="1400" dirty="0"/>
                  <a:t>The fractional reduction or Mitigation effectiveness is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(54−36)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GB" sz="1400" dirty="0"/>
                  <a:t>This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</m:oMath>
                </a14:m>
                <a:r>
                  <a:rPr lang="en-GB" sz="1400" dirty="0"/>
                  <a:t>  and to change it to a percentage X100. ME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400" dirty="0"/>
                  <a:t> X100 = 33.3%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GB" sz="1400" dirty="0"/>
                  <a:t>Or 33% to the nearest whole number.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62074" y="2380408"/>
                <a:ext cx="7629525" cy="3688698"/>
              </a:xfrm>
              <a:blipFill>
                <a:blip r:embed="rId2"/>
                <a:stretch>
                  <a:fillRect l="-2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MODULE 2. MITIGATION EFFECTIVESS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96510"/>
            <a:ext cx="4931150" cy="677114"/>
          </a:xfrm>
        </p:spPr>
        <p:txBody>
          <a:bodyPr>
            <a:normAutofit/>
          </a:bodyPr>
          <a:lstStyle/>
          <a:p>
            <a:r>
              <a:rPr lang="en-GB" dirty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62075" y="2380408"/>
                <a:ext cx="5971054" cy="3688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GB" sz="1400" dirty="0">
                    <a:solidFill>
                      <a:srgbClr val="FF0000"/>
                    </a:solidFill>
                  </a:rPr>
                  <a:t>THE CURRENT UTM IS 33; THE PREDICTED UTM WILL BE 30.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GB" sz="1400" dirty="0"/>
                  <a:t>The Difference is 33-30 = 3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GB" sz="1400" dirty="0"/>
                  <a:t>The Difference is 3 down from the Original Value (33)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GB" sz="1400" dirty="0"/>
                  <a:t>The fractional reduction or Mitigation effectiveness is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(33−30)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GB" sz="1400" dirty="0"/>
                  <a:t>This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GB" sz="1400" dirty="0"/>
                  <a:t>  and to change it to a percentage X100. ME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GB" sz="1400" dirty="0"/>
                  <a:t> X100 = 9.09%  ME = 9% to the nearest whole number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62075" y="2380408"/>
                <a:ext cx="5971054" cy="3688698"/>
              </a:xfrm>
              <a:blipFill>
                <a:blip r:embed="rId2"/>
                <a:stretch>
                  <a:fillRect l="-3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MODULE 2. MITIGATION EFFECTIVESS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9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{E32C3D9A-D341-4F8D-AB2D-9C7FAAA3FE96}tf67328976_win32</Template>
  <TotalTime>544</TotalTime>
  <Words>548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Tenorite</vt:lpstr>
      <vt:lpstr>Office Theme</vt:lpstr>
      <vt:lpstr>Mitigation effectiveness</vt:lpstr>
      <vt:lpstr>MITIGATION EFFECTIVENESS IS A way to measure how well mitigated a risk has been</vt:lpstr>
      <vt:lpstr>WHAT IS MITIGATION EFFECTIVENESS?</vt:lpstr>
      <vt:lpstr>Mitigation Effectiveness (ME) CAN GO UP  AS WELL AS DOWN</vt:lpstr>
      <vt:lpstr>COVER AND FINANCIAL EXPOSURE</vt:lpstr>
      <vt:lpstr>Example 1</vt:lpstr>
      <vt:lpstr>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AND SCIENCE OF RISK MANAGEMENT</dc:title>
  <dc:creator>Marshall Sherman</dc:creator>
  <cp:lastModifiedBy>Marshall Sherman</cp:lastModifiedBy>
  <cp:revision>34</cp:revision>
  <dcterms:created xsi:type="dcterms:W3CDTF">2022-11-17T08:50:47Z</dcterms:created>
  <dcterms:modified xsi:type="dcterms:W3CDTF">2023-02-08T09:39:21Z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