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65" r:id="rId4"/>
    <p:sldId id="264" r:id="rId5"/>
    <p:sldId id="267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75A0A2-BDE7-CB7F-D2EF-11A4B39BC6B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39CBD-862C-DFD8-B5FA-5444B52C28B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D0454EAD-6049-4238-BF78-3A2F12E9ABD6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2052" name="Slide Image Placeholder 3">
            <a:extLst>
              <a:ext uri="{FF2B5EF4-FFF2-40B4-BE49-F238E27FC236}">
                <a16:creationId xmlns:a16="http://schemas.microsoft.com/office/drawing/2014/main" id="{81B19D27-FA53-C395-F170-BA1BD047AF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3DE9E16-0D6E-B41E-773A-2F9C0E2549A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BDDC-9961-58C6-4632-57E44C13233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072F3-C40D-19F4-4CED-4FC1DEA5A6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CF8FAD88-96C1-4EFA-B68E-17DD4931E90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1pPr>
    <a:lvl2pPr marL="457200" lvl="1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2pPr>
    <a:lvl3pPr marL="914400" lvl="2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3pPr>
    <a:lvl4pPr marL="1371600" lvl="3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4pPr>
    <a:lvl5pPr marL="1828800" lvl="4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7269701D-7B71-74CA-6A9B-B52BD49B4A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19D5245-DA19-9A20-0FB3-B470FB1FC411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F34E5EF-131F-B58E-35E6-3FAF337C5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219DD7EF-FF59-4B30-A5CD-DF2EE6DF9877}" type="slidenum">
              <a:rPr lang="en-GB" altLang="en-US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D70ED015-4712-C842-8CD8-ECD34971E2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EE9B163B-63C1-F863-530B-C088C2765BE2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8F18AC2B-B1F2-FB61-3F6B-38D8BF40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B26994AD-EF64-4067-A80F-8E145D11BE56}" type="slidenum">
              <a:rPr lang="en-GB" altLang="en-US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A64354F-E86B-B959-BA27-C1BBF92785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5E09BD44-7AF2-DD07-E391-0895EC5A21A5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692875A-2146-E911-AE3E-095BCD66C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3203CB17-F917-4E8B-BF6C-ADEB30757CD7}" type="slidenum">
              <a:rPr lang="en-GB" altLang="en-US" sz="1200">
                <a:solidFill>
                  <a:srgbClr val="000000"/>
                </a:solidFill>
              </a:rPr>
              <a:pPr algn="r" eaLnBrk="1" hangingPunct="1"/>
              <a:t>4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7C81A9BE-9F58-B79B-3B30-0FA61F4B01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1D3337B0-1B93-295A-1BDD-E012EEE8FBBE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675D3A20-D81D-16E9-8137-409C0E599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F5F4981F-DC31-49A2-8597-7409CCAD9730}" type="slidenum">
              <a:rPr lang="en-GB" altLang="en-US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E2BBAF5C-EA4B-09AE-F58E-925833373D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48068ED9-CEBA-5EE9-8C72-273B2A31BFED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84418AB-A4CD-BCF7-1317-4554BCD82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E92817F0-61FF-4498-B50F-E1815CC123D1}" type="slidenum">
              <a:rPr lang="en-GB" altLang="en-US" sz="1200">
                <a:solidFill>
                  <a:srgbClr val="000000"/>
                </a:solidFill>
              </a:rPr>
              <a:pPr algn="r" eaLnBrk="1" hangingPunct="1"/>
              <a:t>6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1830-6845-56A1-514E-79572708E97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599FF-4187-4904-A9BC-8478DBF11DEF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8560-9969-6B55-FEF4-16EB8057156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BE5A-4FB3-78C1-FBFC-5D346659A45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4C491-EE2D-46C7-92F5-A3012FAA23D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774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A141-1258-A2B1-1639-842FB771060A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648DA-5C5C-4FB5-8356-1C92ADB7B8A7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DF5D-B1D8-840F-D832-1058E6352AE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71D7D-03CB-5117-4B0F-944AE4A2A51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ECC6E-461F-43B9-A910-6FC473366C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88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66BC-95ED-3BB4-C29F-81B7FE2007F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4694-1D9A-4AB9-B79C-87AB85B508D9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A89D-93F0-278A-0C2B-9D8C20D47C2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2130-ECBF-14C5-C3C2-F890F24DDA2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C4CC0-50AF-41E2-AFCC-D9E608A5435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3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DFC0-C54A-FBAF-099D-654413FA99B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691D-EC3B-475E-9EF4-0EF2CD6AF028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DCE9-AF2A-593A-DD0D-39CEAE3C9EF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47A5-93CF-F8E8-367A-77DC9D7596B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1CF57-688F-4745-9DEC-959BCE12E45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7041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B9F8-7841-68BC-841C-295706219EA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6C648-2F4D-40DE-ABA2-E6EA5968C131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7A22-FCBA-43A3-D38D-220E3B49F68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19DB-A737-6125-E7F5-61C255FE8DA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04FCF-8B30-4870-BA68-2B6B8929485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33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1F4EA8-447C-2AA7-2001-018D0DDC33A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70BCE-1186-4BC1-BD38-B43803DAF9F8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A10DCB-74EA-4904-4ACA-DB2EB31FCEE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FD7579-87AA-3F44-8A1A-23343B1319E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EF4B2-D679-4A1F-A3C3-9DE0C24458C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69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FB9CDF-84B0-AD7C-4D9C-0E767285E26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77DF9-6825-4F2A-A529-B80ACE6A056E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55F05-71F7-F747-050B-5A37904CBAD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A5EB7A-7C4D-9536-FCA4-182AA0CCAC1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BD6D0-8FF6-4F39-9D4F-353C12E41B2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77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9AC4EC-C2C2-6AC5-006B-9BC9AF853C0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B587E-2ABE-4EEE-ACFF-835D3F956C1C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5B4EED-ADE6-0E62-A277-3492256D627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CFA407-D627-CA8D-4122-39D9C1738CE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A2729-D26E-4072-9DCD-AABBAECDCC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26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DBB2DC1-21B3-0B26-101D-DCA7EFA8606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07A5-B8EA-4FDA-A044-42F233431289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83ECDA3-77B6-D4DA-67E8-ADA9B38DF7D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632633-5C29-4E5E-556F-922E3271FC1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587C-1FB4-45CA-BB3B-922C3B4E32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5712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FA2D2-A45C-2B63-6AF5-3303670D6A1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97DFD-BA1F-44A3-9772-0F58624AF76D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3D6CD9-33C2-D886-649F-A0FCBC24050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2FE657-8EE1-EBE7-C2EA-A886DD15910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DDB3-0FC5-4EF9-8C2A-0761A2F28D2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1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lang="en-GB" sz="3200"/>
            </a:lvl1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8239C3-16A7-50FF-4369-091FA05AB86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69023-DF25-4C50-8822-7ABA5DC87624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B4FDB3-AF79-3EF3-90E0-5B8676D757B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E8EFC0-CA9C-1466-0012-0490A55D08C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5600C-4C34-45EF-A2D5-ADEB0B2275D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9639C4F-DD26-0794-9ECA-ADE3FCB1AFF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D0B0D5F-FC5D-76C2-499F-64A5E688EA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E400-7CFC-FEFB-07E4-5A7E22B4DF2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 smtClean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CF3CA3D9-5CA1-411D-896B-38416F353AD4}" type="datetime1">
              <a:rPr/>
              <a:pPr>
                <a:defRPr/>
              </a:pPr>
              <a:t>28/10/2022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F258-EACB-CBD1-C79F-ED9367C525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6883-8706-66E6-2964-74C4FE92BC6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 smtClean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69CC4EEC-7EF1-41E2-A15A-0FBA7E09136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rgbClr val="000000"/>
          </a:solidFill>
          <a:latin typeface="Calibri Light"/>
        </a:defRPr>
      </a:lvl1pPr>
      <a:lvl2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2pPr>
      <a:lvl3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3pPr>
      <a:lvl4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4pPr>
      <a:lvl5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800" kern="1200">
          <a:solidFill>
            <a:srgbClr val="000000"/>
          </a:solidFill>
          <a:latin typeface="Calibri"/>
        </a:defRPr>
      </a:lvl1pPr>
      <a:lvl2pPr marL="685800" lvl="1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400" kern="1200">
          <a:solidFill>
            <a:srgbClr val="000000"/>
          </a:solidFill>
          <a:latin typeface="Calibri"/>
        </a:defRPr>
      </a:lvl2pPr>
      <a:lvl3pPr marL="1143000" lvl="2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000" kern="1200">
          <a:solidFill>
            <a:srgbClr val="000000"/>
          </a:solidFill>
          <a:latin typeface="Calibri"/>
        </a:defRPr>
      </a:lvl3pPr>
      <a:lvl4pPr marL="1600200" lvl="3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Calibri"/>
        </a:defRPr>
      </a:lvl4pPr>
      <a:lvl5pPr marL="2057400" lvl="4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33991F-7537-7820-C0D3-79980C62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325399DD-E7FA-15B0-ACCD-939906179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637088"/>
            <a:ext cx="49276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4400">
                <a:solidFill>
                  <a:srgbClr val="FFFFFF"/>
                </a:solidFill>
                <a:latin typeface="Bahnschrift SemiBold" panose="020B0502040204020203" pitchFamily="34" charset="0"/>
              </a:rPr>
              <a:t>The Training</a:t>
            </a:r>
            <a:br>
              <a:rPr lang="en-GB" altLang="en-US" sz="4400">
                <a:solidFill>
                  <a:srgbClr val="FFFFFF"/>
                </a:solidFill>
                <a:latin typeface="Bahnschrift SemiBold" panose="020B0502040204020203" pitchFamily="34" charset="0"/>
              </a:rPr>
            </a:br>
            <a:r>
              <a:rPr lang="en-GB" altLang="en-US" sz="4400">
                <a:solidFill>
                  <a:srgbClr val="FFFFFF"/>
                </a:solidFill>
                <a:latin typeface="Bahnschrift SemiBold" panose="020B0502040204020203" pitchFamily="34" charset="0"/>
              </a:rPr>
              <a:t>Software System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CA5EC157-CBBC-2F4D-BA67-7C2F0A3E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895850"/>
            <a:ext cx="49212" cy="160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3077" name="Title 1">
            <a:extLst>
              <a:ext uri="{FF2B5EF4-FFF2-40B4-BE49-F238E27FC236}">
                <a16:creationId xmlns:a16="http://schemas.microsoft.com/office/drawing/2014/main" id="{4DA1FA7B-B977-C8BD-CEB5-ABF6E27A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3" y="4572000"/>
            <a:ext cx="588962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600">
                <a:solidFill>
                  <a:srgbClr val="FFFFFF"/>
                </a:solidFill>
                <a:cs typeface="Calibri" panose="020F0502020204030204" pitchFamily="34" charset="0"/>
              </a:rPr>
              <a:t>A system for everyone, that </a:t>
            </a:r>
          </a:p>
          <a:p>
            <a:pPr eaLnBrk="1" hangingPunct="1"/>
            <a:r>
              <a:rPr lang="en-GB" altLang="en-US" sz="3600">
                <a:solidFill>
                  <a:srgbClr val="FFFFFF"/>
                </a:solidFill>
                <a:cs typeface="Calibri" panose="020F0502020204030204" pitchFamily="34" charset="0"/>
              </a:rPr>
              <a:t>anyone can use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476D761-0B51-2B78-EB0C-E6ABC58C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37088"/>
            <a:ext cx="469106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4000">
                <a:solidFill>
                  <a:srgbClr val="FFFFFF"/>
                </a:solidFill>
                <a:latin typeface="Bahnschrift SemiBold" panose="020B0502040204020203" pitchFamily="34" charset="0"/>
              </a:rPr>
              <a:t>You can also link to external material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C40AC5-A541-A1E3-3B0D-EF9AF979BC87}"/>
              </a:ext>
            </a:extLst>
          </p:cNvPr>
          <p:cNvSpPr txBox="1"/>
          <p:nvPr/>
        </p:nvSpPr>
        <p:spPr>
          <a:xfrm>
            <a:off x="5830888" y="4835525"/>
            <a:ext cx="6388100" cy="1695450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>
                <a:solidFill>
                  <a:srgbClr val="FFFFFF"/>
                </a:solidFill>
                <a:latin typeface="Calibri" pitchFamily="34"/>
                <a:cs typeface="Calibri" pitchFamily="34"/>
              </a:rPr>
              <a:t>Deliver external material such as: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Podcasts, </a:t>
            </a:r>
            <a:r>
              <a:rPr lang="en-GB" sz="2400" b="1" i="1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Webinars, </a:t>
            </a:r>
            <a:r>
              <a:rPr lang="en-GB" sz="24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YouTube</a:t>
            </a:r>
            <a:r>
              <a:rPr lang="en-GB" sz="2400">
                <a:solidFill>
                  <a:srgbClr val="FFFFFF"/>
                </a:solidFill>
                <a:latin typeface="Calibri" pitchFamily="34"/>
                <a:cs typeface="Calibri" pitchFamily="34"/>
              </a:rPr>
              <a:t> </a:t>
            </a:r>
            <a:r>
              <a:rPr lang="en-GB" sz="24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materials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1" i="1">
              <a:solidFill>
                <a:srgbClr val="FFFFFF"/>
              </a:solidFill>
              <a:latin typeface="Calibri" pitchFamily="34"/>
              <a:cs typeface="Calibri" pitchFamily="34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>
                <a:solidFill>
                  <a:srgbClr val="FFFFFF"/>
                </a:solidFill>
                <a:latin typeface="Calibri" pitchFamily="34"/>
                <a:cs typeface="Calibri" pitchFamily="34"/>
              </a:rPr>
              <a:t>You can manage the usage and competency in 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>
                <a:solidFill>
                  <a:srgbClr val="FFFFFF"/>
                </a:solidFill>
                <a:latin typeface="Calibri" pitchFamily="34"/>
                <a:cs typeface="Calibri" pitchFamily="34"/>
              </a:rPr>
              <a:t>the same way that you can your own material</a:t>
            </a:r>
            <a:endParaRPr lang="en-GB" sz="2400" b="1" i="1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227A47DA-EB09-BB83-1296-4241B7D5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895850"/>
            <a:ext cx="49213" cy="160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17413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F69F0FE-8676-EAC3-08B4-06B53103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itle 1">
            <a:extLst>
              <a:ext uri="{FF2B5EF4-FFF2-40B4-BE49-F238E27FC236}">
                <a16:creationId xmlns:a16="http://schemas.microsoft.com/office/drawing/2014/main" id="{A36BD238-FF8E-2545-4A3B-AA5752190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4802188"/>
            <a:ext cx="34623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4000">
                <a:solidFill>
                  <a:srgbClr val="FFFFFF"/>
                </a:solidFill>
                <a:latin typeface="Bahnschrift SemiBold" panose="020B0502040204020203" pitchFamily="34" charset="0"/>
              </a:rPr>
              <a:t>What content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4000">
                <a:solidFill>
                  <a:srgbClr val="FFFFFF"/>
                </a:solidFill>
                <a:latin typeface="Bahnschrift SemiBold" panose="020B0502040204020203" pitchFamily="34" charset="0"/>
              </a:rPr>
              <a:t>can I upload?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856636-C669-5929-10E8-7B2BCC4C3CDF}"/>
              </a:ext>
            </a:extLst>
          </p:cNvPr>
          <p:cNvSpPr txBox="1"/>
          <p:nvPr/>
        </p:nvSpPr>
        <p:spPr>
          <a:xfrm>
            <a:off x="4129088" y="5292725"/>
            <a:ext cx="7981950" cy="989013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>
                <a:solidFill>
                  <a:srgbClr val="FFFFFF"/>
                </a:solidFill>
                <a:latin typeface="Calibri" pitchFamily="34"/>
                <a:cs typeface="Calibri" pitchFamily="34"/>
              </a:rPr>
              <a:t>For a quick course write it in </a:t>
            </a:r>
            <a:r>
              <a:rPr lang="en-GB" sz="2000" b="1" i="1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PowerPoint, </a:t>
            </a:r>
            <a:r>
              <a:rPr lang="en-GB" sz="2000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then upload it and ask questions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kern="0">
              <a:solidFill>
                <a:srgbClr val="FFFFFF"/>
              </a:solidFill>
              <a:latin typeface="Calibri" pitchFamily="34"/>
              <a:cs typeface="Calibri" pitchFamily="3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>
                <a:solidFill>
                  <a:srgbClr val="FFFFFF"/>
                </a:solidFill>
                <a:latin typeface="Calibri" pitchFamily="34"/>
                <a:cs typeface="Calibri" pitchFamily="34"/>
              </a:rPr>
              <a:t>All Up-loadable formats are:</a:t>
            </a:r>
            <a:r>
              <a:rPr lang="en-GB" sz="2000" b="1" i="1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 PowerPoint entire, PowerPoint slide,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1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Word Documents, PDF, Audio files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1" i="1">
              <a:solidFill>
                <a:srgbClr val="FFFFFF"/>
              </a:solidFill>
              <a:latin typeface="Calibri" pitchFamily="34"/>
              <a:cs typeface="Calibri" pitchFamily="3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You can also type and format straight into the system</a:t>
            </a:r>
            <a:endParaRPr lang="en-GB" sz="2000">
              <a:solidFill>
                <a:srgbClr val="FFFFFF"/>
              </a:solidFill>
              <a:latin typeface="Calibri" pitchFamily="34"/>
              <a:cs typeface="Calibri" pitchFamily="34"/>
            </a:endParaRPr>
          </a:p>
          <a:p>
            <a:pPr eaLnBrk="1" fontAlgn="auto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 sz="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00" b="1" i="1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D2013CD4-F118-7D4F-3A65-8E5F86A06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4933950"/>
            <a:ext cx="49212" cy="160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A picture containing text, vector graphics, screenshot&#10;&#10;Description automatically generated">
            <a:extLst>
              <a:ext uri="{FF2B5EF4-FFF2-40B4-BE49-F238E27FC236}">
                <a16:creationId xmlns:a16="http://schemas.microsoft.com/office/drawing/2014/main" id="{68DB6BB0-4482-E41C-CA4E-99AA9B9A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86099F-E82B-31F6-1731-4A4C43616A9E}"/>
              </a:ext>
            </a:extLst>
          </p:cNvPr>
          <p:cNvSpPr txBox="1"/>
          <p:nvPr/>
        </p:nvSpPr>
        <p:spPr>
          <a:xfrm>
            <a:off x="147638" y="4665663"/>
            <a:ext cx="3422650" cy="1728787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kern="0">
                <a:solidFill>
                  <a:srgbClr val="FFFFFF"/>
                </a:solidFill>
                <a:latin typeface="Bahnschrift SemiBold" pitchFamily="34"/>
              </a:rPr>
              <a:t>Intr</a:t>
            </a:r>
            <a:r>
              <a:rPr lang="en-GB" sz="4400">
                <a:solidFill>
                  <a:srgbClr val="FFFFFF"/>
                </a:solidFill>
                <a:latin typeface="Bahnschrift SemiBold" pitchFamily="34"/>
              </a:rPr>
              <a:t>oduction</a:t>
            </a:r>
            <a:br>
              <a:rPr lang="en-GB" sz="4400">
                <a:solidFill>
                  <a:srgbClr val="FFFFFF"/>
                </a:solidFill>
                <a:latin typeface="Bahnschrift SemiBold" pitchFamily="34"/>
              </a:rPr>
            </a:br>
            <a:endParaRPr lang="en-GB" sz="4400">
              <a:solidFill>
                <a:srgbClr val="FFFFFF"/>
              </a:solidFill>
              <a:latin typeface="Bahnschrift SemiBold" pitchFamily="34"/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1414BCB4-E489-F4AC-61FA-4F47622A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4840288"/>
            <a:ext cx="49212" cy="160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3DDB42-6EBD-4F42-4520-3D796064E935}"/>
              </a:ext>
            </a:extLst>
          </p:cNvPr>
          <p:cNvSpPr txBox="1"/>
          <p:nvPr/>
        </p:nvSpPr>
        <p:spPr>
          <a:xfrm>
            <a:off x="4089400" y="4605338"/>
            <a:ext cx="7954963" cy="2271712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0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>
                <a:solidFill>
                  <a:srgbClr val="FFFFFF"/>
                </a:solidFill>
                <a:latin typeface="Calibri" pitchFamily="34"/>
                <a:cs typeface="Calibri" pitchFamily="34"/>
              </a:rPr>
              <a:t>Our training software helps you achieve simplicity of operation, so any supervisor can use the product and be writing their own courses within 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0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>
                <a:solidFill>
                  <a:srgbClr val="FFFFFF"/>
                </a:solidFill>
                <a:latin typeface="Calibri" pitchFamily="34"/>
                <a:cs typeface="Calibri" pitchFamily="34"/>
              </a:rPr>
              <a:t>a day or so. It is therefore a careful balance between flexibility and 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0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>
                <a:solidFill>
                  <a:srgbClr val="FFFFFF"/>
                </a:solidFill>
                <a:latin typeface="Calibri" pitchFamily="34"/>
                <a:cs typeface="Calibri" pitchFamily="34"/>
              </a:rPr>
              <a:t>de-functionalised product for simplicity.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0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>
              <a:solidFill>
                <a:srgbClr val="FFFFFF"/>
              </a:solidFill>
              <a:latin typeface="Calibri" pitchFamily="34"/>
              <a:cs typeface="Calibri" pitchFamily="34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0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We do, of course have prepared courses for generic training and a service where we will create courses on your supplied content.</a:t>
            </a:r>
            <a:endParaRPr lang="en-GB" sz="2000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931E424-67CC-5A8A-C73D-2829C6038FD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90563" y="4637088"/>
            <a:ext cx="4221162" cy="1730375"/>
          </a:xfrm>
        </p:spPr>
        <p:txBody>
          <a:bodyPr/>
          <a:lstStyle/>
          <a:p>
            <a:pPr eaLnBrk="1"/>
            <a:r>
              <a:rPr lang="en-GB" altLang="en-US">
                <a:solidFill>
                  <a:srgbClr val="FFFFFF"/>
                </a:solidFill>
                <a:latin typeface="Bahnschrift SemiBold" panose="020B0502040204020203" pitchFamily="34" charset="0"/>
              </a:rPr>
              <a:t>Take a universe</a:t>
            </a:r>
            <a:br>
              <a:rPr lang="en-GB" altLang="en-US">
                <a:solidFill>
                  <a:srgbClr val="FFFFFF"/>
                </a:solidFill>
                <a:latin typeface="Bahnschrift SemiBold" panose="020B0502040204020203" pitchFamily="34" charset="0"/>
              </a:rPr>
            </a:br>
            <a:r>
              <a:rPr lang="en-GB" altLang="en-US">
                <a:solidFill>
                  <a:srgbClr val="FFFFFF"/>
                </a:solidFill>
                <a:latin typeface="Bahnschrift SemiBold" panose="020B0502040204020203" pitchFamily="34" charset="0"/>
              </a:rPr>
              <a:t>of people</a:t>
            </a: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942BD94C-FC95-FA78-B82D-ABF088C5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572000"/>
            <a:ext cx="4221163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GB" altLang="en-US" sz="2600">
                <a:solidFill>
                  <a:srgbClr val="FFFFFF"/>
                </a:solidFill>
                <a:cs typeface="Calibri" panose="020F0502020204030204" pitchFamily="34" charset="0"/>
              </a:rPr>
              <a:t>Within a company</a:t>
            </a:r>
          </a:p>
          <a:p>
            <a:pPr eaLnBrk="1" hangingPunct="1">
              <a:lnSpc>
                <a:spcPct val="9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GB" altLang="en-US" sz="2600">
                <a:solidFill>
                  <a:srgbClr val="FFFFFF"/>
                </a:solidFill>
                <a:cs typeface="Calibri" panose="020F0502020204030204" pitchFamily="34" charset="0"/>
              </a:rPr>
              <a:t>Any industry</a:t>
            </a:r>
          </a:p>
          <a:p>
            <a:pPr eaLnBrk="1" hangingPunct="1">
              <a:lnSpc>
                <a:spcPct val="9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GB" altLang="en-US" sz="2600">
                <a:solidFill>
                  <a:srgbClr val="FFFFFF"/>
                </a:solidFill>
                <a:cs typeface="Calibri" panose="020F0502020204030204" pitchFamily="34" charset="0"/>
              </a:rPr>
              <a:t>Any job type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FB1D39E7-1355-88F6-0D7F-07E96613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4895850"/>
            <a:ext cx="49212" cy="160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6149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D5C7403-AC3B-A36F-61AF-4189FB4DA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itle 1">
            <a:extLst>
              <a:ext uri="{FF2B5EF4-FFF2-40B4-BE49-F238E27FC236}">
                <a16:creationId xmlns:a16="http://schemas.microsoft.com/office/drawing/2014/main" id="{765E1052-274A-C89E-9819-D8D92BF68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637088"/>
            <a:ext cx="3640138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4400">
                <a:solidFill>
                  <a:srgbClr val="FFFFFF"/>
                </a:solidFill>
                <a:latin typeface="Bahnschrift SemiBold" panose="020B0502040204020203" pitchFamily="34" charset="0"/>
              </a:rPr>
              <a:t>Write your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4400">
                <a:solidFill>
                  <a:srgbClr val="FFFFFF"/>
                </a:solidFill>
                <a:latin typeface="Bahnschrift SemiBold" panose="020B0502040204020203" pitchFamily="34" charset="0"/>
              </a:rPr>
              <a:t>own content</a:t>
            </a:r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22BACCC9-89CD-C7AA-4916-D8C1EF2C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4895850"/>
            <a:ext cx="49212" cy="160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152" name="Title 1">
            <a:extLst>
              <a:ext uri="{FF2B5EF4-FFF2-40B4-BE49-F238E27FC236}">
                <a16:creationId xmlns:a16="http://schemas.microsoft.com/office/drawing/2014/main" id="{F8F0E0AF-ABDA-4A25-F546-B5366A3EE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8" y="4572000"/>
            <a:ext cx="727075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600">
                <a:solidFill>
                  <a:srgbClr val="FFFFFF"/>
                </a:solidFill>
                <a:cs typeface="Calibri" panose="020F0502020204030204" pitchFamily="34" charset="0"/>
              </a:rPr>
              <a:t>Upload it yourself or give the </a:t>
            </a:r>
          </a:p>
          <a:p>
            <a:pPr eaLnBrk="1" hangingPunct="1"/>
            <a:r>
              <a:rPr lang="en-GB" altLang="en-US" sz="3600">
                <a:solidFill>
                  <a:srgbClr val="FFFFFF"/>
                </a:solidFill>
                <a:cs typeface="Calibri" panose="020F0502020204030204" pitchFamily="34" charset="0"/>
              </a:rPr>
              <a:t>content to us to format it and </a:t>
            </a:r>
          </a:p>
          <a:p>
            <a:pPr eaLnBrk="1" hangingPunct="1"/>
            <a:r>
              <a:rPr lang="en-GB" altLang="en-US" sz="3600">
                <a:solidFill>
                  <a:srgbClr val="FFFFFF"/>
                </a:solidFill>
                <a:cs typeface="Calibri" panose="020F0502020204030204" pitchFamily="34" charset="0"/>
              </a:rPr>
              <a:t>ask questions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A group of men's faces&#10;&#10;Description automatically generated with medium confidence">
            <a:extLst>
              <a:ext uri="{FF2B5EF4-FFF2-40B4-BE49-F238E27FC236}">
                <a16:creationId xmlns:a16="http://schemas.microsoft.com/office/drawing/2014/main" id="{C314E682-A75F-B0C8-3BBD-5B3632A9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F7D94713-8017-F16D-B8A7-D07F2BC43BB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85800" y="4637088"/>
            <a:ext cx="3790950" cy="1730375"/>
          </a:xfrm>
        </p:spPr>
        <p:txBody>
          <a:bodyPr/>
          <a:lstStyle/>
          <a:p>
            <a:pPr eaLnBrk="1"/>
            <a:r>
              <a:rPr lang="en-GB" altLang="en-US" sz="3600">
                <a:solidFill>
                  <a:srgbClr val="FFFFFF"/>
                </a:solidFill>
                <a:latin typeface="Bahnschrift SemiBold" panose="020B0502040204020203" pitchFamily="34" charset="0"/>
              </a:rPr>
              <a:t>Customise any training for your company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67F068-BBBA-6407-B4D0-DCEF3F431761}"/>
              </a:ext>
            </a:extLst>
          </p:cNvPr>
          <p:cNvSpPr txBox="1"/>
          <p:nvPr/>
        </p:nvSpPr>
        <p:spPr>
          <a:xfrm>
            <a:off x="5043488" y="4572000"/>
            <a:ext cx="7148512" cy="2147888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01</a:t>
            </a:r>
            <a:r>
              <a:rPr lang="en-GB" sz="2600">
                <a:solidFill>
                  <a:srgbClr val="FFFFFF"/>
                </a:solidFill>
                <a:latin typeface="Calibri" pitchFamily="34"/>
                <a:cs typeface="Calibri" pitchFamily="34"/>
              </a:rPr>
              <a:t> You can choose the master background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02</a:t>
            </a:r>
            <a:r>
              <a:rPr lang="en-GB" sz="2600">
                <a:solidFill>
                  <a:srgbClr val="FFFFFF"/>
                </a:solidFill>
                <a:latin typeface="Calibri" pitchFamily="34"/>
                <a:cs typeface="Calibri" pitchFamily="34"/>
              </a:rPr>
              <a:t> You can upload your company logo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03</a:t>
            </a:r>
            <a:r>
              <a:rPr lang="en-GB" sz="2600">
                <a:solidFill>
                  <a:srgbClr val="FFFFFF"/>
                </a:solidFill>
                <a:latin typeface="Calibri" pitchFamily="34"/>
                <a:cs typeface="Calibri" pitchFamily="34"/>
              </a:rPr>
              <a:t> You can choose corporate colours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1" i="1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04</a:t>
            </a:r>
            <a:r>
              <a:rPr lang="en-GB" sz="2600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 You can design your own certificate</a:t>
            </a:r>
            <a:endParaRPr lang="en-GB" sz="2600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EE4595DC-AC39-B2C7-17BF-0C6EB6E3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895850"/>
            <a:ext cx="49213" cy="160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8198" name="Ink 13">
            <a:extLst>
              <a:ext uri="{FF2B5EF4-FFF2-40B4-BE49-F238E27FC236}">
                <a16:creationId xmlns:a16="http://schemas.microsoft.com/office/drawing/2014/main" id="{F14ECCD5-9FFD-750C-4FF4-9D3C85CE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7335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3A3E4729-316F-8660-723C-8F2E5EAF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AAAB45B6-0A4B-4624-BFBB-0D32939A564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85800" y="4637088"/>
            <a:ext cx="4816475" cy="1730375"/>
          </a:xfrm>
        </p:spPr>
        <p:txBody>
          <a:bodyPr/>
          <a:lstStyle/>
          <a:p>
            <a:pPr eaLnBrk="1"/>
            <a:r>
              <a:rPr lang="en-GB" altLang="en-US" sz="4000">
                <a:solidFill>
                  <a:srgbClr val="FFFFFF"/>
                </a:solidFill>
                <a:latin typeface="Bahnschrift SemiBold" panose="020B0502040204020203" pitchFamily="34" charset="0"/>
              </a:rPr>
              <a:t>Types of documents you can upload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E05CE8-8BB0-54B4-E995-14658B64A8CC}"/>
              </a:ext>
            </a:extLst>
          </p:cNvPr>
          <p:cNvSpPr txBox="1"/>
          <p:nvPr/>
        </p:nvSpPr>
        <p:spPr>
          <a:xfrm>
            <a:off x="6280150" y="4572000"/>
            <a:ext cx="5911850" cy="1795463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>
                <a:solidFill>
                  <a:srgbClr val="FFFFFF"/>
                </a:solidFill>
                <a:latin typeface="Calibri" pitchFamily="34"/>
                <a:cs typeface="Calibri" pitchFamily="34"/>
              </a:rPr>
              <a:t>MP3, MP4, PDF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Microsoft Word, Excel,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Powerpoint</a:t>
            </a:r>
            <a:endParaRPr lang="en-GB" sz="2600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05C86CA3-72BD-2183-7C2E-C244AA92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4895850"/>
            <a:ext cx="49213" cy="160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9FD0AA-2118-69D8-D177-4B492E24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94968A5C-6154-E3D7-BABE-BDCCF3222C6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85800" y="4637088"/>
            <a:ext cx="4691063" cy="1730375"/>
          </a:xfrm>
        </p:spPr>
        <p:txBody>
          <a:bodyPr/>
          <a:lstStyle/>
          <a:p>
            <a:pPr eaLnBrk="1"/>
            <a:r>
              <a:rPr lang="en-GB" altLang="en-US" sz="4000">
                <a:solidFill>
                  <a:srgbClr val="FFFFFF"/>
                </a:solidFill>
                <a:latin typeface="Bahnschrift SemiBold" panose="020B0502040204020203" pitchFamily="34" charset="0"/>
              </a:rPr>
              <a:t>You can also link to external material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07984B-6ED7-0AF5-B872-A93E8A83B030}"/>
              </a:ext>
            </a:extLst>
          </p:cNvPr>
          <p:cNvSpPr txBox="1"/>
          <p:nvPr/>
        </p:nvSpPr>
        <p:spPr>
          <a:xfrm>
            <a:off x="5830888" y="4835525"/>
            <a:ext cx="6388100" cy="1695450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>
                <a:solidFill>
                  <a:srgbClr val="FFFFFF"/>
                </a:solidFill>
                <a:latin typeface="Calibri" pitchFamily="34"/>
                <a:cs typeface="Calibri" pitchFamily="34"/>
              </a:rPr>
              <a:t>Deliver external material such as: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Podcasts, </a:t>
            </a:r>
            <a:r>
              <a:rPr lang="en-GB" sz="2400" b="1" i="1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Webinars, </a:t>
            </a:r>
            <a:r>
              <a:rPr lang="en-GB" sz="24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YouTube</a:t>
            </a:r>
            <a:r>
              <a:rPr lang="en-GB" sz="2400">
                <a:solidFill>
                  <a:srgbClr val="FFFFFF"/>
                </a:solidFill>
                <a:latin typeface="Calibri" pitchFamily="34"/>
                <a:cs typeface="Calibri" pitchFamily="34"/>
              </a:rPr>
              <a:t> </a:t>
            </a:r>
            <a:r>
              <a:rPr lang="en-GB" sz="24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materials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1" i="1">
              <a:solidFill>
                <a:srgbClr val="FFFFFF"/>
              </a:solidFill>
              <a:latin typeface="Calibri" pitchFamily="34"/>
              <a:cs typeface="Calibri" pitchFamily="34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>
                <a:solidFill>
                  <a:srgbClr val="FFFFFF"/>
                </a:solidFill>
                <a:latin typeface="Calibri" pitchFamily="34"/>
                <a:cs typeface="Calibri" pitchFamily="34"/>
              </a:rPr>
              <a:t>You can manage the usage and competency in 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>
                <a:solidFill>
                  <a:srgbClr val="FFFFFF"/>
                </a:solidFill>
                <a:latin typeface="Calibri" pitchFamily="34"/>
                <a:cs typeface="Calibri" pitchFamily="34"/>
              </a:rPr>
              <a:t>the same way that you can your own material</a:t>
            </a:r>
            <a:endParaRPr lang="en-GB" sz="2400" b="1" i="1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A41148A7-92F9-25C2-69B2-3EDAE559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895850"/>
            <a:ext cx="49213" cy="160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6" name="Graphic 27" descr="Arrow Right with solid fill">
            <a:extLst>
              <a:ext uri="{FF2B5EF4-FFF2-40B4-BE49-F238E27FC236}">
                <a16:creationId xmlns:a16="http://schemas.microsoft.com/office/drawing/2014/main" id="{41953EFF-61AC-A9B0-4784-FB116975E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177165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phic 36" descr="Arrow Right with solid fill">
            <a:extLst>
              <a:ext uri="{FF2B5EF4-FFF2-40B4-BE49-F238E27FC236}">
                <a16:creationId xmlns:a16="http://schemas.microsoft.com/office/drawing/2014/main" id="{72749035-E5A9-4AB8-479F-625F76030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1157288"/>
            <a:ext cx="815975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phic 36" descr="Arrow Right with solid fill">
            <a:extLst>
              <a:ext uri="{FF2B5EF4-FFF2-40B4-BE49-F238E27FC236}">
                <a16:creationId xmlns:a16="http://schemas.microsoft.com/office/drawing/2014/main" id="{D06F8CA9-F4B8-7BEA-BF30-2F19FF63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13" y="1857375"/>
            <a:ext cx="815975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phic 36" descr="Arrow Right with solid fill">
            <a:extLst>
              <a:ext uri="{FF2B5EF4-FFF2-40B4-BE49-F238E27FC236}">
                <a16:creationId xmlns:a16="http://schemas.microsoft.com/office/drawing/2014/main" id="{9B42D23C-23A0-9952-9FC7-597BF137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75" y="1857375"/>
            <a:ext cx="815975" cy="914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34816D3-0660-89E0-DE34-0A5B029D6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729767A5-7FA0-3806-68F5-A0DAD6A61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32350"/>
            <a:ext cx="58515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4000">
                <a:solidFill>
                  <a:srgbClr val="FFFFFF"/>
                </a:solidFill>
                <a:latin typeface="Bahnschrift SemiBold" panose="020B0502040204020203" pitchFamily="34" charset="0"/>
              </a:rPr>
              <a:t>Simple enough to write your own material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E81199-6C26-52F2-09B3-955D44791399}"/>
              </a:ext>
            </a:extLst>
          </p:cNvPr>
          <p:cNvSpPr txBox="1"/>
          <p:nvPr/>
        </p:nvSpPr>
        <p:spPr>
          <a:xfrm>
            <a:off x="9269413" y="4835525"/>
            <a:ext cx="2922587" cy="1695450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Modules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1" i="1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Chapters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1" i="1">
                <a:solidFill>
                  <a:srgbClr val="FFFFFF"/>
                </a:solidFill>
                <a:latin typeface="Calibri" pitchFamily="34"/>
                <a:cs typeface="Calibri" pitchFamily="34"/>
              </a:rPr>
              <a:t>Sections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1" i="1" kern="0">
                <a:solidFill>
                  <a:srgbClr val="FFFFFF"/>
                </a:solidFill>
                <a:latin typeface="Calibri" pitchFamily="34"/>
                <a:cs typeface="Calibri" pitchFamily="34"/>
              </a:rPr>
              <a:t>Questions</a:t>
            </a:r>
            <a:endParaRPr lang="en-GB" sz="2600" b="1" i="1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56CFC7B9-978A-A392-E6B9-4F7A02641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4895850"/>
            <a:ext cx="49212" cy="160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4342" name="Title 1">
            <a:extLst>
              <a:ext uri="{FF2B5EF4-FFF2-40B4-BE49-F238E27FC236}">
                <a16:creationId xmlns:a16="http://schemas.microsoft.com/office/drawing/2014/main" id="{1C1739A3-2528-2358-06BF-AAEC2B1D4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4802188"/>
            <a:ext cx="2413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600">
                <a:solidFill>
                  <a:srgbClr val="FFFFFF"/>
                </a:solidFill>
                <a:cs typeface="Calibri" panose="020F0502020204030204" pitchFamily="34" charset="0"/>
              </a:rPr>
              <a:t>Start planning your course in the following sections</a:t>
            </a:r>
            <a:endParaRPr lang="en-GB" altLang="en-US" sz="2600" b="1" i="1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pic>
        <p:nvPicPr>
          <p:cNvPr id="7" name="Graphic 27" descr="Arrow Right with solid fill">
            <a:extLst>
              <a:ext uri="{FF2B5EF4-FFF2-40B4-BE49-F238E27FC236}">
                <a16:creationId xmlns:a16="http://schemas.microsoft.com/office/drawing/2014/main" id="{85175AB7-03C8-37A3-DC38-B2624E5B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799991">
            <a:off x="5634038" y="1793875"/>
            <a:ext cx="782637" cy="914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1" descr="A picture containing text, screenshot, vector graphics&#10;&#10;Description automatically generated">
            <a:extLst>
              <a:ext uri="{FF2B5EF4-FFF2-40B4-BE49-F238E27FC236}">
                <a16:creationId xmlns:a16="http://schemas.microsoft.com/office/drawing/2014/main" id="{7447ED84-EB10-EB30-8566-AB48A6D3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>
            <a:extLst>
              <a:ext uri="{FF2B5EF4-FFF2-40B4-BE49-F238E27FC236}">
                <a16:creationId xmlns:a16="http://schemas.microsoft.com/office/drawing/2014/main" id="{AA689DBF-301C-070B-009B-B98BD06CC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797425"/>
            <a:ext cx="364013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GB" altLang="en-US" sz="4400">
                <a:solidFill>
                  <a:srgbClr val="FFFFFF"/>
                </a:solidFill>
                <a:latin typeface="Bahnschrift SemiBold" panose="020B0502040204020203" pitchFamily="34" charset="0"/>
              </a:rPr>
              <a:t>An Industry specific example</a:t>
            </a:r>
          </a:p>
        </p:txBody>
      </p:sp>
      <p:sp>
        <p:nvSpPr>
          <p:cNvPr id="15364" name="Rectangle 18">
            <a:extLst>
              <a:ext uri="{FF2B5EF4-FFF2-40B4-BE49-F238E27FC236}">
                <a16:creationId xmlns:a16="http://schemas.microsoft.com/office/drawing/2014/main" id="{1B14F389-6E0C-AF9A-7A3A-EF49A212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4929188"/>
            <a:ext cx="49212" cy="160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65" name="Title 1">
            <a:extLst>
              <a:ext uri="{FF2B5EF4-FFF2-40B4-BE49-F238E27FC236}">
                <a16:creationId xmlns:a16="http://schemas.microsoft.com/office/drawing/2014/main" id="{2FAF94FE-8F94-9385-17C7-1A85485D7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8" y="4622800"/>
            <a:ext cx="727075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600">
                <a:solidFill>
                  <a:srgbClr val="FFFFFF"/>
                </a:solidFill>
                <a:cs typeface="Calibri" panose="020F0502020204030204" pitchFamily="34" charset="0"/>
              </a:rPr>
              <a:t>This is how a supervisor might plan a course in a online computer vendor for its call centre agents…</a:t>
            </a:r>
          </a:p>
        </p:txBody>
      </p:sp>
      <p:pic>
        <p:nvPicPr>
          <p:cNvPr id="6" name="Graphic 36" descr="Arrow Right with solid fill">
            <a:extLst>
              <a:ext uri="{FF2B5EF4-FFF2-40B4-BE49-F238E27FC236}">
                <a16:creationId xmlns:a16="http://schemas.microsoft.com/office/drawing/2014/main" id="{3490F926-7D5D-5E73-7ECF-1EB6390B7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13">
            <a:off x="4418807" y="1420019"/>
            <a:ext cx="1109662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367" name="Rectangle 23">
            <a:extLst>
              <a:ext uri="{FF2B5EF4-FFF2-40B4-BE49-F238E27FC236}">
                <a16:creationId xmlns:a16="http://schemas.microsoft.com/office/drawing/2014/main" id="{2B36C495-1812-53D4-E83E-1438C9EC5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2268538"/>
            <a:ext cx="46038" cy="403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68" name="Rectangle 25">
            <a:extLst>
              <a:ext uri="{FF2B5EF4-FFF2-40B4-BE49-F238E27FC236}">
                <a16:creationId xmlns:a16="http://schemas.microsoft.com/office/drawing/2014/main" id="{E9E6F85E-3274-FFDA-E663-4BA8E623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538" y="2273300"/>
            <a:ext cx="46037" cy="4048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69" name="Rectangle 26">
            <a:extLst>
              <a:ext uri="{FF2B5EF4-FFF2-40B4-BE49-F238E27FC236}">
                <a16:creationId xmlns:a16="http://schemas.microsoft.com/office/drawing/2014/main" id="{DC461F45-EAB1-899A-2F1D-9C5E1FC47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25" y="2292350"/>
            <a:ext cx="46038" cy="403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70" name="Rectangle 27">
            <a:extLst>
              <a:ext uri="{FF2B5EF4-FFF2-40B4-BE49-F238E27FC236}">
                <a16:creationId xmlns:a16="http://schemas.microsoft.com/office/drawing/2014/main" id="{346A0362-DD47-4BD2-C69E-0B76FFC5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2268538"/>
            <a:ext cx="44450" cy="403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71" name="Rectangle 28">
            <a:extLst>
              <a:ext uri="{FF2B5EF4-FFF2-40B4-BE49-F238E27FC236}">
                <a16:creationId xmlns:a16="http://schemas.microsoft.com/office/drawing/2014/main" id="{D9C36434-B5B8-C4C6-B51A-13BC61C3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268538"/>
            <a:ext cx="46038" cy="403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72" name="Rectangle 29">
            <a:extLst>
              <a:ext uri="{FF2B5EF4-FFF2-40B4-BE49-F238E27FC236}">
                <a16:creationId xmlns:a16="http://schemas.microsoft.com/office/drawing/2014/main" id="{C8337F72-63CC-2F06-5198-B96226A8760C}"/>
              </a:ext>
            </a:extLst>
          </p:cNvPr>
          <p:cNvSpPr>
            <a:spLocks noChangeArrowheads="1"/>
          </p:cNvSpPr>
          <p:nvPr/>
        </p:nvSpPr>
        <p:spPr bwMode="auto">
          <a:xfrm rot="5400013">
            <a:off x="7986713" y="1160462"/>
            <a:ext cx="46038" cy="7985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73" name="Rectangle 30">
            <a:extLst>
              <a:ext uri="{FF2B5EF4-FFF2-40B4-BE49-F238E27FC236}">
                <a16:creationId xmlns:a16="http://schemas.microsoft.com/office/drawing/2014/main" id="{7B81B414-D6C7-929A-5E96-DB547DFF82B1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4237831" y="650082"/>
            <a:ext cx="47625" cy="14811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74" name="Rectangle 32">
            <a:extLst>
              <a:ext uri="{FF2B5EF4-FFF2-40B4-BE49-F238E27FC236}">
                <a16:creationId xmlns:a16="http://schemas.microsoft.com/office/drawing/2014/main" id="{B7D8B971-C6CE-7BFA-6372-54D0F5897B9D}"/>
              </a:ext>
            </a:extLst>
          </p:cNvPr>
          <p:cNvSpPr>
            <a:spLocks noChangeArrowheads="1"/>
          </p:cNvSpPr>
          <p:nvPr/>
        </p:nvSpPr>
        <p:spPr bwMode="auto">
          <a:xfrm rot="5400013">
            <a:off x="9870282" y="1132681"/>
            <a:ext cx="46038" cy="854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75" name="Rectangle 33">
            <a:extLst>
              <a:ext uri="{FF2B5EF4-FFF2-40B4-BE49-F238E27FC236}">
                <a16:creationId xmlns:a16="http://schemas.microsoft.com/office/drawing/2014/main" id="{6FB9663A-DC97-136C-8D78-8D0102B545B6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9968707" y="3966368"/>
            <a:ext cx="44450" cy="3603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76" name="Rectangle 34">
            <a:extLst>
              <a:ext uri="{FF2B5EF4-FFF2-40B4-BE49-F238E27FC236}">
                <a16:creationId xmlns:a16="http://schemas.microsoft.com/office/drawing/2014/main" id="{AEF528DD-BA29-2F8E-27D0-B70F0ED7BE9E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8012907" y="3921919"/>
            <a:ext cx="46037" cy="403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5377" name="Rectangle 35">
            <a:extLst>
              <a:ext uri="{FF2B5EF4-FFF2-40B4-BE49-F238E27FC236}">
                <a16:creationId xmlns:a16="http://schemas.microsoft.com/office/drawing/2014/main" id="{FC1045CC-A338-AF90-EC3B-164FDFCFBBBF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6017419" y="3966369"/>
            <a:ext cx="44450" cy="3603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ED7D31"/>
              </a:solidFill>
            </a:endParaRPr>
          </a:p>
        </p:txBody>
      </p:sp>
      <p:sp>
        <p:nvSpPr>
          <p:cNvPr id="15378" name="Rectangle 36">
            <a:extLst>
              <a:ext uri="{FF2B5EF4-FFF2-40B4-BE49-F238E27FC236}">
                <a16:creationId xmlns:a16="http://schemas.microsoft.com/office/drawing/2014/main" id="{772F313D-DA59-8D2C-77D5-E9AB6715F713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1997075" y="3973513"/>
            <a:ext cx="46038" cy="3603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EDE1A57-9614-7EE7-5131-97343489C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>
            <a:extLst>
              <a:ext uri="{FF2B5EF4-FFF2-40B4-BE49-F238E27FC236}">
                <a16:creationId xmlns:a16="http://schemas.microsoft.com/office/drawing/2014/main" id="{6E6AE9F8-70A7-5F44-DEFD-AEA06B9E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797425"/>
            <a:ext cx="113696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4400">
                <a:solidFill>
                  <a:srgbClr val="FFFFFF"/>
                </a:solidFill>
                <a:latin typeface="Bahnschrift SemiBold" panose="020B0502040204020203" pitchFamily="34" charset="0"/>
              </a:rPr>
              <a:t>Course Title: The call centre you work in</a:t>
            </a:r>
          </a:p>
        </p:txBody>
      </p:sp>
      <p:sp>
        <p:nvSpPr>
          <p:cNvPr id="16388" name="Rectangle 8">
            <a:extLst>
              <a:ext uri="{FF2B5EF4-FFF2-40B4-BE49-F238E27FC236}">
                <a16:creationId xmlns:a16="http://schemas.microsoft.com/office/drawing/2014/main" id="{F9A7664A-405A-2484-A9FA-887857AD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76238"/>
            <a:ext cx="50800" cy="1603375"/>
          </a:xfrm>
          <a:prstGeom prst="rect">
            <a:avLst/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A16040-C6F1-A268-BC6A-F7F454672D3B}"/>
              </a:ext>
            </a:extLst>
          </p:cNvPr>
          <p:cNvSpPr txBox="1"/>
          <p:nvPr/>
        </p:nvSpPr>
        <p:spPr>
          <a:xfrm>
            <a:off x="4521200" y="144463"/>
            <a:ext cx="4424363" cy="2414587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Module </a:t>
            </a:r>
            <a:r>
              <a:rPr lang="en-GB" sz="3600" b="1">
                <a:solidFill>
                  <a:srgbClr val="ED7D31"/>
                </a:solidFill>
                <a:latin typeface="Calibri" pitchFamily="34"/>
                <a:cs typeface="Calibri" pitchFamily="34"/>
              </a:rPr>
              <a:t>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How to select the requested product range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>
                <a:solidFill>
                  <a:srgbClr val="000000"/>
                </a:solidFill>
                <a:latin typeface="Calibri" pitchFamily="34"/>
                <a:cs typeface="Calibri" pitchFamily="34"/>
              </a:rPr>
              <a:t>Chapter 1: </a:t>
            </a:r>
            <a:r>
              <a:rPr lang="en-GB">
                <a:solidFill>
                  <a:srgbClr val="000000"/>
                </a:solidFill>
                <a:latin typeface="Calibri" pitchFamily="34"/>
                <a:cs typeface="Calibri" pitchFamily="34"/>
              </a:rPr>
              <a:t>Printers, Laptops or peripherals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Section 1</a:t>
            </a:r>
            <a:r>
              <a:rPr lang="en-GB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:Cost/Benefits for individua printers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Section 2: </a:t>
            </a:r>
            <a:r>
              <a:rPr lang="en-GB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Special Offers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>
                <a:solidFill>
                  <a:srgbClr val="000000"/>
                </a:solidFill>
                <a:latin typeface="Calibri" pitchFamily="34"/>
                <a:cs typeface="Calibri" pitchFamily="34"/>
              </a:rPr>
              <a:t>Question: 2 </a:t>
            </a:r>
            <a:r>
              <a:rPr lang="en-GB">
                <a:solidFill>
                  <a:srgbClr val="000000"/>
                </a:solidFill>
                <a:latin typeface="Calibri" pitchFamily="34"/>
                <a:cs typeface="Calibri" pitchFamily="34"/>
              </a:rPr>
              <a:t>Multiple choice questions on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>
                <a:solidFill>
                  <a:srgbClr val="000000"/>
                </a:solidFill>
                <a:latin typeface="Calibri" pitchFamily="34"/>
                <a:cs typeface="Calibri" pitchFamily="34"/>
              </a:rPr>
              <a:t>module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1EE1ED-103F-367C-DA80-02163B21437A}"/>
              </a:ext>
            </a:extLst>
          </p:cNvPr>
          <p:cNvSpPr txBox="1"/>
          <p:nvPr/>
        </p:nvSpPr>
        <p:spPr>
          <a:xfrm>
            <a:off x="9307513" y="-19050"/>
            <a:ext cx="2609850" cy="1238250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Module </a:t>
            </a:r>
            <a:r>
              <a:rPr lang="en-GB" sz="3600" b="1">
                <a:solidFill>
                  <a:srgbClr val="ED7D31"/>
                </a:solidFill>
                <a:latin typeface="Calibri" pitchFamily="34"/>
                <a:cs typeface="Calibri" pitchFamily="34"/>
              </a:rPr>
              <a:t>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How to close the sale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A311BD-58F5-B5F2-CA65-4B77FEB4BCFE}"/>
              </a:ext>
            </a:extLst>
          </p:cNvPr>
          <p:cNvSpPr txBox="1"/>
          <p:nvPr/>
        </p:nvSpPr>
        <p:spPr>
          <a:xfrm>
            <a:off x="9307513" y="982663"/>
            <a:ext cx="2609850" cy="1238250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Module </a:t>
            </a:r>
            <a:r>
              <a:rPr lang="en-GB" sz="3600" b="1">
                <a:solidFill>
                  <a:srgbClr val="ED7D31"/>
                </a:solidFill>
                <a:latin typeface="Calibri" pitchFamily="34"/>
                <a:cs typeface="Calibri" pitchFamily="34"/>
              </a:rPr>
              <a:t>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When to refer the call to someone else</a:t>
            </a:r>
          </a:p>
        </p:txBody>
      </p:sp>
      <p:sp>
        <p:nvSpPr>
          <p:cNvPr id="16392" name="Rectangle 12">
            <a:extLst>
              <a:ext uri="{FF2B5EF4-FFF2-40B4-BE49-F238E27FC236}">
                <a16:creationId xmlns:a16="http://schemas.microsoft.com/office/drawing/2014/main" id="{D4B6DF60-BD91-7902-1CDE-9E340AB9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00" y="331788"/>
            <a:ext cx="49213" cy="1601787"/>
          </a:xfrm>
          <a:prstGeom prst="rect">
            <a:avLst/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DC6DD3-0DB6-76DF-88BD-65C791F1814F}"/>
              </a:ext>
            </a:extLst>
          </p:cNvPr>
          <p:cNvSpPr txBox="1"/>
          <p:nvPr/>
        </p:nvSpPr>
        <p:spPr>
          <a:xfrm>
            <a:off x="477838" y="109538"/>
            <a:ext cx="3960812" cy="2135187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Module </a:t>
            </a:r>
            <a:r>
              <a:rPr lang="en-GB" sz="3600" b="1">
                <a:solidFill>
                  <a:srgbClr val="ED7D31"/>
                </a:solidFill>
                <a:latin typeface="Calibri" pitchFamily="34"/>
                <a:cs typeface="Calibri" pitchFamily="34"/>
              </a:rPr>
              <a:t>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How to greet the customer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>
                <a:solidFill>
                  <a:srgbClr val="000000"/>
                </a:solidFill>
                <a:latin typeface="Calibri" pitchFamily="34"/>
                <a:cs typeface="Calibri" pitchFamily="34"/>
              </a:rPr>
              <a:t>Chapter 1: </a:t>
            </a:r>
            <a:r>
              <a:rPr lang="en-GB">
                <a:solidFill>
                  <a:srgbClr val="000000"/>
                </a:solidFill>
                <a:latin typeface="Calibri" pitchFamily="34"/>
                <a:cs typeface="Calibri" pitchFamily="34"/>
              </a:rPr>
              <a:t>Which language to use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Section 1:</a:t>
            </a:r>
            <a:r>
              <a:rPr lang="en-GB" kern="0">
                <a:solidFill>
                  <a:srgbClr val="000000"/>
                </a:solidFill>
                <a:latin typeface="Calibri" pitchFamily="34"/>
                <a:cs typeface="Calibri" pitchFamily="34"/>
              </a:rPr>
              <a:t>When to record the call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>
                <a:solidFill>
                  <a:srgbClr val="000000"/>
                </a:solidFill>
                <a:latin typeface="Calibri" pitchFamily="34"/>
                <a:cs typeface="Calibri" pitchFamily="34"/>
              </a:rPr>
              <a:t>Question: 3 </a:t>
            </a:r>
            <a:r>
              <a:rPr lang="en-GB">
                <a:solidFill>
                  <a:srgbClr val="000000"/>
                </a:solidFill>
                <a:latin typeface="Calibri" pitchFamily="34"/>
                <a:cs typeface="Calibri" pitchFamily="34"/>
              </a:rPr>
              <a:t>Multiple choice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>
                <a:solidFill>
                  <a:srgbClr val="000000"/>
                </a:solidFill>
                <a:latin typeface="Calibri" pitchFamily="34"/>
                <a:cs typeface="Calibri" pitchFamily="34"/>
              </a:rPr>
              <a:t>questions on module 1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432</Words>
  <Application>Microsoft Office PowerPoint</Application>
  <PresentationFormat>Widescreen</PresentationFormat>
  <Paragraphs>78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Calibri Light</vt:lpstr>
      <vt:lpstr>Bahnschrift SemiBold</vt:lpstr>
      <vt:lpstr>Courier New</vt:lpstr>
      <vt:lpstr>Office Theme</vt:lpstr>
      <vt:lpstr>PowerPoint Presentation</vt:lpstr>
      <vt:lpstr>PowerPoint Presentation</vt:lpstr>
      <vt:lpstr>Take a universe of people</vt:lpstr>
      <vt:lpstr>Customise any training for your company</vt:lpstr>
      <vt:lpstr>Types of documents you can upload</vt:lpstr>
      <vt:lpstr>You can also link to external material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Venner</dc:creator>
  <cp:lastModifiedBy>Marshall Sherman</cp:lastModifiedBy>
  <cp:revision>30</cp:revision>
  <dcterms:created xsi:type="dcterms:W3CDTF">2022-10-07T11:57:47Z</dcterms:created>
  <dcterms:modified xsi:type="dcterms:W3CDTF">2022-10-28T12:00:50Z</dcterms:modified>
</cp:coreProperties>
</file>