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Erica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Erica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954cd9f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954cd9f0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954cd9f0f_1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954cd9f0f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0954cd9f0f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p:nvPr/>
        </p:nvSpPr>
        <p:spPr>
          <a:xfrm>
            <a:off x="0" y="4797425"/>
            <a:ext cx="4500563" cy="1079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2"/>
          <p:cNvSpPr txBox="1"/>
          <p:nvPr>
            <p:ph type="ctrTitle"/>
          </p:nvPr>
        </p:nvSpPr>
        <p:spPr>
          <a:xfrm>
            <a:off x="252413" y="4652963"/>
            <a:ext cx="6048375" cy="7508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2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252413" y="5373688"/>
            <a:ext cx="6048375" cy="503237"/>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Clr>
                <a:schemeClr val="lt1"/>
              </a:buClr>
              <a:buSzPts val="2400"/>
              <a:buFont typeface="Arial"/>
              <a:buNone/>
              <a:defRPr b="1" sz="2400">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43" name="Shape 43"/>
        <p:cNvGrpSpPr/>
        <p:nvPr/>
      </p:nvGrpSpPr>
      <p:grpSpPr>
        <a:xfrm>
          <a:off x="0" y="0"/>
          <a:ext cx="0" cy="0"/>
          <a:chOff x="0" y="0"/>
          <a:chExt cx="0" cy="0"/>
        </a:xfrm>
      </p:grpSpPr>
      <p:sp>
        <p:nvSpPr>
          <p:cNvPr id="44" name="Google Shape;44;p11"/>
          <p:cNvSpPr txBox="1"/>
          <p:nvPr>
            <p:ph type="title"/>
          </p:nvPr>
        </p:nvSpPr>
        <p:spPr>
          <a:xfrm>
            <a:off x="1620838" y="1120775"/>
            <a:ext cx="6335712"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rot="5400000">
            <a:off x="2843213" y="620712"/>
            <a:ext cx="4752975" cy="7200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46" name="Shape 46"/>
        <p:cNvGrpSpPr/>
        <p:nvPr/>
      </p:nvGrpSpPr>
      <p:grpSpPr>
        <a:xfrm>
          <a:off x="0" y="0"/>
          <a:ext cx="0" cy="0"/>
          <a:chOff x="0" y="0"/>
          <a:chExt cx="0" cy="0"/>
        </a:xfrm>
      </p:grpSpPr>
      <p:sp>
        <p:nvSpPr>
          <p:cNvPr id="47" name="Google Shape;47;p12"/>
          <p:cNvSpPr txBox="1"/>
          <p:nvPr>
            <p:ph type="title"/>
          </p:nvPr>
        </p:nvSpPr>
        <p:spPr>
          <a:xfrm rot="5400000">
            <a:off x="5181600" y="2959100"/>
            <a:ext cx="5476875" cy="18002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rot="5400000">
            <a:off x="1504950" y="1235075"/>
            <a:ext cx="5476875" cy="52482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620838" y="1120775"/>
            <a:ext cx="6335712"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 type="body"/>
          </p:nvPr>
        </p:nvSpPr>
        <p:spPr>
          <a:xfrm>
            <a:off x="1619250" y="1844675"/>
            <a:ext cx="7200900" cy="47529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620838" y="1120775"/>
            <a:ext cx="6335712"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1619250" y="1844675"/>
            <a:ext cx="3524250" cy="475297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5" name="Google Shape;25;p5"/>
          <p:cNvSpPr txBox="1"/>
          <p:nvPr>
            <p:ph idx="2" type="body"/>
          </p:nvPr>
        </p:nvSpPr>
        <p:spPr>
          <a:xfrm>
            <a:off x="5295900" y="1844675"/>
            <a:ext cx="3524250" cy="475297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26" name="Shape 26"/>
        <p:cNvGrpSpPr/>
        <p:nvPr/>
      </p:nvGrpSpPr>
      <p:grpSpPr>
        <a:xfrm>
          <a:off x="0" y="0"/>
          <a:ext cx="0" cy="0"/>
          <a:chOff x="0" y="0"/>
          <a:chExt cx="0" cy="0"/>
        </a:xfrm>
      </p:grpSpPr>
      <p:sp>
        <p:nvSpPr>
          <p:cNvPr id="27" name="Google Shape;2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9" name="Google Shape;2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30" name="Google Shape;3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31" name="Google Shape;3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1620838" y="1120775"/>
            <a:ext cx="6335712" cy="508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5" name="Shape 35"/>
        <p:cNvGrpSpPr/>
        <p:nvPr/>
      </p:nvGrpSpPr>
      <p:grpSpPr>
        <a:xfrm>
          <a:off x="0" y="0"/>
          <a:ext cx="0" cy="0"/>
          <a:chOff x="0" y="0"/>
          <a:chExt cx="0" cy="0"/>
        </a:xfrm>
      </p:grpSpPr>
      <p:sp>
        <p:nvSpPr>
          <p:cNvPr id="36" name="Google Shape;36;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8" name="Google Shape;38;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9" name="Shape 39"/>
        <p:cNvGrpSpPr/>
        <p:nvPr/>
      </p:nvGrpSpPr>
      <p:grpSpPr>
        <a:xfrm>
          <a:off x="0" y="0"/>
          <a:ext cx="0" cy="0"/>
          <a:chOff x="0" y="0"/>
          <a:chExt cx="0" cy="0"/>
        </a:xfrm>
      </p:grpSpPr>
      <p:sp>
        <p:nvSpPr>
          <p:cNvPr id="40" name="Google Shape;4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p:nvPr>
            <p:ph idx="2" type="pic"/>
          </p:nvPr>
        </p:nvSpPr>
        <p:spPr>
          <a:xfrm>
            <a:off x="1792288" y="612775"/>
            <a:ext cx="5486400" cy="4114800"/>
          </a:xfrm>
          <a:prstGeom prst="rect">
            <a:avLst/>
          </a:prstGeom>
          <a:noFill/>
          <a:ln>
            <a:noFill/>
          </a:ln>
        </p:spPr>
      </p:sp>
      <p:sp>
        <p:nvSpPr>
          <p:cNvPr id="42" name="Google Shape;4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20838" y="1120775"/>
            <a:ext cx="6335712" cy="508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32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32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32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32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1619250" y="1844675"/>
            <a:ext cx="7200900" cy="475297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hyperlink" Target="https://www.kaggle.com/navoneel/brain-mri-images-for-brain-tumor-detection" TargetMode="External"/><Relationship Id="rId5" Type="http://schemas.openxmlformats.org/officeDocument/2006/relationships/hyperlink" Target="https://www.kaggle.com/sartajbhuvaji/brain-tumor-classification-mri" TargetMode="External"/><Relationship Id="rId6" Type="http://schemas.openxmlformats.org/officeDocument/2006/relationships/hyperlink" Target="https://figshare.com/articles/dataset/brain_tumor_dataset/151242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ctrTitle"/>
          </p:nvPr>
        </p:nvSpPr>
        <p:spPr>
          <a:xfrm>
            <a:off x="139700" y="4832350"/>
            <a:ext cx="4144963" cy="5619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Brain Tumor Detection</a:t>
            </a:r>
            <a:endParaRPr/>
          </a:p>
        </p:txBody>
      </p:sp>
      <p:sp>
        <p:nvSpPr>
          <p:cNvPr id="54" name="Google Shape;54;p13"/>
          <p:cNvSpPr txBox="1"/>
          <p:nvPr>
            <p:ph idx="1" type="subTitle"/>
          </p:nvPr>
        </p:nvSpPr>
        <p:spPr>
          <a:xfrm>
            <a:off x="152400" y="5257800"/>
            <a:ext cx="4244976" cy="5572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400"/>
              <a:buFont typeface="Arial"/>
              <a:buNone/>
            </a:pPr>
            <a:r>
              <a:rPr b="0" lang="en-US" sz="1400"/>
              <a:t>[Comparison between CNN and Pre-trained Model] [Based on MRI Images]</a:t>
            </a:r>
            <a:endParaRPr/>
          </a:p>
          <a:p>
            <a:pPr indent="0" lvl="0" marL="0" rtl="0" algn="l">
              <a:lnSpc>
                <a:spcPct val="90000"/>
              </a:lnSpc>
              <a:spcBef>
                <a:spcPts val="220"/>
              </a:spcBef>
              <a:spcAft>
                <a:spcPts val="0"/>
              </a:spcAft>
              <a:buClr>
                <a:schemeClr val="lt1"/>
              </a:buClr>
              <a:buSzPts val="1100"/>
              <a:buFont typeface="Arial"/>
              <a:buNone/>
            </a:pPr>
            <a:r>
              <a:t/>
            </a:r>
            <a:endParaRPr sz="1100"/>
          </a:p>
        </p:txBody>
      </p:sp>
      <p:sp>
        <p:nvSpPr>
          <p:cNvPr id="55" name="Google Shape;55;p13"/>
          <p:cNvSpPr txBox="1"/>
          <p:nvPr/>
        </p:nvSpPr>
        <p:spPr>
          <a:xfrm>
            <a:off x="4497389" y="4810125"/>
            <a:ext cx="4495800" cy="10772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rgbClr val="003BB2"/>
                </a:solidFill>
                <a:latin typeface="Arial"/>
                <a:ea typeface="Arial"/>
                <a:cs typeface="Arial"/>
                <a:sym typeface="Arial"/>
              </a:rPr>
              <a:t>By:</a:t>
            </a:r>
            <a:endParaRPr sz="1600">
              <a:solidFill>
                <a:srgbClr val="003BB2"/>
              </a:solidFill>
              <a:latin typeface="Arial"/>
              <a:ea typeface="Arial"/>
              <a:cs typeface="Arial"/>
              <a:sym typeface="Arial"/>
            </a:endParaRPr>
          </a:p>
          <a:p>
            <a:pPr indent="0" lvl="0" marL="0" marR="0" rtl="0" algn="r">
              <a:spcBef>
                <a:spcPts val="0"/>
              </a:spcBef>
              <a:spcAft>
                <a:spcPts val="0"/>
              </a:spcAft>
              <a:buNone/>
            </a:pPr>
            <a:r>
              <a:rPr b="1" lang="en-US" sz="1600">
                <a:solidFill>
                  <a:srgbClr val="003BB2"/>
                </a:solidFill>
                <a:latin typeface="Arial"/>
                <a:ea typeface="Arial"/>
                <a:cs typeface="Arial"/>
                <a:sym typeface="Arial"/>
              </a:rPr>
              <a:t>Muhammad Owais Mushtaq [18K-1177]</a:t>
            </a:r>
            <a:endParaRPr sz="1600">
              <a:solidFill>
                <a:srgbClr val="003BB2"/>
              </a:solidFill>
              <a:latin typeface="Arial"/>
              <a:ea typeface="Arial"/>
              <a:cs typeface="Arial"/>
              <a:sym typeface="Arial"/>
            </a:endParaRPr>
          </a:p>
          <a:p>
            <a:pPr indent="0" lvl="0" marL="0" marR="0" rtl="0" algn="r">
              <a:spcBef>
                <a:spcPts val="0"/>
              </a:spcBef>
              <a:spcAft>
                <a:spcPts val="0"/>
              </a:spcAft>
              <a:buNone/>
            </a:pPr>
            <a:r>
              <a:rPr b="1" lang="en-US" sz="1600">
                <a:solidFill>
                  <a:srgbClr val="003BB2"/>
                </a:solidFill>
                <a:latin typeface="Arial"/>
                <a:ea typeface="Arial"/>
                <a:cs typeface="Arial"/>
                <a:sym typeface="Arial"/>
              </a:rPr>
              <a:t>Rethek Kumar [18k-0242]</a:t>
            </a:r>
            <a:endParaRPr sz="1600">
              <a:solidFill>
                <a:srgbClr val="003BB2"/>
              </a:solidFill>
              <a:latin typeface="Arial"/>
              <a:ea typeface="Arial"/>
              <a:cs typeface="Arial"/>
              <a:sym typeface="Arial"/>
            </a:endParaRPr>
          </a:p>
          <a:p>
            <a:pPr indent="0" lvl="0" marL="0" marR="0" rtl="0" algn="r">
              <a:spcBef>
                <a:spcPts val="0"/>
              </a:spcBef>
              <a:spcAft>
                <a:spcPts val="0"/>
              </a:spcAft>
              <a:buNone/>
            </a:pPr>
            <a:r>
              <a:rPr b="1" lang="en-US" sz="1600">
                <a:solidFill>
                  <a:srgbClr val="003BB2"/>
                </a:solidFill>
                <a:latin typeface="Arial"/>
                <a:ea typeface="Arial"/>
                <a:cs typeface="Arial"/>
                <a:sym typeface="Arial"/>
              </a:rPr>
              <a:t>Yougesh [18k-0290]</a:t>
            </a:r>
            <a:endParaRPr sz="1600">
              <a:solidFill>
                <a:srgbClr val="003BB2"/>
              </a:solidFill>
              <a:latin typeface="Arial"/>
              <a:ea typeface="Arial"/>
              <a:cs typeface="Arial"/>
              <a:sym typeface="Arial"/>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600200" y="84138"/>
            <a:ext cx="7056438"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Result of Pre-trained model</a:t>
            </a:r>
            <a:endParaRPr/>
          </a:p>
        </p:txBody>
      </p:sp>
      <p:sp>
        <p:nvSpPr>
          <p:cNvPr id="151" name="Google Shape;151;p22"/>
          <p:cNvSpPr txBox="1"/>
          <p:nvPr>
            <p:ph idx="1" type="body"/>
          </p:nvPr>
        </p:nvSpPr>
        <p:spPr>
          <a:xfrm>
            <a:off x="1908175" y="909672"/>
            <a:ext cx="7056300" cy="120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1700"/>
              <a:t>Given Below are the charts for Pre-trained model Accuracy</a:t>
            </a:r>
            <a:r>
              <a:rPr lang="en-US" sz="1700"/>
              <a:t>(train and Validation)</a:t>
            </a:r>
            <a:r>
              <a:rPr lang="en-US" sz="1700"/>
              <a:t> and Loss</a:t>
            </a:r>
            <a:r>
              <a:rPr lang="en-US" sz="1700"/>
              <a:t>(train and Validation)</a:t>
            </a:r>
            <a:r>
              <a:rPr lang="en-US" sz="1700"/>
              <a:t>.</a:t>
            </a:r>
            <a:endParaRPr sz="1700"/>
          </a:p>
          <a:p>
            <a:pPr indent="0" lvl="0" marL="0" rtl="0" algn="l">
              <a:spcBef>
                <a:spcPts val="0"/>
              </a:spcBef>
              <a:spcAft>
                <a:spcPts val="0"/>
              </a:spcAft>
              <a:buClr>
                <a:schemeClr val="dk1"/>
              </a:buClr>
              <a:buSzPts val="2000"/>
              <a:buFont typeface="Arial"/>
              <a:buNone/>
            </a:pPr>
            <a:r>
              <a:t/>
            </a:r>
            <a:endParaRPr sz="1700"/>
          </a:p>
          <a:p>
            <a:pPr indent="-215900" lvl="0" marL="342900" rtl="0" algn="l">
              <a:spcBef>
                <a:spcPts val="400"/>
              </a:spcBef>
              <a:spcAft>
                <a:spcPts val="0"/>
              </a:spcAft>
              <a:buClr>
                <a:schemeClr val="dk1"/>
              </a:buClr>
              <a:buSzPts val="2000"/>
              <a:buFont typeface="Arial"/>
              <a:buNone/>
            </a:pPr>
            <a:r>
              <a:t/>
            </a:r>
            <a:endParaRPr sz="1700"/>
          </a:p>
        </p:txBody>
      </p:sp>
      <p:pic>
        <p:nvPicPr>
          <p:cNvPr id="152" name="Google Shape;152;p22"/>
          <p:cNvPicPr preferRelativeResize="0"/>
          <p:nvPr/>
        </p:nvPicPr>
        <p:blipFill>
          <a:blip r:embed="rId3">
            <a:alphaModFix/>
          </a:blip>
          <a:stretch>
            <a:fillRect/>
          </a:stretch>
        </p:blipFill>
        <p:spPr>
          <a:xfrm>
            <a:off x="460475" y="2464900"/>
            <a:ext cx="4045100" cy="2653925"/>
          </a:xfrm>
          <a:prstGeom prst="rect">
            <a:avLst/>
          </a:prstGeom>
          <a:noFill/>
          <a:ln>
            <a:noFill/>
          </a:ln>
        </p:spPr>
      </p:pic>
      <p:pic>
        <p:nvPicPr>
          <p:cNvPr id="153" name="Google Shape;153;p22"/>
          <p:cNvPicPr preferRelativeResize="0"/>
          <p:nvPr/>
        </p:nvPicPr>
        <p:blipFill>
          <a:blip r:embed="rId4">
            <a:alphaModFix/>
          </a:blip>
          <a:stretch>
            <a:fillRect/>
          </a:stretch>
        </p:blipFill>
        <p:spPr>
          <a:xfrm>
            <a:off x="4809675" y="2464900"/>
            <a:ext cx="4045095" cy="2653925"/>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649900" y="322688"/>
            <a:ext cx="7056300" cy="719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Conclusion</a:t>
            </a:r>
            <a:endParaRPr/>
          </a:p>
        </p:txBody>
      </p:sp>
      <p:sp>
        <p:nvSpPr>
          <p:cNvPr id="159" name="Google Shape;159;p23"/>
          <p:cNvSpPr txBox="1"/>
          <p:nvPr>
            <p:ph idx="1" type="body"/>
          </p:nvPr>
        </p:nvSpPr>
        <p:spPr>
          <a:xfrm>
            <a:off x="1540425" y="1307250"/>
            <a:ext cx="7056300" cy="2867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lang="en-US" sz="1600"/>
              <a:t>We have reached a conclusion through comparing the accuracy of both models trained on the same size of data that there is a 8% increase in accuracy in pre-trained models. The VGG16 pre-trained model turned out to be more efficient along with being more accurate.The Train/Test/Valid split Ratio for both models were kept the same at 70/15/15.</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However, CNN model turned out to be pretty accurate and reliable and can be further improved over different tuning methods.In the end, VGG16 was simple to incorporate and provided 97.95% Accuracy on test data.Whereas,CNN Network stood at 89.16% accuracy.</a:t>
            </a:r>
            <a:endParaRPr sz="1600"/>
          </a:p>
          <a:p>
            <a:pPr indent="0" lvl="0" marL="0" rtl="0" algn="l">
              <a:spcBef>
                <a:spcPts val="0"/>
              </a:spcBef>
              <a:spcAft>
                <a:spcPts val="0"/>
              </a:spcAft>
              <a:buClr>
                <a:schemeClr val="dk1"/>
              </a:buClr>
              <a:buSzPts val="2000"/>
              <a:buFont typeface="Arial"/>
              <a:buNone/>
            </a:pPr>
            <a:r>
              <a:t/>
            </a:r>
            <a:endParaRPr sz="1600"/>
          </a:p>
        </p:txBody>
      </p:sp>
      <p:pic>
        <p:nvPicPr>
          <p:cNvPr id="160" name="Google Shape;160;p23"/>
          <p:cNvPicPr preferRelativeResize="0"/>
          <p:nvPr/>
        </p:nvPicPr>
        <p:blipFill rotWithShape="1">
          <a:blip r:embed="rId3">
            <a:alphaModFix/>
          </a:blip>
          <a:srcRect b="0" l="0" r="0" t="0"/>
          <a:stretch/>
        </p:blipFill>
        <p:spPr>
          <a:xfrm>
            <a:off x="6327563" y="4323450"/>
            <a:ext cx="2438400" cy="2438400"/>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1908175" y="117475"/>
            <a:ext cx="7056438"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Reference </a:t>
            </a:r>
            <a:endParaRPr/>
          </a:p>
        </p:txBody>
      </p:sp>
      <p:sp>
        <p:nvSpPr>
          <p:cNvPr id="166" name="Google Shape;166;p24"/>
          <p:cNvSpPr txBox="1"/>
          <p:nvPr>
            <p:ph idx="1" type="body"/>
          </p:nvPr>
        </p:nvSpPr>
        <p:spPr>
          <a:xfrm>
            <a:off x="1908175" y="909639"/>
            <a:ext cx="7056438" cy="4881561"/>
          </a:xfrm>
          <a:prstGeom prst="rect">
            <a:avLst/>
          </a:prstGeom>
          <a:noFill/>
          <a:ln>
            <a:noFill/>
          </a:ln>
        </p:spPr>
        <p:txBody>
          <a:bodyPr anchorCtr="0" anchor="t" bIns="45700" lIns="91425" spcFirstLastPara="1" rIns="91425" wrap="square" tIns="45700">
            <a:noAutofit/>
          </a:bodyPr>
          <a:lstStyle/>
          <a:p>
            <a:pPr indent="-254000" lvl="0" marL="342900" rtl="0" algn="l">
              <a:spcBef>
                <a:spcPts val="0"/>
              </a:spcBef>
              <a:spcAft>
                <a:spcPts val="0"/>
              </a:spcAft>
              <a:buClr>
                <a:schemeClr val="dk1"/>
              </a:buClr>
              <a:buSzPts val="1400"/>
              <a:buFont typeface="Arial"/>
              <a:buNone/>
            </a:pPr>
            <a:r>
              <a:t/>
            </a:r>
            <a:endParaRPr sz="1400"/>
          </a:p>
          <a:p>
            <a:pPr indent="-342900" lvl="0" marL="342900" rtl="0" algn="l">
              <a:spcBef>
                <a:spcPts val="280"/>
              </a:spcBef>
              <a:spcAft>
                <a:spcPts val="0"/>
              </a:spcAft>
              <a:buClr>
                <a:schemeClr val="dk1"/>
              </a:buClr>
              <a:buSzPts val="1400"/>
              <a:buFont typeface="Arial"/>
              <a:buChar char="•"/>
            </a:pPr>
            <a:r>
              <a:rPr lang="en-US" sz="1400"/>
              <a:t>J. Cheng, W. Huang, R. Shuangliang Cao, W.Y. Yang, Z. Yun, Z. Wang, Q. Feng, Enhanced performance of brain tumor classification via tumor region augmentation and partition. PLoS ONE </a:t>
            </a:r>
            <a:r>
              <a:rPr b="1" lang="en-US" sz="1400"/>
              <a:t>10</a:t>
            </a:r>
            <a:r>
              <a:rPr lang="en-US" sz="1400"/>
              <a:t>(10), e0140381 (2015)</a:t>
            </a:r>
            <a:endParaRPr/>
          </a:p>
          <a:p>
            <a:pPr indent="-342900" lvl="0" marL="342900" rtl="0" algn="l">
              <a:spcBef>
                <a:spcPts val="280"/>
              </a:spcBef>
              <a:spcAft>
                <a:spcPts val="0"/>
              </a:spcAft>
              <a:buClr>
                <a:schemeClr val="dk1"/>
              </a:buClr>
              <a:buSzPts val="1400"/>
              <a:buFont typeface="Arial"/>
              <a:buChar char="•"/>
            </a:pPr>
            <a:r>
              <a:rPr lang="en-US" sz="1400"/>
              <a:t>J. Cheng, W. Yang, M. Huang, W. Huang, J. Jiang, Y. Zhou, R. Yang, J. Zhao, Y. Feng, Q. Feng, Retrieval of brain tumors by adaptive spatial pooling and fisher vector representation. PLoS ONE </a:t>
            </a:r>
            <a:r>
              <a:rPr b="1" lang="en-US" sz="1400"/>
              <a:t>11</a:t>
            </a:r>
            <a:r>
              <a:rPr lang="en-US" sz="1400"/>
              <a:t>(6), e0157112 (2016)</a:t>
            </a:r>
            <a:endParaRPr/>
          </a:p>
          <a:p>
            <a:pPr indent="-342900" lvl="0" marL="342900" rtl="0" algn="l">
              <a:spcBef>
                <a:spcPts val="280"/>
              </a:spcBef>
              <a:spcAft>
                <a:spcPts val="0"/>
              </a:spcAft>
              <a:buClr>
                <a:schemeClr val="dk1"/>
              </a:buClr>
              <a:buSzPts val="1400"/>
              <a:buFont typeface="Arial"/>
              <a:buChar char="•"/>
            </a:pPr>
            <a:r>
              <a:rPr lang="en-US" sz="1400"/>
              <a:t>M.R. Ismael, I. Abdel-Qader, Brain tumor classification via statistical features and back-propagation neural network. In </a:t>
            </a:r>
            <a:r>
              <a:rPr i="1" lang="en-US" sz="1400"/>
              <a:t>2018 IEEE International Conference on Electro/Information Technology (EIT)</a:t>
            </a:r>
            <a:r>
              <a:rPr lang="en-US" sz="1400"/>
              <a:t>, pp. 0252–0257. IEEE (2018)</a:t>
            </a:r>
            <a:endParaRPr/>
          </a:p>
          <a:p>
            <a:pPr indent="-342900" lvl="0" marL="342900" rtl="0" algn="l">
              <a:spcBef>
                <a:spcPts val="280"/>
              </a:spcBef>
              <a:spcAft>
                <a:spcPts val="0"/>
              </a:spcAft>
              <a:buClr>
                <a:schemeClr val="dk1"/>
              </a:buClr>
              <a:buSzPts val="1400"/>
              <a:buFont typeface="Arial"/>
              <a:buChar char="•"/>
            </a:pPr>
            <a:r>
              <a:rPr lang="en-US" sz="1400"/>
              <a:t>T.A. Abir, J.A. Siraji, E. Ahmed, B. Khulna, Analysis of a novel MRI based brain tumour classification using probabilistic neural network (PNN). Int. J. Sci. Res. Sci. Eng. Technol. </a:t>
            </a:r>
            <a:r>
              <a:rPr b="1" lang="en-US" sz="1400"/>
              <a:t>4</a:t>
            </a:r>
            <a:r>
              <a:rPr lang="en-US" sz="1400"/>
              <a:t>(8), 65–79 (2018)</a:t>
            </a:r>
            <a:endParaRPr/>
          </a:p>
          <a:p>
            <a:pPr indent="0" lvl="0" marL="0" rtl="0" algn="l">
              <a:spcBef>
                <a:spcPts val="280"/>
              </a:spcBef>
              <a:spcAft>
                <a:spcPts val="0"/>
              </a:spcAft>
              <a:buClr>
                <a:schemeClr val="dk1"/>
              </a:buClr>
              <a:buSzPts val="1400"/>
              <a:buFont typeface="Arial"/>
              <a:buNone/>
            </a:pPr>
            <a:r>
              <a:t/>
            </a:r>
            <a:endParaRPr b="1" sz="1400"/>
          </a:p>
          <a:p>
            <a:pPr indent="0" lvl="0" marL="0" rtl="0" algn="l">
              <a:spcBef>
                <a:spcPts val="280"/>
              </a:spcBef>
              <a:spcAft>
                <a:spcPts val="0"/>
              </a:spcAft>
              <a:buClr>
                <a:schemeClr val="dk1"/>
              </a:buClr>
              <a:buSzPts val="1400"/>
              <a:buFont typeface="Arial"/>
              <a:buNone/>
            </a:pPr>
            <a:r>
              <a:rPr b="1" lang="en-US" sz="1400"/>
              <a:t>Dataset References: </a:t>
            </a:r>
            <a:endParaRPr sz="1400"/>
          </a:p>
          <a:p>
            <a:pPr indent="0" lvl="0" marL="0" rtl="0" algn="l">
              <a:spcBef>
                <a:spcPts val="280"/>
              </a:spcBef>
              <a:spcAft>
                <a:spcPts val="0"/>
              </a:spcAft>
              <a:buClr>
                <a:schemeClr val="dk1"/>
              </a:buClr>
              <a:buSzPts val="1400"/>
              <a:buFont typeface="Arial"/>
              <a:buNone/>
            </a:pPr>
            <a:r>
              <a:rPr lang="en-US" sz="1400"/>
              <a:t> </a:t>
            </a:r>
            <a:endParaRPr/>
          </a:p>
          <a:p>
            <a:pPr indent="-342900" lvl="0" marL="342900" rtl="0" algn="l">
              <a:spcBef>
                <a:spcPts val="280"/>
              </a:spcBef>
              <a:spcAft>
                <a:spcPts val="0"/>
              </a:spcAft>
              <a:buClr>
                <a:schemeClr val="dk1"/>
              </a:buClr>
              <a:buSzPts val="1400"/>
              <a:buFont typeface="Arial"/>
              <a:buChar char="•"/>
            </a:pPr>
            <a:r>
              <a:rPr lang="en-US" sz="1400" u="sng">
                <a:solidFill>
                  <a:schemeClr val="hlink"/>
                </a:solidFill>
                <a:hlinkClick r:id="rId4"/>
              </a:rPr>
              <a:t>https://www.kaggle.com/navoneel/brain-mri-images-for-brain-tumor-detection</a:t>
            </a:r>
            <a:r>
              <a:rPr lang="en-US" sz="1400"/>
              <a:t> </a:t>
            </a:r>
            <a:endParaRPr/>
          </a:p>
          <a:p>
            <a:pPr indent="-342900" lvl="0" marL="342900" rtl="0" algn="l">
              <a:spcBef>
                <a:spcPts val="280"/>
              </a:spcBef>
              <a:spcAft>
                <a:spcPts val="0"/>
              </a:spcAft>
              <a:buClr>
                <a:schemeClr val="dk1"/>
              </a:buClr>
              <a:buSzPts val="1400"/>
              <a:buFont typeface="Arial"/>
              <a:buChar char="•"/>
            </a:pPr>
            <a:r>
              <a:rPr lang="en-US" sz="1400" u="sng">
                <a:solidFill>
                  <a:schemeClr val="hlink"/>
                </a:solidFill>
                <a:hlinkClick r:id="rId5"/>
              </a:rPr>
              <a:t>https://www.kaggle.com/sartajbhuvaji/brain-tumor-classification-mri</a:t>
            </a:r>
            <a:endParaRPr sz="1400"/>
          </a:p>
          <a:p>
            <a:pPr indent="-342900" lvl="0" marL="342900" rtl="0" algn="l">
              <a:spcBef>
                <a:spcPts val="280"/>
              </a:spcBef>
              <a:spcAft>
                <a:spcPts val="0"/>
              </a:spcAft>
              <a:buClr>
                <a:schemeClr val="dk1"/>
              </a:buClr>
              <a:buSzPts val="1400"/>
              <a:buFont typeface="Arial"/>
              <a:buChar char="•"/>
            </a:pPr>
            <a:r>
              <a:rPr lang="en-US" sz="1400" u="sng">
                <a:solidFill>
                  <a:schemeClr val="hlink"/>
                </a:solidFill>
                <a:hlinkClick r:id="rId6"/>
              </a:rPr>
              <a:t>https://figshare.com/articles/dataset/brain_tumor_dataset/1512427</a:t>
            </a:r>
            <a:endParaRPr sz="1400"/>
          </a:p>
          <a:p>
            <a:pPr indent="0" lvl="0" marL="0" rtl="0" algn="l">
              <a:spcBef>
                <a:spcPts val="280"/>
              </a:spcBef>
              <a:spcAft>
                <a:spcPts val="0"/>
              </a:spcAft>
              <a:buClr>
                <a:schemeClr val="dk1"/>
              </a:buClr>
              <a:buSzPts val="1400"/>
              <a:buFont typeface="Arial"/>
              <a:buNone/>
            </a:pPr>
            <a:r>
              <a:rPr lang="en-US" sz="1400"/>
              <a:t> </a:t>
            </a:r>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0" l="0" r="0" t="0"/>
          <a:stretch/>
        </p:blipFill>
        <p:spPr>
          <a:xfrm>
            <a:off x="2908672" y="0"/>
            <a:ext cx="2653927" cy="6795894"/>
          </a:xfrm>
          <a:prstGeom prst="rect">
            <a:avLst/>
          </a:prstGeom>
          <a:noFill/>
          <a:ln>
            <a:noFill/>
          </a:ln>
        </p:spPr>
      </p:pic>
      <p:sp>
        <p:nvSpPr>
          <p:cNvPr id="173" name="Google Shape;173;p25"/>
          <p:cNvSpPr txBox="1"/>
          <p:nvPr>
            <p:ph type="title"/>
          </p:nvPr>
        </p:nvSpPr>
        <p:spPr>
          <a:xfrm>
            <a:off x="457200" y="3016947"/>
            <a:ext cx="8229599" cy="761999"/>
          </a:xfrm>
          <a:prstGeom prst="rect">
            <a:avLst/>
          </a:prstGeom>
          <a:solidFill>
            <a:srgbClr val="D3E7FA"/>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Any Question</a:t>
            </a:r>
            <a:r>
              <a:rPr b="1" lang="en-US" sz="3600">
                <a:solidFill>
                  <a:srgbClr val="FF0000"/>
                </a:solidFill>
                <a:latin typeface="Erica One"/>
                <a:ea typeface="Erica One"/>
                <a:cs typeface="Erica One"/>
                <a:sym typeface="Erica One"/>
              </a:rPr>
              <a:t>?</a:t>
            </a:r>
            <a:endParaRPr sz="3600">
              <a:solidFill>
                <a:srgbClr val="FF0000"/>
              </a:solidFill>
              <a:latin typeface="Erica One"/>
              <a:ea typeface="Erica One"/>
              <a:cs typeface="Erica One"/>
              <a:sym typeface="Erica One"/>
            </a:endParaRPr>
          </a:p>
        </p:txBody>
      </p:sp>
      <p:pic>
        <p:nvPicPr>
          <p:cNvPr id="174" name="Google Shape;174;p25"/>
          <p:cNvPicPr preferRelativeResize="0"/>
          <p:nvPr/>
        </p:nvPicPr>
        <p:blipFill rotWithShape="1">
          <a:blip r:embed="rId4">
            <a:alphaModFix/>
          </a:blip>
          <a:srcRect b="0" l="0" r="0" t="0"/>
          <a:stretch/>
        </p:blipFill>
        <p:spPr>
          <a:xfrm>
            <a:off x="5905499" y="4068220"/>
            <a:ext cx="243840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nvPicPr>
        <p:blipFill rotWithShape="1">
          <a:blip r:embed="rId3">
            <a:alphaModFix/>
          </a:blip>
          <a:srcRect b="0" l="0" r="0" t="0"/>
          <a:stretch/>
        </p:blipFill>
        <p:spPr>
          <a:xfrm>
            <a:off x="-381826" y="0"/>
            <a:ext cx="9687483" cy="6857999"/>
          </a:xfrm>
          <a:prstGeom prst="rect">
            <a:avLst/>
          </a:prstGeom>
          <a:noFill/>
          <a:ln>
            <a:noFill/>
          </a:ln>
        </p:spPr>
      </p:pic>
      <p:sp>
        <p:nvSpPr>
          <p:cNvPr id="181" name="Google Shape;181;p26"/>
          <p:cNvSpPr txBox="1"/>
          <p:nvPr>
            <p:ph type="title"/>
          </p:nvPr>
        </p:nvSpPr>
        <p:spPr>
          <a:xfrm>
            <a:off x="-381826" y="3124200"/>
            <a:ext cx="9906826" cy="761999"/>
          </a:xfrm>
          <a:prstGeom prst="rect">
            <a:avLst/>
          </a:prstGeom>
          <a:solidFill>
            <a:srgbClr val="D3E7FA"/>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Thank </a:t>
            </a:r>
            <a:r>
              <a:rPr b="1" lang="en-US" sz="3600">
                <a:solidFill>
                  <a:srgbClr val="FF0000"/>
                </a:solidFill>
              </a:rPr>
              <a:t>You</a:t>
            </a:r>
            <a:r>
              <a:rPr b="1" lang="en-US" sz="3600"/>
              <a:t>!</a:t>
            </a:r>
            <a:endParaRPr sz="3600">
              <a:solidFill>
                <a:srgbClr val="FF0000"/>
              </a:solidFill>
              <a:latin typeface="Erica One"/>
              <a:ea typeface="Erica One"/>
              <a:cs typeface="Erica One"/>
              <a:sym typeface="Eric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049394" y="515394"/>
            <a:ext cx="4114800"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0000"/>
                </a:solidFill>
              </a:rPr>
              <a:t>Table of Content</a:t>
            </a:r>
            <a:endParaRPr/>
          </a:p>
        </p:txBody>
      </p:sp>
      <p:grpSp>
        <p:nvGrpSpPr>
          <p:cNvPr id="62" name="Google Shape;62;p14"/>
          <p:cNvGrpSpPr/>
          <p:nvPr/>
        </p:nvGrpSpPr>
        <p:grpSpPr>
          <a:xfrm>
            <a:off x="3048000" y="1894848"/>
            <a:ext cx="2755549" cy="507831"/>
            <a:chOff x="7657786" y="1034850"/>
            <a:chExt cx="3641225" cy="690596"/>
          </a:xfrm>
        </p:grpSpPr>
        <p:sp>
          <p:nvSpPr>
            <p:cNvPr id="63" name="Google Shape;63;p14"/>
            <p:cNvSpPr txBox="1"/>
            <p:nvPr/>
          </p:nvSpPr>
          <p:spPr>
            <a:xfrm>
              <a:off x="7657786" y="1150745"/>
              <a:ext cx="3641225" cy="439469"/>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Problem Statement</a:t>
              </a:r>
              <a:endParaRPr b="1" sz="1500">
                <a:solidFill>
                  <a:schemeClr val="accent1"/>
                </a:solidFill>
                <a:latin typeface="Arial"/>
                <a:ea typeface="Arial"/>
                <a:cs typeface="Arial"/>
                <a:sym typeface="Arial"/>
              </a:endParaRPr>
            </a:p>
          </p:txBody>
        </p:sp>
        <p:sp>
          <p:nvSpPr>
            <p:cNvPr id="64" name="Google Shape;64;p14"/>
            <p:cNvSpPr txBox="1"/>
            <p:nvPr/>
          </p:nvSpPr>
          <p:spPr>
            <a:xfrm>
              <a:off x="9942460" y="1034850"/>
              <a:ext cx="1166265" cy="690596"/>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02</a:t>
              </a:r>
              <a:endParaRPr b="1" sz="2700">
                <a:solidFill>
                  <a:schemeClr val="dk1"/>
                </a:solidFill>
                <a:latin typeface="Arial"/>
                <a:ea typeface="Arial"/>
                <a:cs typeface="Arial"/>
                <a:sym typeface="Arial"/>
              </a:endParaRPr>
            </a:p>
          </p:txBody>
        </p:sp>
      </p:grpSp>
      <p:grpSp>
        <p:nvGrpSpPr>
          <p:cNvPr id="65" name="Google Shape;65;p14"/>
          <p:cNvGrpSpPr/>
          <p:nvPr/>
        </p:nvGrpSpPr>
        <p:grpSpPr>
          <a:xfrm>
            <a:off x="3048000" y="2255386"/>
            <a:ext cx="2755549" cy="507831"/>
            <a:chOff x="7602166" y="1958062"/>
            <a:chExt cx="3751443" cy="677108"/>
          </a:xfrm>
        </p:grpSpPr>
        <p:sp>
          <p:nvSpPr>
            <p:cNvPr id="66" name="Google Shape;66;p14"/>
            <p:cNvSpPr txBox="1"/>
            <p:nvPr/>
          </p:nvSpPr>
          <p:spPr>
            <a:xfrm>
              <a:off x="7602166" y="2087598"/>
              <a:ext cx="3751443"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Solution</a:t>
              </a:r>
              <a:endParaRPr b="1" sz="1500">
                <a:solidFill>
                  <a:schemeClr val="accent1"/>
                </a:solidFill>
                <a:latin typeface="Arial"/>
                <a:ea typeface="Arial"/>
                <a:cs typeface="Arial"/>
                <a:sym typeface="Arial"/>
              </a:endParaRPr>
            </a:p>
          </p:txBody>
        </p:sp>
        <p:sp>
          <p:nvSpPr>
            <p:cNvPr id="67" name="Google Shape;67;p14"/>
            <p:cNvSpPr txBox="1"/>
            <p:nvPr/>
          </p:nvSpPr>
          <p:spPr>
            <a:xfrm>
              <a:off x="10003316" y="1958062"/>
              <a:ext cx="1106929"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03</a:t>
              </a:r>
              <a:endParaRPr b="1" sz="2700">
                <a:solidFill>
                  <a:schemeClr val="dk1"/>
                </a:solidFill>
                <a:latin typeface="Arial"/>
                <a:ea typeface="Arial"/>
                <a:cs typeface="Arial"/>
                <a:sym typeface="Arial"/>
              </a:endParaRPr>
            </a:p>
          </p:txBody>
        </p:sp>
      </p:grpSp>
      <p:grpSp>
        <p:nvGrpSpPr>
          <p:cNvPr id="68" name="Google Shape;68;p14"/>
          <p:cNvGrpSpPr/>
          <p:nvPr/>
        </p:nvGrpSpPr>
        <p:grpSpPr>
          <a:xfrm>
            <a:off x="3048000" y="3029670"/>
            <a:ext cx="2755549" cy="507831"/>
            <a:chOff x="7640209" y="3128250"/>
            <a:chExt cx="3674065" cy="677108"/>
          </a:xfrm>
        </p:grpSpPr>
        <p:sp>
          <p:nvSpPr>
            <p:cNvPr id="69" name="Google Shape;69;p14"/>
            <p:cNvSpPr txBox="1"/>
            <p:nvPr/>
          </p:nvSpPr>
          <p:spPr>
            <a:xfrm>
              <a:off x="7640209" y="3230599"/>
              <a:ext cx="3674065"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3"/>
                  </a:solidFill>
                  <a:latin typeface="Arial"/>
                  <a:ea typeface="Arial"/>
                  <a:cs typeface="Arial"/>
                  <a:sym typeface="Arial"/>
                </a:rPr>
                <a:t> </a:t>
              </a:r>
              <a:r>
                <a:rPr b="1" lang="en-US" sz="1500">
                  <a:solidFill>
                    <a:schemeClr val="accent1"/>
                  </a:solidFill>
                  <a:latin typeface="Arial"/>
                  <a:ea typeface="Arial"/>
                  <a:cs typeface="Arial"/>
                  <a:sym typeface="Arial"/>
                </a:rPr>
                <a:t>Dataset</a:t>
              </a:r>
              <a:endParaRPr b="1" sz="1500">
                <a:solidFill>
                  <a:schemeClr val="accent1"/>
                </a:solidFill>
                <a:latin typeface="Arial"/>
                <a:ea typeface="Arial"/>
                <a:cs typeface="Arial"/>
                <a:sym typeface="Arial"/>
              </a:endParaRPr>
            </a:p>
          </p:txBody>
        </p:sp>
        <p:sp>
          <p:nvSpPr>
            <p:cNvPr id="70" name="Google Shape;70;p14"/>
            <p:cNvSpPr txBox="1"/>
            <p:nvPr/>
          </p:nvSpPr>
          <p:spPr>
            <a:xfrm>
              <a:off x="9991831" y="3128250"/>
              <a:ext cx="1155555"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05</a:t>
              </a:r>
              <a:endParaRPr b="1" sz="2700">
                <a:solidFill>
                  <a:schemeClr val="dk1"/>
                </a:solidFill>
                <a:latin typeface="Arial"/>
                <a:ea typeface="Arial"/>
                <a:cs typeface="Arial"/>
                <a:sym typeface="Arial"/>
              </a:endParaRPr>
            </a:p>
          </p:txBody>
        </p:sp>
      </p:grpSp>
      <p:grpSp>
        <p:nvGrpSpPr>
          <p:cNvPr id="71" name="Google Shape;71;p14"/>
          <p:cNvGrpSpPr/>
          <p:nvPr/>
        </p:nvGrpSpPr>
        <p:grpSpPr>
          <a:xfrm>
            <a:off x="3048000" y="3396253"/>
            <a:ext cx="2755550" cy="507831"/>
            <a:chOff x="7662624" y="1927733"/>
            <a:chExt cx="3674066" cy="677108"/>
          </a:xfrm>
        </p:grpSpPr>
        <p:sp>
          <p:nvSpPr>
            <p:cNvPr id="72" name="Google Shape;72;p14"/>
            <p:cNvSpPr txBox="1"/>
            <p:nvPr/>
          </p:nvSpPr>
          <p:spPr>
            <a:xfrm>
              <a:off x="7662624" y="2031094"/>
              <a:ext cx="3674066"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Methodology  </a:t>
              </a:r>
              <a:endParaRPr b="1" sz="1500">
                <a:solidFill>
                  <a:schemeClr val="accent1"/>
                </a:solidFill>
                <a:latin typeface="Arial"/>
                <a:ea typeface="Arial"/>
                <a:cs typeface="Arial"/>
                <a:sym typeface="Arial"/>
              </a:endParaRPr>
            </a:p>
          </p:txBody>
        </p:sp>
        <p:sp>
          <p:nvSpPr>
            <p:cNvPr id="73" name="Google Shape;73;p14"/>
            <p:cNvSpPr txBox="1"/>
            <p:nvPr/>
          </p:nvSpPr>
          <p:spPr>
            <a:xfrm>
              <a:off x="10014246" y="1927733"/>
              <a:ext cx="1114006"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06</a:t>
              </a:r>
              <a:endParaRPr b="1" sz="2700">
                <a:solidFill>
                  <a:schemeClr val="dk1"/>
                </a:solidFill>
                <a:latin typeface="Arial"/>
                <a:ea typeface="Arial"/>
                <a:cs typeface="Arial"/>
                <a:sym typeface="Arial"/>
              </a:endParaRPr>
            </a:p>
          </p:txBody>
        </p:sp>
      </p:grpSp>
      <p:grpSp>
        <p:nvGrpSpPr>
          <p:cNvPr id="74" name="Google Shape;74;p14"/>
          <p:cNvGrpSpPr/>
          <p:nvPr/>
        </p:nvGrpSpPr>
        <p:grpSpPr>
          <a:xfrm>
            <a:off x="3048002" y="3794039"/>
            <a:ext cx="2755548" cy="507831"/>
            <a:chOff x="7562832" y="2972016"/>
            <a:chExt cx="3674064" cy="677108"/>
          </a:xfrm>
        </p:grpSpPr>
        <p:sp>
          <p:nvSpPr>
            <p:cNvPr id="75" name="Google Shape;75;p14"/>
            <p:cNvSpPr txBox="1"/>
            <p:nvPr/>
          </p:nvSpPr>
          <p:spPr>
            <a:xfrm>
              <a:off x="7562832" y="3104197"/>
              <a:ext cx="3674064"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CNN</a:t>
              </a:r>
              <a:endParaRPr b="1" sz="1500">
                <a:solidFill>
                  <a:schemeClr val="accent1"/>
                </a:solidFill>
                <a:latin typeface="Arial"/>
                <a:ea typeface="Arial"/>
                <a:cs typeface="Arial"/>
                <a:sym typeface="Arial"/>
              </a:endParaRPr>
            </a:p>
          </p:txBody>
        </p:sp>
        <p:sp>
          <p:nvSpPr>
            <p:cNvPr id="76" name="Google Shape;76;p14"/>
            <p:cNvSpPr txBox="1"/>
            <p:nvPr/>
          </p:nvSpPr>
          <p:spPr>
            <a:xfrm>
              <a:off x="9840971" y="2972016"/>
              <a:ext cx="1260971"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07</a:t>
              </a:r>
              <a:endParaRPr b="1" sz="2700">
                <a:solidFill>
                  <a:schemeClr val="dk1"/>
                </a:solidFill>
                <a:latin typeface="Arial"/>
                <a:ea typeface="Arial"/>
                <a:cs typeface="Arial"/>
                <a:sym typeface="Arial"/>
              </a:endParaRPr>
            </a:p>
          </p:txBody>
        </p:sp>
      </p:grpSp>
      <p:grpSp>
        <p:nvGrpSpPr>
          <p:cNvPr id="77" name="Google Shape;77;p14"/>
          <p:cNvGrpSpPr/>
          <p:nvPr/>
        </p:nvGrpSpPr>
        <p:grpSpPr>
          <a:xfrm>
            <a:off x="3048000" y="4198224"/>
            <a:ext cx="2755549" cy="507831"/>
            <a:chOff x="7601521" y="2941372"/>
            <a:chExt cx="3674065" cy="677108"/>
          </a:xfrm>
        </p:grpSpPr>
        <p:sp>
          <p:nvSpPr>
            <p:cNvPr id="78" name="Google Shape;78;p14"/>
            <p:cNvSpPr txBox="1"/>
            <p:nvPr/>
          </p:nvSpPr>
          <p:spPr>
            <a:xfrm>
              <a:off x="7601521" y="3049941"/>
              <a:ext cx="3674065"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 Pre-trained Model  </a:t>
              </a:r>
              <a:endParaRPr b="1" sz="1500">
                <a:solidFill>
                  <a:schemeClr val="accent1"/>
                </a:solidFill>
                <a:latin typeface="Arial"/>
                <a:ea typeface="Arial"/>
                <a:cs typeface="Arial"/>
                <a:sym typeface="Arial"/>
              </a:endParaRPr>
            </a:p>
          </p:txBody>
        </p:sp>
        <p:sp>
          <p:nvSpPr>
            <p:cNvPr id="79" name="Google Shape;79;p14"/>
            <p:cNvSpPr txBox="1"/>
            <p:nvPr/>
          </p:nvSpPr>
          <p:spPr>
            <a:xfrm>
              <a:off x="9899419" y="2941372"/>
              <a:ext cx="1260971"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08</a:t>
              </a:r>
              <a:endParaRPr b="1" sz="2700">
                <a:solidFill>
                  <a:schemeClr val="dk1"/>
                </a:solidFill>
                <a:latin typeface="Arial"/>
                <a:ea typeface="Arial"/>
                <a:cs typeface="Arial"/>
                <a:sym typeface="Arial"/>
              </a:endParaRPr>
            </a:p>
          </p:txBody>
        </p:sp>
      </p:grpSp>
      <p:grpSp>
        <p:nvGrpSpPr>
          <p:cNvPr id="80" name="Google Shape;80;p14"/>
          <p:cNvGrpSpPr/>
          <p:nvPr/>
        </p:nvGrpSpPr>
        <p:grpSpPr>
          <a:xfrm>
            <a:off x="3048000" y="4570761"/>
            <a:ext cx="2755550" cy="507831"/>
            <a:chOff x="7528998" y="2861405"/>
            <a:chExt cx="3674066" cy="677108"/>
          </a:xfrm>
        </p:grpSpPr>
        <p:sp>
          <p:nvSpPr>
            <p:cNvPr id="81" name="Google Shape;81;p14"/>
            <p:cNvSpPr txBox="1"/>
            <p:nvPr/>
          </p:nvSpPr>
          <p:spPr>
            <a:xfrm>
              <a:off x="7528998" y="2965854"/>
              <a:ext cx="3674066" cy="430887"/>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Conclusion </a:t>
              </a:r>
              <a:endParaRPr b="1" sz="1500">
                <a:solidFill>
                  <a:schemeClr val="accent1"/>
                </a:solidFill>
                <a:latin typeface="Arial"/>
                <a:ea typeface="Arial"/>
                <a:cs typeface="Arial"/>
                <a:sym typeface="Arial"/>
              </a:endParaRPr>
            </a:p>
          </p:txBody>
        </p:sp>
        <p:sp>
          <p:nvSpPr>
            <p:cNvPr id="82" name="Google Shape;82;p14"/>
            <p:cNvSpPr txBox="1"/>
            <p:nvPr/>
          </p:nvSpPr>
          <p:spPr>
            <a:xfrm>
              <a:off x="9813894" y="2861405"/>
              <a:ext cx="1260970"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09</a:t>
              </a:r>
              <a:endParaRPr b="1" sz="2700">
                <a:solidFill>
                  <a:schemeClr val="dk1"/>
                </a:solidFill>
                <a:latin typeface="Arial"/>
                <a:ea typeface="Arial"/>
                <a:cs typeface="Arial"/>
                <a:sym typeface="Arial"/>
              </a:endParaRPr>
            </a:p>
          </p:txBody>
        </p:sp>
      </p:grpSp>
      <p:grpSp>
        <p:nvGrpSpPr>
          <p:cNvPr id="83" name="Google Shape;83;p14"/>
          <p:cNvGrpSpPr/>
          <p:nvPr/>
        </p:nvGrpSpPr>
        <p:grpSpPr>
          <a:xfrm>
            <a:off x="3048000" y="5369702"/>
            <a:ext cx="2755549" cy="444299"/>
            <a:chOff x="7507227" y="3217153"/>
            <a:chExt cx="3674065" cy="886504"/>
          </a:xfrm>
        </p:grpSpPr>
        <p:sp>
          <p:nvSpPr>
            <p:cNvPr id="84" name="Google Shape;84;p14"/>
            <p:cNvSpPr txBox="1"/>
            <p:nvPr/>
          </p:nvSpPr>
          <p:spPr>
            <a:xfrm>
              <a:off x="7507227" y="3364993"/>
              <a:ext cx="3674065" cy="738664"/>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Q / A</a:t>
              </a:r>
              <a:endParaRPr b="1" sz="1500">
                <a:solidFill>
                  <a:schemeClr val="accent1"/>
                </a:solidFill>
                <a:latin typeface="Arial"/>
                <a:ea typeface="Arial"/>
                <a:cs typeface="Arial"/>
                <a:sym typeface="Arial"/>
              </a:endParaRPr>
            </a:p>
            <a:p>
              <a:pPr indent="0" lvl="0" marL="0" marR="0" rtl="0" algn="l">
                <a:spcBef>
                  <a:spcPts val="0"/>
                </a:spcBef>
                <a:spcAft>
                  <a:spcPts val="0"/>
                </a:spcAft>
                <a:buNone/>
              </a:pPr>
              <a:r>
                <a:rPr b="1" lang="en-US" sz="1500">
                  <a:solidFill>
                    <a:schemeClr val="accent1"/>
                  </a:solidFill>
                  <a:latin typeface="Arial"/>
                  <a:ea typeface="Arial"/>
                  <a:cs typeface="Arial"/>
                  <a:sym typeface="Arial"/>
                </a:rPr>
                <a:t> </a:t>
              </a:r>
              <a:endParaRPr b="1" sz="1500">
                <a:solidFill>
                  <a:schemeClr val="accent1"/>
                </a:solidFill>
                <a:latin typeface="Arial"/>
                <a:ea typeface="Arial"/>
                <a:cs typeface="Arial"/>
                <a:sym typeface="Arial"/>
              </a:endParaRPr>
            </a:p>
          </p:txBody>
        </p:sp>
        <p:sp>
          <p:nvSpPr>
            <p:cNvPr id="85" name="Google Shape;85;p14"/>
            <p:cNvSpPr txBox="1"/>
            <p:nvPr/>
          </p:nvSpPr>
          <p:spPr>
            <a:xfrm>
              <a:off x="9818129" y="3217153"/>
              <a:ext cx="1260971" cy="677108"/>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11</a:t>
              </a:r>
              <a:endParaRPr b="1" sz="2700">
                <a:solidFill>
                  <a:schemeClr val="dk1"/>
                </a:solidFill>
                <a:latin typeface="Arial"/>
                <a:ea typeface="Arial"/>
                <a:cs typeface="Arial"/>
                <a:sym typeface="Arial"/>
              </a:endParaRPr>
            </a:p>
          </p:txBody>
        </p:sp>
      </p:grpSp>
      <p:sp>
        <p:nvSpPr>
          <p:cNvPr id="86" name="Google Shape;86;p14"/>
          <p:cNvSpPr txBox="1"/>
          <p:nvPr/>
        </p:nvSpPr>
        <p:spPr>
          <a:xfrm>
            <a:off x="4771421" y="4972749"/>
            <a:ext cx="945728" cy="507831"/>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10</a:t>
            </a:r>
            <a:endParaRPr b="1" sz="2700">
              <a:solidFill>
                <a:schemeClr val="dk1"/>
              </a:solidFill>
              <a:latin typeface="Arial"/>
              <a:ea typeface="Arial"/>
              <a:cs typeface="Arial"/>
              <a:sym typeface="Arial"/>
            </a:endParaRPr>
          </a:p>
        </p:txBody>
      </p:sp>
      <p:grpSp>
        <p:nvGrpSpPr>
          <p:cNvPr id="87" name="Google Shape;87;p14"/>
          <p:cNvGrpSpPr/>
          <p:nvPr/>
        </p:nvGrpSpPr>
        <p:grpSpPr>
          <a:xfrm>
            <a:off x="3048000" y="1500985"/>
            <a:ext cx="2755550" cy="507831"/>
            <a:chOff x="7657786" y="1018946"/>
            <a:chExt cx="3751443" cy="715289"/>
          </a:xfrm>
        </p:grpSpPr>
        <p:sp>
          <p:nvSpPr>
            <p:cNvPr id="88" name="Google Shape;88;p14"/>
            <p:cNvSpPr txBox="1"/>
            <p:nvPr/>
          </p:nvSpPr>
          <p:spPr>
            <a:xfrm>
              <a:off x="7657786" y="1150746"/>
              <a:ext cx="3751443" cy="455183"/>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Introduction </a:t>
              </a:r>
              <a:endParaRPr b="1" sz="1500">
                <a:solidFill>
                  <a:schemeClr val="accent1"/>
                </a:solidFill>
                <a:latin typeface="Arial"/>
                <a:ea typeface="Arial"/>
                <a:cs typeface="Arial"/>
                <a:sym typeface="Arial"/>
              </a:endParaRPr>
            </a:p>
          </p:txBody>
        </p:sp>
        <p:sp>
          <p:nvSpPr>
            <p:cNvPr id="89" name="Google Shape;89;p14"/>
            <p:cNvSpPr txBox="1"/>
            <p:nvPr/>
          </p:nvSpPr>
          <p:spPr>
            <a:xfrm>
              <a:off x="10004075" y="1018946"/>
              <a:ext cx="1221472" cy="715289"/>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01</a:t>
              </a:r>
              <a:endParaRPr b="1" sz="2700">
                <a:solidFill>
                  <a:schemeClr val="dk1"/>
                </a:solidFill>
                <a:latin typeface="Arial"/>
                <a:ea typeface="Arial"/>
                <a:cs typeface="Arial"/>
                <a:sym typeface="Arial"/>
              </a:endParaRPr>
            </a:p>
          </p:txBody>
        </p:sp>
      </p:grpSp>
      <p:sp>
        <p:nvSpPr>
          <p:cNvPr id="90" name="Google Shape;90;p14"/>
          <p:cNvSpPr txBox="1"/>
          <p:nvPr/>
        </p:nvSpPr>
        <p:spPr>
          <a:xfrm>
            <a:off x="3048000" y="2729586"/>
            <a:ext cx="2755549" cy="323165"/>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3"/>
                </a:solidFill>
                <a:latin typeface="Arial"/>
                <a:ea typeface="Arial"/>
                <a:cs typeface="Arial"/>
                <a:sym typeface="Arial"/>
              </a:rPr>
              <a:t> </a:t>
            </a:r>
            <a:r>
              <a:rPr b="1" lang="en-US" sz="1500">
                <a:solidFill>
                  <a:schemeClr val="accent1"/>
                </a:solidFill>
                <a:latin typeface="Arial"/>
                <a:ea typeface="Arial"/>
                <a:cs typeface="Arial"/>
                <a:sym typeface="Arial"/>
              </a:rPr>
              <a:t>Motivation </a:t>
            </a:r>
            <a:endParaRPr b="1" sz="1500">
              <a:solidFill>
                <a:schemeClr val="accent1"/>
              </a:solidFill>
              <a:latin typeface="Arial"/>
              <a:ea typeface="Arial"/>
              <a:cs typeface="Arial"/>
              <a:sym typeface="Arial"/>
            </a:endParaRPr>
          </a:p>
        </p:txBody>
      </p:sp>
      <p:sp>
        <p:nvSpPr>
          <p:cNvPr id="91" name="Google Shape;91;p14"/>
          <p:cNvSpPr txBox="1"/>
          <p:nvPr/>
        </p:nvSpPr>
        <p:spPr>
          <a:xfrm>
            <a:off x="4761672" y="2645139"/>
            <a:ext cx="945728" cy="507831"/>
          </a:xfrm>
          <a:prstGeom prst="rect">
            <a:avLst/>
          </a:prstGeom>
          <a:noFill/>
          <a:ln>
            <a:noFill/>
          </a:ln>
        </p:spPr>
        <p:txBody>
          <a:bodyPr anchorCtr="0" anchor="t" bIns="45700" lIns="81000" spcFirstLastPara="1" rIns="81000" wrap="square" tIns="45700">
            <a:spAutoFit/>
          </a:bodyPr>
          <a:lstStyle/>
          <a:p>
            <a:pPr indent="0" lvl="0" marL="0" marR="0" rtl="0" algn="ctr">
              <a:spcBef>
                <a:spcPts val="0"/>
              </a:spcBef>
              <a:spcAft>
                <a:spcPts val="0"/>
              </a:spcAft>
              <a:buNone/>
            </a:pPr>
            <a:r>
              <a:rPr b="1" lang="en-US" sz="2700">
                <a:solidFill>
                  <a:schemeClr val="dk1"/>
                </a:solidFill>
                <a:latin typeface="Arial"/>
                <a:ea typeface="Arial"/>
                <a:cs typeface="Arial"/>
                <a:sym typeface="Arial"/>
              </a:rPr>
              <a:t>04</a:t>
            </a:r>
            <a:endParaRPr b="1" sz="2700">
              <a:solidFill>
                <a:schemeClr val="dk1"/>
              </a:solidFill>
              <a:latin typeface="Arial"/>
              <a:ea typeface="Arial"/>
              <a:cs typeface="Arial"/>
              <a:sym typeface="Arial"/>
            </a:endParaRPr>
          </a:p>
        </p:txBody>
      </p:sp>
      <p:sp>
        <p:nvSpPr>
          <p:cNvPr id="92" name="Google Shape;92;p14"/>
          <p:cNvSpPr txBox="1"/>
          <p:nvPr/>
        </p:nvSpPr>
        <p:spPr>
          <a:xfrm>
            <a:off x="3054567" y="5055802"/>
            <a:ext cx="2748982" cy="323165"/>
          </a:xfrm>
          <a:prstGeom prst="rect">
            <a:avLst/>
          </a:prstGeom>
          <a:noFill/>
          <a:ln cap="flat" cmpd="sng" w="9525">
            <a:solidFill>
              <a:schemeClr val="accent1"/>
            </a:solidFill>
            <a:prstDash val="solid"/>
            <a:round/>
            <a:headEnd len="sm" w="sm" type="none"/>
            <a:tailEnd len="sm" w="sm" type="none"/>
          </a:ln>
        </p:spPr>
        <p:txBody>
          <a:bodyPr anchorCtr="0" anchor="t" bIns="45700" lIns="81000" spcFirstLastPara="1" rIns="81000" wrap="square" tIns="45700">
            <a:spAutoFit/>
          </a:bodyPr>
          <a:lstStyle/>
          <a:p>
            <a:pPr indent="0" lvl="0" marL="0" marR="0" rtl="0" algn="l">
              <a:spcBef>
                <a:spcPts val="0"/>
              </a:spcBef>
              <a:spcAft>
                <a:spcPts val="0"/>
              </a:spcAft>
              <a:buNone/>
            </a:pPr>
            <a:r>
              <a:rPr b="1" lang="en-US" sz="1500">
                <a:solidFill>
                  <a:schemeClr val="accent1"/>
                </a:solidFill>
                <a:latin typeface="Arial"/>
                <a:ea typeface="Arial"/>
                <a:cs typeface="Arial"/>
                <a:sym typeface="Arial"/>
              </a:rPr>
              <a:t>References </a:t>
            </a:r>
            <a:endParaRPr b="1" sz="1500">
              <a:solidFill>
                <a:schemeClr val="accent1"/>
              </a:solidFill>
              <a:latin typeface="Arial"/>
              <a:ea typeface="Arial"/>
              <a:cs typeface="Arial"/>
              <a:sym typeface="Arial"/>
            </a:endParaRPr>
          </a:p>
        </p:txBody>
      </p:sp>
      <p:pic>
        <p:nvPicPr>
          <p:cNvPr id="93" name="Google Shape;93;p14"/>
          <p:cNvPicPr preferRelativeResize="0"/>
          <p:nvPr/>
        </p:nvPicPr>
        <p:blipFill rotWithShape="1">
          <a:blip r:embed="rId4">
            <a:alphaModFix/>
          </a:blip>
          <a:srcRect b="5323" l="2726" r="50315" t="1364"/>
          <a:stretch/>
        </p:blipFill>
        <p:spPr>
          <a:xfrm>
            <a:off x="6524839" y="326939"/>
            <a:ext cx="2133600" cy="5715000"/>
          </a:xfrm>
          <a:prstGeom prst="rect">
            <a:avLst/>
          </a:prstGeom>
          <a:noFill/>
          <a:ln cap="flat" cmpd="sng" w="9525">
            <a:solidFill>
              <a:srgbClr val="000000"/>
            </a:solidFill>
            <a:prstDash val="solid"/>
            <a:round/>
            <a:headEnd len="sm" w="sm" type="none"/>
            <a:tailEnd len="sm" w="sm" type="none"/>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690688" y="835025"/>
            <a:ext cx="6480175" cy="6492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Introduction</a:t>
            </a:r>
            <a:endParaRPr/>
          </a:p>
        </p:txBody>
      </p:sp>
      <p:sp>
        <p:nvSpPr>
          <p:cNvPr id="99" name="Google Shape;99;p15"/>
          <p:cNvSpPr txBox="1"/>
          <p:nvPr>
            <p:ph idx="1" type="body"/>
          </p:nvPr>
        </p:nvSpPr>
        <p:spPr>
          <a:xfrm>
            <a:off x="1403350" y="1628775"/>
            <a:ext cx="6769100" cy="4162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t/>
            </a:r>
            <a:endParaRPr b="1" sz="2000"/>
          </a:p>
          <a:p>
            <a:pPr indent="0" lvl="0" marL="0" rtl="0" algn="l">
              <a:spcBef>
                <a:spcPts val="400"/>
              </a:spcBef>
              <a:spcAft>
                <a:spcPts val="0"/>
              </a:spcAft>
              <a:buClr>
                <a:schemeClr val="dk1"/>
              </a:buClr>
              <a:buSzPts val="2000"/>
              <a:buFont typeface="Arial"/>
              <a:buNone/>
            </a:pPr>
            <a:r>
              <a:rPr b="1" lang="en-US" sz="2000"/>
              <a:t>Problem Statement: </a:t>
            </a:r>
            <a:endParaRPr sz="2000"/>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Brain tumors are the most destructive disease, leading to a very short life expectancy in their highest grade. The misdiagnosis of brain tumors will result in wrong medical intercession and reduce the chance of survival of patients. The accurate diagnosis of brain tumors is a key point to make proper treatment planning to cure and improve the existence of patients with brain tumor disease.</a:t>
            </a:r>
            <a:endParaRPr/>
          </a:p>
          <a:p>
            <a:pPr indent="0" lvl="0" marL="0" rtl="0" algn="l">
              <a:lnSpc>
                <a:spcPct val="80000"/>
              </a:lnSpc>
              <a:spcBef>
                <a:spcPts val="400"/>
              </a:spcBef>
              <a:spcAft>
                <a:spcPts val="0"/>
              </a:spcAft>
              <a:buClr>
                <a:schemeClr val="dk1"/>
              </a:buClr>
              <a:buSzPts val="2000"/>
              <a:buFont typeface="Arial"/>
              <a:buNone/>
            </a:pPr>
            <a:r>
              <a:t/>
            </a:r>
            <a:endParaRPr sz="2000"/>
          </a:p>
        </p:txBody>
      </p:sp>
      <p:pic>
        <p:nvPicPr>
          <p:cNvPr id="100" name="Google Shape;100;p15"/>
          <p:cNvPicPr preferRelativeResize="0"/>
          <p:nvPr/>
        </p:nvPicPr>
        <p:blipFill rotWithShape="1">
          <a:blip r:embed="rId3">
            <a:alphaModFix/>
          </a:blip>
          <a:srcRect b="7142" l="0" r="0" t="47142"/>
          <a:stretch/>
        </p:blipFill>
        <p:spPr>
          <a:xfrm>
            <a:off x="1905000" y="5181600"/>
            <a:ext cx="5191125" cy="1219200"/>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1908175" y="117475"/>
            <a:ext cx="7056438"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Introduction</a:t>
            </a:r>
            <a:endParaRPr b="1">
              <a:solidFill>
                <a:srgbClr val="000000"/>
              </a:solidFill>
            </a:endParaRPr>
          </a:p>
        </p:txBody>
      </p:sp>
      <p:sp>
        <p:nvSpPr>
          <p:cNvPr id="106" name="Google Shape;106;p16"/>
          <p:cNvSpPr txBox="1"/>
          <p:nvPr>
            <p:ph idx="1" type="body"/>
          </p:nvPr>
        </p:nvSpPr>
        <p:spPr>
          <a:xfrm>
            <a:off x="1908175" y="909638"/>
            <a:ext cx="7056438" cy="58324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Solution: </a:t>
            </a:r>
            <a:endParaRPr/>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The computer-aided tumor detection systems and convolutional neural networks provided success stories and have made important strides in the field of machine learning. The deep convolutional layers extract important and robust features automatically from the input space as compared to traditional predecessor neural network layers. Hence, we will firstly build a custom model through CNN and then we will use pre-trained model on the same dataset to achieve better accuracy.</a:t>
            </a:r>
            <a:endParaRPr/>
          </a:p>
          <a:p>
            <a:pPr indent="0" lvl="0" marL="0" rtl="0" algn="l">
              <a:spcBef>
                <a:spcPts val="400"/>
              </a:spcBef>
              <a:spcAft>
                <a:spcPts val="0"/>
              </a:spcAft>
              <a:buClr>
                <a:schemeClr val="dk1"/>
              </a:buClr>
              <a:buSzPts val="2000"/>
              <a:buFont typeface="Arial"/>
              <a:buNone/>
            </a:pPr>
            <a:r>
              <a:t/>
            </a:r>
            <a:endParaRPr sz="2000">
              <a:solidFill>
                <a:srgbClr val="000000"/>
              </a:solidFill>
            </a:endParaRPr>
          </a:p>
        </p:txBody>
      </p:sp>
      <p:pic>
        <p:nvPicPr>
          <p:cNvPr id="107" name="Google Shape;107;p16"/>
          <p:cNvPicPr preferRelativeResize="0"/>
          <p:nvPr/>
        </p:nvPicPr>
        <p:blipFill rotWithShape="1">
          <a:blip r:embed="rId4">
            <a:alphaModFix/>
          </a:blip>
          <a:srcRect b="33157" l="1702" r="0" t="21369"/>
          <a:stretch/>
        </p:blipFill>
        <p:spPr>
          <a:xfrm>
            <a:off x="2412206" y="4572000"/>
            <a:ext cx="6048375" cy="2057400"/>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690688" y="835025"/>
            <a:ext cx="6480175" cy="6492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Motivation</a:t>
            </a:r>
            <a:endParaRPr/>
          </a:p>
        </p:txBody>
      </p:sp>
      <p:sp>
        <p:nvSpPr>
          <p:cNvPr id="113" name="Google Shape;113;p17"/>
          <p:cNvSpPr txBox="1"/>
          <p:nvPr>
            <p:ph idx="1" type="body"/>
          </p:nvPr>
        </p:nvSpPr>
        <p:spPr>
          <a:xfrm>
            <a:off x="1403350" y="1628775"/>
            <a:ext cx="6769100" cy="28670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t/>
            </a:r>
            <a:endParaRPr b="1" sz="2000"/>
          </a:p>
          <a:p>
            <a:pPr indent="0" lvl="0" marL="0" rtl="0" algn="l">
              <a:spcBef>
                <a:spcPts val="400"/>
              </a:spcBef>
              <a:spcAft>
                <a:spcPts val="0"/>
              </a:spcAft>
              <a:buClr>
                <a:schemeClr val="dk1"/>
              </a:buClr>
              <a:buSzPts val="2000"/>
              <a:buFont typeface="Arial"/>
              <a:buNone/>
            </a:pPr>
            <a:r>
              <a:rPr lang="en-US" sz="2000"/>
              <a:t>Brain tumor classification is an important problem in computer-aided diagnosis (CAD) for</a:t>
            </a:r>
            <a:br>
              <a:rPr lang="en-US" sz="2000"/>
            </a:br>
            <a:r>
              <a:rPr lang="en-US" sz="2000"/>
              <a:t>medical applications. Furthermore, the solution to this problem can save the chance of survival of numerous patients because the accurate diagnosis of brain tumor is a key point to make a proper treatment planning to cure.</a:t>
            </a:r>
            <a:endParaRPr/>
          </a:p>
          <a:p>
            <a:pPr indent="0" lvl="0" marL="0" rtl="0" algn="l">
              <a:spcBef>
                <a:spcPts val="400"/>
              </a:spcBef>
              <a:spcAft>
                <a:spcPts val="0"/>
              </a:spcAft>
              <a:buClr>
                <a:schemeClr val="dk1"/>
              </a:buClr>
              <a:buSzPts val="2000"/>
              <a:buFont typeface="Arial"/>
              <a:buNone/>
            </a:pPr>
            <a:r>
              <a:t/>
            </a:r>
            <a:endParaRPr sz="2000"/>
          </a:p>
        </p:txBody>
      </p:sp>
      <p:pic>
        <p:nvPicPr>
          <p:cNvPr id="114" name="Google Shape;114;p17"/>
          <p:cNvPicPr preferRelativeResize="0"/>
          <p:nvPr/>
        </p:nvPicPr>
        <p:blipFill rotWithShape="1">
          <a:blip r:embed="rId3">
            <a:alphaModFix/>
          </a:blip>
          <a:srcRect b="55714" l="0" r="0" t="0"/>
          <a:stretch/>
        </p:blipFill>
        <p:spPr>
          <a:xfrm>
            <a:off x="1606242" y="4724400"/>
            <a:ext cx="6363315" cy="1447800"/>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1908175" y="117475"/>
            <a:ext cx="7056300" cy="9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Dataset</a:t>
            </a:r>
            <a:endParaRPr/>
          </a:p>
        </p:txBody>
      </p:sp>
      <p:sp>
        <p:nvSpPr>
          <p:cNvPr id="120" name="Google Shape;120;p18"/>
          <p:cNvSpPr txBox="1"/>
          <p:nvPr>
            <p:ph idx="1" type="body"/>
          </p:nvPr>
        </p:nvSpPr>
        <p:spPr>
          <a:xfrm>
            <a:off x="1908175" y="909650"/>
            <a:ext cx="5784600" cy="58326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t/>
            </a:r>
            <a:endParaRPr sz="2000"/>
          </a:p>
          <a:p>
            <a:pPr indent="0" lvl="0" marL="0" rtl="0" algn="l">
              <a:lnSpc>
                <a:spcPct val="107916"/>
              </a:lnSpc>
              <a:spcBef>
                <a:spcPts val="0"/>
              </a:spcBef>
              <a:spcAft>
                <a:spcPts val="0"/>
              </a:spcAft>
              <a:buNone/>
            </a:pPr>
            <a:r>
              <a:t/>
            </a:r>
            <a:endParaRPr sz="2000"/>
          </a:p>
          <a:p>
            <a:pPr indent="0" lvl="0" marL="0" rtl="0" algn="l">
              <a:lnSpc>
                <a:spcPct val="107916"/>
              </a:lnSpc>
              <a:spcBef>
                <a:spcPts val="0"/>
              </a:spcBef>
              <a:spcAft>
                <a:spcPts val="0"/>
              </a:spcAft>
              <a:buNone/>
            </a:pPr>
            <a:r>
              <a:rPr lang="en-US" sz="2000"/>
              <a:t>For Dataset selection, we have used MRI images dataset which is available on Kaggle.However, the size of the dataset was not as large as any Deep Model requires for better training. Hence, we have used some data generation techniques such as Data Augmentation(Vertical Flip) to increase the data, and we combined different small datasets together</a:t>
            </a:r>
            <a:endParaRPr sz="2000"/>
          </a:p>
          <a:p>
            <a:pPr indent="0" lvl="0" marL="0" rtl="0" algn="l">
              <a:lnSpc>
                <a:spcPct val="107916"/>
              </a:lnSpc>
              <a:spcBef>
                <a:spcPts val="0"/>
              </a:spcBef>
              <a:spcAft>
                <a:spcPts val="0"/>
              </a:spcAft>
              <a:buNone/>
            </a:pPr>
            <a:r>
              <a:t/>
            </a:r>
            <a:endParaRPr sz="2000"/>
          </a:p>
          <a:p>
            <a:pPr indent="0" lvl="0" marL="0" rtl="0" algn="l">
              <a:lnSpc>
                <a:spcPct val="107916"/>
              </a:lnSpc>
              <a:spcBef>
                <a:spcPts val="0"/>
              </a:spcBef>
              <a:spcAft>
                <a:spcPts val="0"/>
              </a:spcAft>
              <a:buNone/>
            </a:pPr>
            <a:r>
              <a:rPr lang="en-US" sz="2000"/>
              <a:t>Dataset Size for both models have been kept same to compare models effectively and efficiently.</a:t>
            </a:r>
            <a:endParaRPr sz="2000"/>
          </a:p>
          <a:p>
            <a:pPr indent="0" lvl="0" marL="0" rtl="0" algn="l">
              <a:lnSpc>
                <a:spcPct val="107916"/>
              </a:lnSpc>
              <a:spcBef>
                <a:spcPts val="0"/>
              </a:spcBef>
              <a:spcAft>
                <a:spcPts val="0"/>
              </a:spcAft>
              <a:buNone/>
            </a:pPr>
            <a:r>
              <a:t/>
            </a:r>
            <a:endParaRPr sz="2000"/>
          </a:p>
          <a:p>
            <a:pPr indent="0" lvl="0" marL="0" rtl="0" algn="l">
              <a:lnSpc>
                <a:spcPct val="107916"/>
              </a:lnSpc>
              <a:spcBef>
                <a:spcPts val="0"/>
              </a:spcBef>
              <a:spcAft>
                <a:spcPts val="0"/>
              </a:spcAft>
              <a:buNone/>
            </a:pPr>
            <a:r>
              <a:t/>
            </a:r>
            <a:endParaRPr sz="2000"/>
          </a:p>
        </p:txBody>
      </p:sp>
      <p:pic>
        <p:nvPicPr>
          <p:cNvPr id="121" name="Google Shape;121;p18"/>
          <p:cNvPicPr preferRelativeResize="0"/>
          <p:nvPr/>
        </p:nvPicPr>
        <p:blipFill rotWithShape="1">
          <a:blip r:embed="rId4">
            <a:alphaModFix/>
          </a:blip>
          <a:srcRect b="0" l="48318" r="0" t="0"/>
          <a:stretch/>
        </p:blipFill>
        <p:spPr>
          <a:xfrm>
            <a:off x="7772401" y="0"/>
            <a:ext cx="1371599" cy="6795894"/>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600200" y="84138"/>
            <a:ext cx="7056438"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CNN Model Implementation</a:t>
            </a:r>
            <a:endParaRPr/>
          </a:p>
        </p:txBody>
      </p:sp>
      <p:sp>
        <p:nvSpPr>
          <p:cNvPr id="127" name="Google Shape;127;p19"/>
          <p:cNvSpPr txBox="1"/>
          <p:nvPr>
            <p:ph idx="1" type="body"/>
          </p:nvPr>
        </p:nvSpPr>
        <p:spPr>
          <a:xfrm>
            <a:off x="1908175" y="909639"/>
            <a:ext cx="7056438" cy="1071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t/>
            </a:r>
            <a:endParaRPr sz="2000"/>
          </a:p>
          <a:p>
            <a:pPr indent="-215900" lvl="0" marL="342900" rtl="0" algn="l">
              <a:spcBef>
                <a:spcPts val="400"/>
              </a:spcBef>
              <a:spcAft>
                <a:spcPts val="0"/>
              </a:spcAft>
              <a:buClr>
                <a:schemeClr val="dk1"/>
              </a:buClr>
              <a:buSzPts val="2000"/>
              <a:buFont typeface="Arial"/>
              <a:buNone/>
            </a:pPr>
            <a:r>
              <a:t/>
            </a:r>
            <a:endParaRPr sz="2000"/>
          </a:p>
        </p:txBody>
      </p:sp>
      <p:pic>
        <p:nvPicPr>
          <p:cNvPr id="128" name="Google Shape;128;p19"/>
          <p:cNvPicPr preferRelativeResize="0"/>
          <p:nvPr/>
        </p:nvPicPr>
        <p:blipFill>
          <a:blip r:embed="rId3">
            <a:alphaModFix/>
          </a:blip>
          <a:stretch>
            <a:fillRect/>
          </a:stretch>
        </p:blipFill>
        <p:spPr>
          <a:xfrm>
            <a:off x="1684925" y="3206376"/>
            <a:ext cx="5943600" cy="3000375"/>
          </a:xfrm>
          <a:prstGeom prst="rect">
            <a:avLst/>
          </a:prstGeom>
          <a:noFill/>
          <a:ln>
            <a:noFill/>
          </a:ln>
        </p:spPr>
      </p:pic>
      <p:sp>
        <p:nvSpPr>
          <p:cNvPr id="129" name="Google Shape;129;p19"/>
          <p:cNvSpPr txBox="1"/>
          <p:nvPr/>
        </p:nvSpPr>
        <p:spPr>
          <a:xfrm>
            <a:off x="1600200" y="2202975"/>
            <a:ext cx="530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Firstly  we input the image and pass through the CNN model to </a:t>
            </a:r>
            <a:r>
              <a:rPr lang="en-US"/>
              <a:t>achieve</a:t>
            </a:r>
            <a:r>
              <a:rPr lang="en-US"/>
              <a:t> output</a:t>
            </a:r>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0"/>
          <p:cNvSpPr txBox="1"/>
          <p:nvPr>
            <p:ph type="title"/>
          </p:nvPr>
        </p:nvSpPr>
        <p:spPr>
          <a:xfrm>
            <a:off x="1908175" y="117475"/>
            <a:ext cx="7056438" cy="7191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Pre-trained Model Implementation</a:t>
            </a:r>
            <a:endParaRPr/>
          </a:p>
        </p:txBody>
      </p:sp>
      <p:pic>
        <p:nvPicPr>
          <p:cNvPr id="135" name="Google Shape;135;p20"/>
          <p:cNvPicPr preferRelativeResize="0"/>
          <p:nvPr/>
        </p:nvPicPr>
        <p:blipFill>
          <a:blip r:embed="rId4">
            <a:alphaModFix/>
          </a:blip>
          <a:stretch>
            <a:fillRect/>
          </a:stretch>
        </p:blipFill>
        <p:spPr>
          <a:xfrm>
            <a:off x="2189925" y="2660375"/>
            <a:ext cx="5943600" cy="3771900"/>
          </a:xfrm>
          <a:prstGeom prst="rect">
            <a:avLst/>
          </a:prstGeom>
          <a:noFill/>
          <a:ln>
            <a:noFill/>
          </a:ln>
        </p:spPr>
      </p:pic>
      <p:sp>
        <p:nvSpPr>
          <p:cNvPr id="136" name="Google Shape;136;p20"/>
          <p:cNvSpPr txBox="1"/>
          <p:nvPr/>
        </p:nvSpPr>
        <p:spPr>
          <a:xfrm>
            <a:off x="2236300" y="924350"/>
            <a:ext cx="5933700" cy="1657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US" sz="1800">
                <a:solidFill>
                  <a:srgbClr val="2E2E2E"/>
                </a:solidFill>
              </a:rPr>
              <a:t>For the Pre-Trained Model, we have used VGG16 which is a pre-trained Convolutional Neural Network which is 16 layers deep. For the final layer we have used sigmoid for binary classification, with adam optimiser to reach global minima.</a:t>
            </a:r>
            <a:endParaRPr sz="2000"/>
          </a:p>
        </p:txBody>
      </p:sp>
    </p:spTree>
  </p:cSld>
  <p:clrMapOvr>
    <a:masterClrMapping/>
  </p:clrMapOvr>
  <mc:AlternateContent>
    <mc:Choice Requires="p14">
      <p:transition spd="slow" p14:dur="16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620850" y="689625"/>
            <a:ext cx="6335700" cy="61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r>
              <a:rPr b="1" lang="en-US"/>
              <a:t>Results of CNN model</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1619250" y="1844675"/>
            <a:ext cx="7200900" cy="70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1700"/>
              <a:t>Given Below are the charts for CNN model Accuracy  and Validation Accuracy and Loss and Validation Loss.</a:t>
            </a:r>
            <a:endParaRPr/>
          </a:p>
        </p:txBody>
      </p:sp>
      <p:pic>
        <p:nvPicPr>
          <p:cNvPr id="144" name="Google Shape;144;p21"/>
          <p:cNvPicPr preferRelativeResize="0"/>
          <p:nvPr/>
        </p:nvPicPr>
        <p:blipFill>
          <a:blip r:embed="rId3">
            <a:alphaModFix/>
          </a:blip>
          <a:stretch>
            <a:fillRect/>
          </a:stretch>
        </p:blipFill>
        <p:spPr>
          <a:xfrm>
            <a:off x="688775" y="2719425"/>
            <a:ext cx="3705225" cy="2581275"/>
          </a:xfrm>
          <a:prstGeom prst="rect">
            <a:avLst/>
          </a:prstGeom>
          <a:noFill/>
          <a:ln>
            <a:noFill/>
          </a:ln>
        </p:spPr>
      </p:pic>
      <p:pic>
        <p:nvPicPr>
          <p:cNvPr id="145" name="Google Shape;145;p21"/>
          <p:cNvPicPr preferRelativeResize="0"/>
          <p:nvPr/>
        </p:nvPicPr>
        <p:blipFill>
          <a:blip r:embed="rId4">
            <a:alphaModFix/>
          </a:blip>
          <a:stretch>
            <a:fillRect/>
          </a:stretch>
        </p:blipFill>
        <p:spPr>
          <a:xfrm>
            <a:off x="4546400" y="2700275"/>
            <a:ext cx="37052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