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Average" panose="020B0604020202020204" charset="0"/>
      <p:regular r:id="rId11"/>
    </p:embeddedFont>
    <p:embeddedFont>
      <p:font typeface="Oswald" panose="00000500000000000000" pitchFamily="2"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8" autoAdjust="0"/>
    <p:restoredTop sz="95039" autoAdjust="0"/>
  </p:normalViewPr>
  <p:slideViewPr>
    <p:cSldViewPr snapToGrid="0">
      <p:cViewPr varScale="1">
        <p:scale>
          <a:sx n="109" d="100"/>
          <a:sy n="109" d="100"/>
        </p:scale>
        <p:origin x="955"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45d2e321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45d2e321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45d2e3211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45d2e3211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947158415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947158415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45d2e3211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45d2e3211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945d2e3211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945d2e3211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945d2e3211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945d2e3211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945d2e3211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945d2e3211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docs.google.com/document/d/1nfW9KHMBbvpvxiOMglLnaB87gYCswC_NQ6uA2DIc3jo/edit"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146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990"/>
              <a:buNone/>
            </a:pPr>
            <a:r>
              <a:rPr lang="en-GB" sz="3820" dirty="0"/>
              <a:t>Predictive Analytics for Heart Health: </a:t>
            </a:r>
            <a:endParaRPr sz="3820" dirty="0"/>
          </a:p>
          <a:p>
            <a:pPr marL="0" lvl="0" indent="0" algn="ctr" rtl="0">
              <a:spcBef>
                <a:spcPts val="0"/>
              </a:spcBef>
              <a:spcAft>
                <a:spcPts val="0"/>
              </a:spcAft>
              <a:buSzPts val="990"/>
              <a:buNone/>
            </a:pPr>
            <a:r>
              <a:rPr lang="en-GB" sz="3820" dirty="0"/>
              <a:t>A Machine Learning Approach</a:t>
            </a:r>
            <a:endParaRPr sz="3820" dirty="0"/>
          </a:p>
        </p:txBody>
      </p:sp>
      <p:sp>
        <p:nvSpPr>
          <p:cNvPr id="60" name="Google Shape;60;p13"/>
          <p:cNvSpPr txBox="1">
            <a:spLocks noGrp="1"/>
          </p:cNvSpPr>
          <p:nvPr>
            <p:ph type="subTitle" idx="1"/>
          </p:nvPr>
        </p:nvSpPr>
        <p:spPr>
          <a:xfrm>
            <a:off x="671250" y="3190300"/>
            <a:ext cx="7801500" cy="9183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852"/>
              <a:buNone/>
            </a:pPr>
            <a:r>
              <a:rPr lang="en-GB" sz="1327" u="sng" dirty="0">
                <a:solidFill>
                  <a:schemeClr val="lt2"/>
                </a:solidFill>
              </a:rPr>
              <a:t>Prepared By</a:t>
            </a:r>
            <a:r>
              <a:rPr lang="en-GB" sz="1327" dirty="0">
                <a:solidFill>
                  <a:schemeClr val="lt2"/>
                </a:solidFill>
              </a:rPr>
              <a:t>:</a:t>
            </a:r>
            <a:endParaRPr sz="1327" dirty="0">
              <a:solidFill>
                <a:schemeClr val="lt2"/>
              </a:solidFill>
            </a:endParaRPr>
          </a:p>
          <a:p>
            <a:pPr marL="0" lvl="0" indent="0" algn="l" rtl="0">
              <a:lnSpc>
                <a:spcPct val="115000"/>
              </a:lnSpc>
              <a:spcBef>
                <a:spcPts val="0"/>
              </a:spcBef>
              <a:spcAft>
                <a:spcPts val="0"/>
              </a:spcAft>
              <a:buSzPts val="852"/>
              <a:buNone/>
            </a:pPr>
            <a:r>
              <a:rPr lang="en-GB" sz="1327" dirty="0">
                <a:solidFill>
                  <a:schemeClr val="lt2"/>
                </a:solidFill>
              </a:rPr>
              <a:t>Md. Jafor Sadek: 1931469042</a:t>
            </a:r>
            <a:endParaRPr sz="1327" dirty="0">
              <a:solidFill>
                <a:schemeClr val="lt2"/>
              </a:solidFill>
            </a:endParaRPr>
          </a:p>
          <a:p>
            <a:pPr marL="0" lvl="0" indent="0" algn="l" rtl="0">
              <a:lnSpc>
                <a:spcPct val="115000"/>
              </a:lnSpc>
              <a:spcBef>
                <a:spcPts val="0"/>
              </a:spcBef>
              <a:spcAft>
                <a:spcPts val="0"/>
              </a:spcAft>
              <a:buSzPts val="852"/>
              <a:buNone/>
            </a:pPr>
            <a:r>
              <a:rPr lang="en-GB" sz="1327" dirty="0">
                <a:solidFill>
                  <a:schemeClr val="lt2"/>
                </a:solidFill>
              </a:rPr>
              <a:t>Muhammad Rafsan Kabir: 2011180042</a:t>
            </a:r>
            <a:endParaRPr sz="1327" dirty="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Project Details</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dirty="0">
                <a:solidFill>
                  <a:schemeClr val="lt2"/>
                </a:solidFill>
              </a:rPr>
              <a:t>In this project, we have analysed a person’s heart health condition and predict whether they have any heart disease using various Machine Learning approaches. Heart disease, also known as cardiovascular disease, remains a leading global cause of death. </a:t>
            </a:r>
            <a:endParaRPr sz="1500" dirty="0">
              <a:solidFill>
                <a:schemeClr val="lt2"/>
              </a:solidFill>
            </a:endParaRPr>
          </a:p>
          <a:p>
            <a:pPr marL="0" lvl="0" indent="0" algn="l" rtl="0">
              <a:spcBef>
                <a:spcPts val="1200"/>
              </a:spcBef>
              <a:spcAft>
                <a:spcPts val="0"/>
              </a:spcAft>
              <a:buNone/>
            </a:pPr>
            <a:r>
              <a:rPr lang="en-GB" sz="1500" dirty="0">
                <a:solidFill>
                  <a:schemeClr val="lt2"/>
                </a:solidFill>
              </a:rPr>
              <a:t>For our analysis, we have utilized a dataset titled ”Personal Key Indicators of Heart Disease,” which encompasses a total of 17 features. Among these, 9 are </a:t>
            </a:r>
            <a:r>
              <a:rPr lang="en-GB" sz="1500" dirty="0" err="1">
                <a:solidFill>
                  <a:schemeClr val="lt2"/>
                </a:solidFill>
              </a:rPr>
              <a:t>boolean</a:t>
            </a:r>
            <a:r>
              <a:rPr lang="en-GB" sz="1500" dirty="0">
                <a:solidFill>
                  <a:schemeClr val="lt2"/>
                </a:solidFill>
              </a:rPr>
              <a:t> data, 5 are strings, and 4 are decimal values. Our approach began with an exploratory data analysis (EDA) of the dataset, followed by the implementation of common Machine Learning models, including Decision Tree, Random Forest, XGBoost, Gradient Boost, Ada Boost, SVM, Logistic Regression, and Nearest Neighbor.</a:t>
            </a:r>
            <a:endParaRPr sz="1500" dirty="0">
              <a:solidFill>
                <a:schemeClr val="lt2"/>
              </a:solidFill>
            </a:endParaRPr>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Dataset Statistics</a:t>
            </a:r>
            <a:endParaRPr/>
          </a:p>
        </p:txBody>
      </p:sp>
      <p:sp>
        <p:nvSpPr>
          <p:cNvPr id="72" name="Google Shape;72;p15"/>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GB" sz="1400" dirty="0">
                <a:solidFill>
                  <a:schemeClr val="lt2"/>
                </a:solidFill>
              </a:rPr>
              <a:t>Dataset Name: Personal Key Indicators of Heart Disease</a:t>
            </a:r>
            <a:endParaRPr sz="1400" dirty="0">
              <a:solidFill>
                <a:schemeClr val="lt2"/>
              </a:solidFill>
            </a:endParaRPr>
          </a:p>
          <a:p>
            <a:pPr marL="0" lvl="0" indent="0" algn="l" rtl="0">
              <a:lnSpc>
                <a:spcPct val="80000"/>
              </a:lnSpc>
              <a:spcBef>
                <a:spcPts val="1200"/>
              </a:spcBef>
              <a:spcAft>
                <a:spcPts val="0"/>
              </a:spcAft>
              <a:buNone/>
            </a:pPr>
            <a:r>
              <a:rPr lang="en-GB" sz="1400" dirty="0">
                <a:solidFill>
                  <a:schemeClr val="lt2"/>
                </a:solidFill>
              </a:rPr>
              <a:t>No. of features: 17</a:t>
            </a:r>
            <a:endParaRPr sz="1400" dirty="0">
              <a:solidFill>
                <a:schemeClr val="lt2"/>
              </a:solidFill>
            </a:endParaRPr>
          </a:p>
          <a:p>
            <a:pPr marL="0" lvl="0" indent="0" algn="l" rtl="0">
              <a:lnSpc>
                <a:spcPct val="80000"/>
              </a:lnSpc>
              <a:spcBef>
                <a:spcPts val="1200"/>
              </a:spcBef>
              <a:spcAft>
                <a:spcPts val="0"/>
              </a:spcAft>
              <a:buNone/>
            </a:pPr>
            <a:r>
              <a:rPr lang="en-GB" sz="1400" dirty="0">
                <a:solidFill>
                  <a:schemeClr val="lt2"/>
                </a:solidFill>
              </a:rPr>
              <a:t>No. of classes: 2 </a:t>
            </a:r>
            <a:endParaRPr sz="1400" dirty="0">
              <a:solidFill>
                <a:schemeClr val="lt2"/>
              </a:solidFill>
            </a:endParaRPr>
          </a:p>
          <a:p>
            <a:pPr marL="0" lvl="0" indent="0" algn="l" rtl="0">
              <a:lnSpc>
                <a:spcPct val="80000"/>
              </a:lnSpc>
              <a:spcBef>
                <a:spcPts val="1200"/>
              </a:spcBef>
              <a:spcAft>
                <a:spcPts val="0"/>
              </a:spcAft>
              <a:buNone/>
            </a:pPr>
            <a:r>
              <a:rPr lang="en-GB" sz="1400" dirty="0">
                <a:solidFill>
                  <a:schemeClr val="lt2"/>
                </a:solidFill>
              </a:rPr>
              <a:t>Size of the dataset: 319795 * 18 = 5756310 (24 MB)</a:t>
            </a:r>
            <a:endParaRPr sz="1400" dirty="0">
              <a:solidFill>
                <a:schemeClr val="lt2"/>
              </a:solidFill>
            </a:endParaRPr>
          </a:p>
          <a:p>
            <a:pPr marL="0" lvl="0" indent="0" algn="l" rtl="0">
              <a:lnSpc>
                <a:spcPct val="80000"/>
              </a:lnSpc>
              <a:spcBef>
                <a:spcPts val="1200"/>
              </a:spcBef>
              <a:spcAft>
                <a:spcPts val="0"/>
              </a:spcAft>
              <a:buNone/>
            </a:pPr>
            <a:r>
              <a:rPr lang="en-GB" sz="1400" dirty="0">
                <a:solidFill>
                  <a:schemeClr val="lt2"/>
                </a:solidFill>
              </a:rPr>
              <a:t>No. of samples: 319795</a:t>
            </a:r>
            <a:r>
              <a:rPr lang="en-GB" sz="1600" dirty="0">
                <a:solidFill>
                  <a:schemeClr val="lt2"/>
                </a:solidFill>
              </a:rPr>
              <a:t> </a:t>
            </a:r>
            <a:endParaRPr sz="1600" dirty="0">
              <a:solidFill>
                <a:schemeClr val="lt2"/>
              </a:solidFill>
            </a:endParaRPr>
          </a:p>
          <a:p>
            <a:pPr marL="0" lvl="0" indent="0" algn="l" rtl="0">
              <a:lnSpc>
                <a:spcPct val="80000"/>
              </a:lnSpc>
              <a:spcBef>
                <a:spcPts val="1200"/>
              </a:spcBef>
              <a:spcAft>
                <a:spcPts val="0"/>
              </a:spcAft>
              <a:buNone/>
            </a:pPr>
            <a:endParaRPr sz="1600" dirty="0">
              <a:solidFill>
                <a:schemeClr val="lt2"/>
              </a:solidFill>
            </a:endParaRPr>
          </a:p>
          <a:p>
            <a:pPr marL="0" lvl="0" indent="0" algn="l" rtl="0">
              <a:lnSpc>
                <a:spcPct val="80000"/>
              </a:lnSpc>
              <a:spcBef>
                <a:spcPts val="1200"/>
              </a:spcBef>
              <a:spcAft>
                <a:spcPts val="0"/>
              </a:spcAft>
              <a:buNone/>
            </a:pPr>
            <a:endParaRPr sz="1600" dirty="0"/>
          </a:p>
          <a:p>
            <a:pPr marL="0" lvl="0" indent="0" algn="l" rtl="0">
              <a:lnSpc>
                <a:spcPct val="80000"/>
              </a:lnSpc>
              <a:spcBef>
                <a:spcPts val="1200"/>
              </a:spcBef>
              <a:spcAft>
                <a:spcPts val="1200"/>
              </a:spcAft>
              <a:buNone/>
            </a:pPr>
            <a:endParaRPr sz="1600" dirty="0"/>
          </a:p>
        </p:txBody>
      </p:sp>
      <p:pic>
        <p:nvPicPr>
          <p:cNvPr id="73" name="Google Shape;73;p15"/>
          <p:cNvPicPr preferRelativeResize="0"/>
          <p:nvPr/>
        </p:nvPicPr>
        <p:blipFill>
          <a:blip r:embed="rId3">
            <a:alphaModFix/>
          </a:blip>
          <a:stretch>
            <a:fillRect/>
          </a:stretch>
        </p:blipFill>
        <p:spPr>
          <a:xfrm>
            <a:off x="1688062" y="2670093"/>
            <a:ext cx="6145275" cy="1893550"/>
          </a:xfrm>
          <a:prstGeom prst="rect">
            <a:avLst/>
          </a:prstGeom>
          <a:noFill/>
          <a:ln>
            <a:noFill/>
          </a:ln>
        </p:spPr>
      </p:pic>
      <p:sp>
        <p:nvSpPr>
          <p:cNvPr id="74" name="Google Shape;74;p15"/>
          <p:cNvSpPr txBox="1"/>
          <p:nvPr/>
        </p:nvSpPr>
        <p:spPr>
          <a:xfrm>
            <a:off x="4023150" y="4518900"/>
            <a:ext cx="1475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lt2"/>
                </a:solidFill>
                <a:latin typeface="Average"/>
                <a:ea typeface="Average"/>
                <a:cs typeface="Average"/>
                <a:sym typeface="Average"/>
              </a:rPr>
              <a:t>Dataset Snapshot</a:t>
            </a:r>
            <a:endParaRPr sz="1300">
              <a:solidFill>
                <a:schemeClr val="lt2"/>
              </a:solidFill>
              <a:latin typeface="Average"/>
              <a:ea typeface="Average"/>
              <a:cs typeface="Average"/>
              <a:sym typeface="Average"/>
            </a:endParaRPr>
          </a:p>
        </p:txBody>
      </p:sp>
      <p:sp>
        <p:nvSpPr>
          <p:cNvPr id="75" name="Google Shape;75;p15"/>
          <p:cNvSpPr txBox="1"/>
          <p:nvPr/>
        </p:nvSpPr>
        <p:spPr>
          <a:xfrm>
            <a:off x="4760699" y="923875"/>
            <a:ext cx="4256692" cy="927916"/>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0"/>
              </a:spcBef>
              <a:spcAft>
                <a:spcPts val="0"/>
              </a:spcAft>
              <a:buClr>
                <a:schemeClr val="lt2"/>
              </a:buClr>
              <a:buSzPts val="1400"/>
              <a:buFont typeface="Average"/>
              <a:buChar char="-"/>
            </a:pPr>
            <a:r>
              <a:rPr lang="en-GB" dirty="0">
                <a:solidFill>
                  <a:schemeClr val="lt2"/>
                </a:solidFill>
                <a:latin typeface="Average"/>
                <a:ea typeface="Average"/>
                <a:cs typeface="Average"/>
                <a:sym typeface="Average"/>
              </a:rPr>
              <a:t>The dataset was highly unbalanced. </a:t>
            </a:r>
            <a:endParaRPr dirty="0">
              <a:solidFill>
                <a:schemeClr val="lt2"/>
              </a:solidFill>
              <a:latin typeface="Average"/>
              <a:ea typeface="Average"/>
              <a:cs typeface="Average"/>
              <a:sym typeface="Average"/>
            </a:endParaRPr>
          </a:p>
          <a:p>
            <a:pPr marL="457200" lvl="0" indent="-317500" algn="just" rtl="0">
              <a:lnSpc>
                <a:spcPct val="115000"/>
              </a:lnSpc>
              <a:spcBef>
                <a:spcPts val="0"/>
              </a:spcBef>
              <a:spcAft>
                <a:spcPts val="0"/>
              </a:spcAft>
              <a:buClr>
                <a:schemeClr val="lt2"/>
              </a:buClr>
              <a:buSzPts val="1400"/>
              <a:buFont typeface="Average"/>
              <a:buChar char="-"/>
            </a:pPr>
            <a:r>
              <a:rPr lang="en-GB" dirty="0">
                <a:solidFill>
                  <a:schemeClr val="lt2"/>
                </a:solidFill>
                <a:latin typeface="Average"/>
                <a:ea typeface="Average"/>
                <a:cs typeface="Average"/>
                <a:sym typeface="Average"/>
              </a:rPr>
              <a:t>Data oversampling was done using SMOTE.</a:t>
            </a:r>
            <a:endParaRPr dirty="0">
              <a:solidFill>
                <a:schemeClr val="lt2"/>
              </a:solidFill>
              <a:latin typeface="Average"/>
              <a:ea typeface="Average"/>
              <a:cs typeface="Average"/>
              <a:sym typeface="Average"/>
            </a:endParaRPr>
          </a:p>
          <a:p>
            <a:pPr marL="457200" lvl="0" indent="-317500" algn="just" rtl="0">
              <a:lnSpc>
                <a:spcPct val="115000"/>
              </a:lnSpc>
              <a:spcBef>
                <a:spcPts val="0"/>
              </a:spcBef>
              <a:spcAft>
                <a:spcPts val="0"/>
              </a:spcAft>
              <a:buClr>
                <a:schemeClr val="lt2"/>
              </a:buClr>
              <a:buSzPts val="1400"/>
              <a:buFont typeface="Average"/>
              <a:buChar char="-"/>
            </a:pPr>
            <a:r>
              <a:rPr lang="en-GB" dirty="0">
                <a:solidFill>
                  <a:schemeClr val="lt2"/>
                </a:solidFill>
                <a:latin typeface="Average"/>
                <a:ea typeface="Average"/>
                <a:cs typeface="Average"/>
                <a:sym typeface="Average"/>
              </a:rPr>
              <a:t>No. of samples after oversampling: 548912</a:t>
            </a:r>
            <a:endParaRPr dirty="0">
              <a:solidFill>
                <a:schemeClr val="lt2"/>
              </a:solidFill>
              <a:latin typeface="Average"/>
              <a:ea typeface="Average"/>
              <a:cs typeface="Average"/>
              <a:sym typeface="Average"/>
            </a:endParaRPr>
          </a:p>
        </p:txBody>
      </p:sp>
      <p:cxnSp>
        <p:nvCxnSpPr>
          <p:cNvPr id="76" name="Google Shape;76;p15"/>
          <p:cNvCxnSpPr/>
          <p:nvPr/>
        </p:nvCxnSpPr>
        <p:spPr>
          <a:xfrm>
            <a:off x="4760700" y="887825"/>
            <a:ext cx="0" cy="16404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Training Statistics</a:t>
            </a:r>
            <a:endParaRPr/>
          </a:p>
        </p:txBody>
      </p:sp>
      <p:sp>
        <p:nvSpPr>
          <p:cNvPr id="82" name="Google Shape;82;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b="1" dirty="0">
                <a:solidFill>
                  <a:schemeClr val="lt2"/>
                </a:solidFill>
              </a:rPr>
              <a:t>Training time before oversampling the dataset:</a:t>
            </a:r>
            <a:endParaRPr sz="1500" b="1" dirty="0">
              <a:solidFill>
                <a:schemeClr val="lt2"/>
              </a:solidFill>
            </a:endParaRPr>
          </a:p>
          <a:p>
            <a:pPr marL="457200" lvl="0" indent="-317500" algn="l" rtl="0">
              <a:spcBef>
                <a:spcPts val="1200"/>
              </a:spcBef>
              <a:spcAft>
                <a:spcPts val="0"/>
              </a:spcAft>
              <a:buClr>
                <a:schemeClr val="lt2"/>
              </a:buClr>
              <a:buSzPts val="1400"/>
              <a:buChar char="-"/>
            </a:pPr>
            <a:r>
              <a:rPr lang="en-GB" dirty="0">
                <a:solidFill>
                  <a:schemeClr val="lt2"/>
                </a:solidFill>
              </a:rPr>
              <a:t>Decision Tree		: 0.5 sec</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Random Forest		: 17 sec</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XGBoost		: 0.6 sec</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Gradient Boost		: 18.7 sec</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AdaBoost		: 18.6 sec</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SVM			: 130 min</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Logistic Regression	: 0.6 sec</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Nearest Neighbor		: 27.8 sec</a:t>
            </a:r>
            <a:endParaRPr dirty="0">
              <a:solidFill>
                <a:schemeClr val="lt2"/>
              </a:solidFill>
            </a:endParaRPr>
          </a:p>
        </p:txBody>
      </p:sp>
      <p:sp>
        <p:nvSpPr>
          <p:cNvPr id="83" name="Google Shape;83;p16"/>
          <p:cNvSpPr txBox="1">
            <a:spLocks noGrp="1"/>
          </p:cNvSpPr>
          <p:nvPr>
            <p:ph type="body" idx="2"/>
          </p:nvPr>
        </p:nvSpPr>
        <p:spPr>
          <a:xfrm>
            <a:off x="4726892" y="1158433"/>
            <a:ext cx="4105407"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b="1" dirty="0">
                <a:solidFill>
                  <a:schemeClr val="lt2"/>
                </a:solidFill>
              </a:rPr>
              <a:t>Training time after oversampling the dataset:</a:t>
            </a:r>
            <a:endParaRPr sz="1500" b="1" dirty="0">
              <a:solidFill>
                <a:schemeClr val="lt2"/>
              </a:solidFill>
            </a:endParaRPr>
          </a:p>
          <a:p>
            <a:pPr marL="457200" lvl="0" indent="-317500" algn="l" rtl="0">
              <a:spcBef>
                <a:spcPts val="1200"/>
              </a:spcBef>
              <a:spcAft>
                <a:spcPts val="0"/>
              </a:spcAft>
              <a:buClr>
                <a:schemeClr val="lt2"/>
              </a:buClr>
              <a:buSzPts val="1400"/>
              <a:buChar char="-"/>
            </a:pPr>
            <a:r>
              <a:rPr lang="en-GB" dirty="0">
                <a:solidFill>
                  <a:schemeClr val="lt2"/>
                </a:solidFill>
              </a:rPr>
              <a:t>Decision Tree		: 3.7 sec</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Random Forest		: 1 min 20 sec</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XGBoost		: 2.4 sec</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Gradient Boost		: 1 min 50 sec</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AdaBoost		: 29.2 sec</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SVM			: 198 min 31 sec</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Logistic Regression	: 5.7 sec</a:t>
            </a:r>
            <a:endParaRPr dirty="0">
              <a:solidFill>
                <a:schemeClr val="lt2"/>
              </a:solidFill>
            </a:endParaRPr>
          </a:p>
          <a:p>
            <a:pPr marL="457200" lvl="0" indent="-317500" algn="l" rtl="0">
              <a:spcBef>
                <a:spcPts val="0"/>
              </a:spcBef>
              <a:spcAft>
                <a:spcPts val="0"/>
              </a:spcAft>
              <a:buClr>
                <a:schemeClr val="lt2"/>
              </a:buClr>
              <a:buSzPts val="1400"/>
              <a:buChar char="-"/>
            </a:pPr>
            <a:r>
              <a:rPr lang="en-GB" dirty="0">
                <a:solidFill>
                  <a:schemeClr val="lt2"/>
                </a:solidFill>
              </a:rPr>
              <a:t>Nearest Neighbor		: 32.2 sec</a:t>
            </a:r>
            <a:endParaRPr dirty="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Regularization and Optimization</a:t>
            </a:r>
            <a:endParaRPr/>
          </a:p>
        </p:txBody>
      </p:sp>
      <p:sp>
        <p:nvSpPr>
          <p:cNvPr id="89" name="Google Shape;89;p17"/>
          <p:cNvSpPr txBox="1">
            <a:spLocks noGrp="1"/>
          </p:cNvSpPr>
          <p:nvPr>
            <p:ph type="body" idx="1"/>
          </p:nvPr>
        </p:nvSpPr>
        <p:spPr>
          <a:xfrm>
            <a:off x="311700" y="1145200"/>
            <a:ext cx="8520600" cy="34164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GB" sz="1400" b="1" u="sng" dirty="0">
                <a:solidFill>
                  <a:schemeClr val="lt2"/>
                </a:solidFill>
              </a:rPr>
              <a:t>Regularization</a:t>
            </a:r>
            <a:r>
              <a:rPr lang="en-GB" sz="1400" dirty="0">
                <a:solidFill>
                  <a:schemeClr val="lt2"/>
                </a:solidFill>
              </a:rPr>
              <a:t>:</a:t>
            </a:r>
            <a:endParaRPr sz="1400" dirty="0">
              <a:solidFill>
                <a:schemeClr val="lt2"/>
              </a:solidFill>
            </a:endParaRPr>
          </a:p>
          <a:p>
            <a:pPr marL="0" lvl="0" indent="0" algn="just" rtl="0">
              <a:lnSpc>
                <a:spcPct val="100000"/>
              </a:lnSpc>
              <a:spcBef>
                <a:spcPts val="1200"/>
              </a:spcBef>
              <a:spcAft>
                <a:spcPts val="0"/>
              </a:spcAft>
              <a:buNone/>
            </a:pPr>
            <a:r>
              <a:rPr lang="en-GB" sz="1400" dirty="0">
                <a:solidFill>
                  <a:schemeClr val="lt2"/>
                </a:solidFill>
              </a:rPr>
              <a:t>Since we did not face any overfitting issue, so we did not use any regularization technique explicitly. Some models have built-in regularizers like Logistic Regression. </a:t>
            </a:r>
            <a:endParaRPr sz="1400" dirty="0">
              <a:solidFill>
                <a:schemeClr val="lt2"/>
              </a:solidFill>
            </a:endParaRPr>
          </a:p>
          <a:p>
            <a:pPr marL="0" lvl="0" indent="0" algn="just" rtl="0">
              <a:lnSpc>
                <a:spcPct val="100000"/>
              </a:lnSpc>
              <a:spcBef>
                <a:spcPts val="1200"/>
              </a:spcBef>
              <a:spcAft>
                <a:spcPts val="0"/>
              </a:spcAft>
              <a:buNone/>
            </a:pPr>
            <a:r>
              <a:rPr lang="en-GB" sz="1400" dirty="0">
                <a:solidFill>
                  <a:schemeClr val="lt2"/>
                </a:solidFill>
              </a:rPr>
              <a:t>In Logistic Regression, there is a penalty term, which acts like </a:t>
            </a:r>
            <a:r>
              <a:rPr lang="en-GB" sz="1400" dirty="0" err="1">
                <a:solidFill>
                  <a:schemeClr val="lt2"/>
                </a:solidFill>
              </a:rPr>
              <a:t>regularizer</a:t>
            </a:r>
            <a:r>
              <a:rPr lang="en-GB" sz="1400" dirty="0">
                <a:solidFill>
                  <a:schemeClr val="lt2"/>
                </a:solidFill>
              </a:rPr>
              <a:t>. Using GridSearchCV, we searched for the best penalty term and it was found to be ‘L2’. </a:t>
            </a:r>
            <a:endParaRPr sz="1400" dirty="0">
              <a:solidFill>
                <a:schemeClr val="lt2"/>
              </a:solidFill>
            </a:endParaRPr>
          </a:p>
          <a:p>
            <a:pPr marL="0" lvl="0" indent="0" algn="just" rtl="0">
              <a:lnSpc>
                <a:spcPct val="100000"/>
              </a:lnSpc>
              <a:spcBef>
                <a:spcPts val="1200"/>
              </a:spcBef>
              <a:spcAft>
                <a:spcPts val="0"/>
              </a:spcAft>
              <a:buNone/>
            </a:pPr>
            <a:endParaRPr sz="1400" dirty="0">
              <a:solidFill>
                <a:schemeClr val="lt2"/>
              </a:solidFill>
            </a:endParaRPr>
          </a:p>
          <a:p>
            <a:pPr marL="0" lvl="0" indent="0" algn="just" rtl="0">
              <a:spcBef>
                <a:spcPts val="1200"/>
              </a:spcBef>
              <a:spcAft>
                <a:spcPts val="0"/>
              </a:spcAft>
              <a:buNone/>
            </a:pPr>
            <a:r>
              <a:rPr lang="en-GB" sz="1400" b="1" u="sng" dirty="0">
                <a:solidFill>
                  <a:schemeClr val="lt2"/>
                </a:solidFill>
              </a:rPr>
              <a:t>Optimization</a:t>
            </a:r>
            <a:r>
              <a:rPr lang="en-GB" sz="1400" dirty="0">
                <a:solidFill>
                  <a:schemeClr val="lt2"/>
                </a:solidFill>
              </a:rPr>
              <a:t>:</a:t>
            </a:r>
            <a:endParaRPr sz="1400" dirty="0">
              <a:solidFill>
                <a:schemeClr val="lt2"/>
              </a:solidFill>
            </a:endParaRPr>
          </a:p>
          <a:p>
            <a:pPr marL="0" lvl="0" indent="0" algn="just" rtl="0">
              <a:spcBef>
                <a:spcPts val="1200"/>
              </a:spcBef>
              <a:spcAft>
                <a:spcPts val="0"/>
              </a:spcAft>
              <a:buNone/>
            </a:pPr>
            <a:r>
              <a:rPr lang="en-GB" sz="1400" dirty="0">
                <a:solidFill>
                  <a:schemeClr val="lt2"/>
                </a:solidFill>
              </a:rPr>
              <a:t>For optimization, we have done hyperparameter fine tuning.</a:t>
            </a:r>
            <a:endParaRPr sz="1400" dirty="0">
              <a:solidFill>
                <a:schemeClr val="lt2"/>
              </a:solidFill>
            </a:endParaRPr>
          </a:p>
          <a:p>
            <a:pPr marL="0" lvl="0" indent="0" algn="just" rtl="0">
              <a:spcBef>
                <a:spcPts val="1200"/>
              </a:spcBef>
              <a:spcAft>
                <a:spcPts val="0"/>
              </a:spcAft>
              <a:buNone/>
            </a:pPr>
            <a:r>
              <a:rPr lang="en-GB" sz="1400" dirty="0">
                <a:solidFill>
                  <a:schemeClr val="lt2"/>
                </a:solidFill>
              </a:rPr>
              <a:t>Hyperparameter fine tuning was done using GridSearchCV.</a:t>
            </a:r>
            <a:endParaRPr sz="1400" dirty="0">
              <a:solidFill>
                <a:schemeClr val="lt2"/>
              </a:solidFill>
            </a:endParaRPr>
          </a:p>
          <a:p>
            <a:pPr marL="0" lvl="0" indent="0" algn="just" rtl="0">
              <a:spcBef>
                <a:spcPts val="1200"/>
              </a:spcBef>
              <a:spcAft>
                <a:spcPts val="1200"/>
              </a:spcAft>
              <a:buNone/>
            </a:pPr>
            <a:endParaRPr sz="1400" dirty="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 (Before Oversampling)</a:t>
            </a:r>
            <a:endParaRPr/>
          </a:p>
        </p:txBody>
      </p:sp>
      <p:sp>
        <p:nvSpPr>
          <p:cNvPr id="95" name="Google Shape;9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400" dirty="0">
                <a:solidFill>
                  <a:schemeClr val="lt2"/>
                </a:solidFill>
              </a:rPr>
              <a:t>In total, we have implemented eight Machine Learning models such as Decision Tree, Random Forest, XGBoost, Gradient Boost, AdaBoost, SVM, Logistic Regression, and Nearest Neighbor. Among them, we got the best results from Random Forest.</a:t>
            </a:r>
            <a:endParaRPr sz="1400" dirty="0">
              <a:solidFill>
                <a:schemeClr val="lt2"/>
              </a:solidFill>
            </a:endParaRPr>
          </a:p>
          <a:p>
            <a:pPr marL="0" lvl="0" indent="0" algn="l" rtl="0">
              <a:spcBef>
                <a:spcPts val="1200"/>
              </a:spcBef>
              <a:spcAft>
                <a:spcPts val="0"/>
              </a:spcAft>
              <a:buNone/>
            </a:pPr>
            <a:endParaRPr sz="1400" dirty="0">
              <a:solidFill>
                <a:schemeClr val="lt2"/>
              </a:solidFill>
            </a:endParaRPr>
          </a:p>
          <a:p>
            <a:pPr marL="0" lvl="0" indent="0" algn="l" rtl="0">
              <a:spcBef>
                <a:spcPts val="1200"/>
              </a:spcBef>
              <a:spcAft>
                <a:spcPts val="0"/>
              </a:spcAft>
              <a:buNone/>
            </a:pPr>
            <a:r>
              <a:rPr lang="en-GB" sz="1400" b="1" u="sng" dirty="0">
                <a:solidFill>
                  <a:schemeClr val="lt2"/>
                </a:solidFill>
              </a:rPr>
              <a:t>Random Forest Results</a:t>
            </a:r>
            <a:endParaRPr sz="1400" b="1" u="sng" dirty="0">
              <a:solidFill>
                <a:schemeClr val="lt2"/>
              </a:solidFill>
            </a:endParaRPr>
          </a:p>
          <a:p>
            <a:pPr marL="0" lvl="0" indent="0" algn="l" rtl="0">
              <a:lnSpc>
                <a:spcPct val="80000"/>
              </a:lnSpc>
              <a:spcBef>
                <a:spcPts val="1200"/>
              </a:spcBef>
              <a:spcAft>
                <a:spcPts val="0"/>
              </a:spcAft>
              <a:buNone/>
            </a:pPr>
            <a:r>
              <a:rPr lang="en-GB" sz="1400" b="1" dirty="0">
                <a:solidFill>
                  <a:schemeClr val="lt2"/>
                </a:solidFill>
              </a:rPr>
              <a:t>Accuracy</a:t>
            </a:r>
            <a:r>
              <a:rPr lang="en-GB" sz="1400" dirty="0">
                <a:solidFill>
                  <a:schemeClr val="lt2"/>
                </a:solidFill>
              </a:rPr>
              <a:t>: 91.1%</a:t>
            </a:r>
            <a:endParaRPr sz="1400" dirty="0">
              <a:solidFill>
                <a:schemeClr val="lt2"/>
              </a:solidFill>
            </a:endParaRPr>
          </a:p>
          <a:p>
            <a:pPr marL="0" lvl="0" indent="0" algn="l" rtl="0">
              <a:lnSpc>
                <a:spcPct val="80000"/>
              </a:lnSpc>
              <a:spcBef>
                <a:spcPts val="800"/>
              </a:spcBef>
              <a:spcAft>
                <a:spcPts val="0"/>
              </a:spcAft>
              <a:buNone/>
            </a:pPr>
            <a:r>
              <a:rPr lang="en-GB" sz="1400" b="1" dirty="0">
                <a:solidFill>
                  <a:schemeClr val="lt2"/>
                </a:solidFill>
              </a:rPr>
              <a:t>Precision</a:t>
            </a:r>
            <a:r>
              <a:rPr lang="en-GB" sz="1400" dirty="0">
                <a:solidFill>
                  <a:schemeClr val="lt2"/>
                </a:solidFill>
              </a:rPr>
              <a:t>: 0.59</a:t>
            </a:r>
            <a:endParaRPr sz="1400" dirty="0">
              <a:solidFill>
                <a:schemeClr val="lt2"/>
              </a:solidFill>
            </a:endParaRPr>
          </a:p>
          <a:p>
            <a:pPr marL="0" lvl="0" indent="0" algn="l" rtl="0">
              <a:lnSpc>
                <a:spcPct val="80000"/>
              </a:lnSpc>
              <a:spcBef>
                <a:spcPts val="800"/>
              </a:spcBef>
              <a:spcAft>
                <a:spcPts val="0"/>
              </a:spcAft>
              <a:buNone/>
            </a:pPr>
            <a:r>
              <a:rPr lang="en-GB" sz="1400" b="1" dirty="0">
                <a:solidFill>
                  <a:schemeClr val="lt2"/>
                </a:solidFill>
              </a:rPr>
              <a:t>Recall</a:t>
            </a:r>
            <a:r>
              <a:rPr lang="en-GB" sz="1400" dirty="0">
                <a:solidFill>
                  <a:schemeClr val="lt2"/>
                </a:solidFill>
              </a:rPr>
              <a:t>: 0.045</a:t>
            </a:r>
            <a:endParaRPr sz="1400" dirty="0">
              <a:solidFill>
                <a:schemeClr val="lt2"/>
              </a:solidFill>
            </a:endParaRPr>
          </a:p>
          <a:p>
            <a:pPr marL="0" lvl="0" indent="0" algn="l" rtl="0">
              <a:lnSpc>
                <a:spcPct val="80000"/>
              </a:lnSpc>
              <a:spcBef>
                <a:spcPts val="800"/>
              </a:spcBef>
              <a:spcAft>
                <a:spcPts val="0"/>
              </a:spcAft>
              <a:buNone/>
            </a:pPr>
            <a:r>
              <a:rPr lang="en-GB" sz="1400" b="1" dirty="0">
                <a:solidFill>
                  <a:schemeClr val="lt2"/>
                </a:solidFill>
              </a:rPr>
              <a:t>AUC (Area under the curve) score</a:t>
            </a:r>
            <a:r>
              <a:rPr lang="en-GB" sz="1400" dirty="0">
                <a:solidFill>
                  <a:schemeClr val="lt2"/>
                </a:solidFill>
              </a:rPr>
              <a:t>:  0.52</a:t>
            </a:r>
            <a:endParaRPr sz="1400" dirty="0">
              <a:solidFill>
                <a:schemeClr val="lt2"/>
              </a:solidFill>
            </a:endParaRPr>
          </a:p>
          <a:p>
            <a:pPr marL="0" lvl="0" indent="0" algn="l" rtl="0">
              <a:lnSpc>
                <a:spcPct val="80000"/>
              </a:lnSpc>
              <a:spcBef>
                <a:spcPts val="800"/>
              </a:spcBef>
              <a:spcAft>
                <a:spcPts val="800"/>
              </a:spcAft>
              <a:buNone/>
            </a:pPr>
            <a:endParaRPr sz="1400" dirty="0"/>
          </a:p>
        </p:txBody>
      </p:sp>
      <p:pic>
        <p:nvPicPr>
          <p:cNvPr id="96" name="Google Shape;96;p18"/>
          <p:cNvPicPr preferRelativeResize="0"/>
          <p:nvPr/>
        </p:nvPicPr>
        <p:blipFill>
          <a:blip r:embed="rId3">
            <a:alphaModFix/>
          </a:blip>
          <a:stretch>
            <a:fillRect/>
          </a:stretch>
        </p:blipFill>
        <p:spPr>
          <a:xfrm>
            <a:off x="3591721" y="2251025"/>
            <a:ext cx="2457550" cy="1981300"/>
          </a:xfrm>
          <a:prstGeom prst="rect">
            <a:avLst/>
          </a:prstGeom>
          <a:noFill/>
          <a:ln>
            <a:noFill/>
          </a:ln>
        </p:spPr>
      </p:pic>
      <p:pic>
        <p:nvPicPr>
          <p:cNvPr id="97" name="Google Shape;97;p18"/>
          <p:cNvPicPr preferRelativeResize="0"/>
          <p:nvPr/>
        </p:nvPicPr>
        <p:blipFill>
          <a:blip r:embed="rId4">
            <a:alphaModFix/>
          </a:blip>
          <a:stretch>
            <a:fillRect/>
          </a:stretch>
        </p:blipFill>
        <p:spPr>
          <a:xfrm>
            <a:off x="6304900" y="2251025"/>
            <a:ext cx="2388831" cy="1981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 (After Oversampling)</a:t>
            </a:r>
            <a:endParaRPr/>
          </a:p>
        </p:txBody>
      </p:sp>
      <p:sp>
        <p:nvSpPr>
          <p:cNvPr id="103" name="Google Shape;10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1400" u="sng" dirty="0">
                <a:solidFill>
                  <a:schemeClr val="lt2"/>
                </a:solidFill>
              </a:rPr>
              <a:t>NOTE</a:t>
            </a:r>
            <a:r>
              <a:rPr lang="en-GB" sz="1400" dirty="0">
                <a:solidFill>
                  <a:schemeClr val="lt2"/>
                </a:solidFill>
              </a:rPr>
              <a:t>: Even after oversampling the dataset, best results were obtained from Random Forest model.</a:t>
            </a:r>
            <a:endParaRPr sz="1400" dirty="0">
              <a:solidFill>
                <a:schemeClr val="lt2"/>
              </a:solidFill>
            </a:endParaRPr>
          </a:p>
          <a:p>
            <a:pPr marL="0" lvl="0" indent="0" algn="l" rtl="0">
              <a:spcBef>
                <a:spcPts val="1200"/>
              </a:spcBef>
              <a:spcAft>
                <a:spcPts val="0"/>
              </a:spcAft>
              <a:buNone/>
            </a:pPr>
            <a:endParaRPr sz="1400" b="1" u="sng" dirty="0">
              <a:solidFill>
                <a:schemeClr val="lt2"/>
              </a:solidFill>
            </a:endParaRPr>
          </a:p>
          <a:p>
            <a:pPr marL="0" lvl="0" indent="0" algn="l" rtl="0">
              <a:spcBef>
                <a:spcPts val="1200"/>
              </a:spcBef>
              <a:spcAft>
                <a:spcPts val="0"/>
              </a:spcAft>
              <a:buNone/>
            </a:pPr>
            <a:r>
              <a:rPr lang="en-GB" sz="1400" b="1" u="sng" dirty="0">
                <a:solidFill>
                  <a:schemeClr val="lt2"/>
                </a:solidFill>
              </a:rPr>
              <a:t>Random Forest Results</a:t>
            </a:r>
            <a:endParaRPr sz="1400" b="1" u="sng" dirty="0">
              <a:solidFill>
                <a:schemeClr val="lt2"/>
              </a:solidFill>
            </a:endParaRPr>
          </a:p>
          <a:p>
            <a:pPr marL="0" lvl="0" indent="0" algn="l" rtl="0">
              <a:lnSpc>
                <a:spcPct val="80000"/>
              </a:lnSpc>
              <a:spcBef>
                <a:spcPts val="1200"/>
              </a:spcBef>
              <a:spcAft>
                <a:spcPts val="0"/>
              </a:spcAft>
              <a:buNone/>
            </a:pPr>
            <a:r>
              <a:rPr lang="en-GB" sz="1400" b="1" dirty="0">
                <a:solidFill>
                  <a:schemeClr val="lt2"/>
                </a:solidFill>
              </a:rPr>
              <a:t>Accuracy</a:t>
            </a:r>
            <a:r>
              <a:rPr lang="en-GB" sz="1400" dirty="0">
                <a:solidFill>
                  <a:schemeClr val="lt2"/>
                </a:solidFill>
              </a:rPr>
              <a:t>: 93.9%</a:t>
            </a:r>
            <a:endParaRPr sz="1400" dirty="0">
              <a:solidFill>
                <a:schemeClr val="lt2"/>
              </a:solidFill>
            </a:endParaRPr>
          </a:p>
          <a:p>
            <a:pPr marL="0" lvl="0" indent="0" algn="l" rtl="0">
              <a:lnSpc>
                <a:spcPct val="80000"/>
              </a:lnSpc>
              <a:spcBef>
                <a:spcPts val="800"/>
              </a:spcBef>
              <a:spcAft>
                <a:spcPts val="0"/>
              </a:spcAft>
              <a:buNone/>
            </a:pPr>
            <a:r>
              <a:rPr lang="en-GB" sz="1400" b="1" dirty="0">
                <a:solidFill>
                  <a:schemeClr val="lt2"/>
                </a:solidFill>
              </a:rPr>
              <a:t>Precision</a:t>
            </a:r>
            <a:r>
              <a:rPr lang="en-GB" sz="1400" dirty="0">
                <a:solidFill>
                  <a:schemeClr val="lt2"/>
                </a:solidFill>
              </a:rPr>
              <a:t>: 0.96</a:t>
            </a:r>
            <a:endParaRPr sz="1400" dirty="0">
              <a:solidFill>
                <a:schemeClr val="lt2"/>
              </a:solidFill>
            </a:endParaRPr>
          </a:p>
          <a:p>
            <a:pPr marL="0" lvl="0" indent="0" algn="l" rtl="0">
              <a:lnSpc>
                <a:spcPct val="80000"/>
              </a:lnSpc>
              <a:spcBef>
                <a:spcPts val="800"/>
              </a:spcBef>
              <a:spcAft>
                <a:spcPts val="0"/>
              </a:spcAft>
              <a:buNone/>
            </a:pPr>
            <a:r>
              <a:rPr lang="en-GB" sz="1400" b="1" dirty="0">
                <a:solidFill>
                  <a:schemeClr val="lt2"/>
                </a:solidFill>
              </a:rPr>
              <a:t>Recall</a:t>
            </a:r>
            <a:r>
              <a:rPr lang="en-GB" sz="1400" dirty="0">
                <a:solidFill>
                  <a:schemeClr val="lt2"/>
                </a:solidFill>
              </a:rPr>
              <a:t>: 0.91</a:t>
            </a:r>
            <a:endParaRPr sz="1400" dirty="0">
              <a:solidFill>
                <a:schemeClr val="lt2"/>
              </a:solidFill>
            </a:endParaRPr>
          </a:p>
          <a:p>
            <a:pPr marL="0" lvl="0" indent="0" algn="l" rtl="0">
              <a:lnSpc>
                <a:spcPct val="80000"/>
              </a:lnSpc>
              <a:spcBef>
                <a:spcPts val="800"/>
              </a:spcBef>
              <a:spcAft>
                <a:spcPts val="0"/>
              </a:spcAft>
              <a:buNone/>
            </a:pPr>
            <a:r>
              <a:rPr lang="en-GB" sz="1400" b="1" dirty="0">
                <a:solidFill>
                  <a:schemeClr val="lt2"/>
                </a:solidFill>
              </a:rPr>
              <a:t>AUC (Area under the curve) score</a:t>
            </a:r>
            <a:r>
              <a:rPr lang="en-GB" sz="1400" dirty="0">
                <a:solidFill>
                  <a:schemeClr val="lt2"/>
                </a:solidFill>
              </a:rPr>
              <a:t>:  0.94</a:t>
            </a:r>
            <a:endParaRPr sz="1400" dirty="0">
              <a:solidFill>
                <a:schemeClr val="lt2"/>
              </a:solidFill>
            </a:endParaRPr>
          </a:p>
          <a:p>
            <a:pPr marL="0" lvl="0" indent="0" algn="l" rtl="0">
              <a:lnSpc>
                <a:spcPct val="80000"/>
              </a:lnSpc>
              <a:spcBef>
                <a:spcPts val="800"/>
              </a:spcBef>
              <a:spcAft>
                <a:spcPts val="0"/>
              </a:spcAft>
              <a:buNone/>
            </a:pPr>
            <a:endParaRPr sz="1400" dirty="0"/>
          </a:p>
          <a:p>
            <a:pPr marL="0" lvl="0" indent="0" algn="l" rtl="0">
              <a:lnSpc>
                <a:spcPct val="80000"/>
              </a:lnSpc>
              <a:spcBef>
                <a:spcPts val="800"/>
              </a:spcBef>
              <a:spcAft>
                <a:spcPts val="0"/>
              </a:spcAft>
              <a:buNone/>
            </a:pPr>
            <a:endParaRPr sz="1400" dirty="0"/>
          </a:p>
          <a:p>
            <a:pPr marL="0" lvl="0" indent="0" algn="l" rtl="0">
              <a:lnSpc>
                <a:spcPct val="80000"/>
              </a:lnSpc>
              <a:spcBef>
                <a:spcPts val="800"/>
              </a:spcBef>
              <a:spcAft>
                <a:spcPts val="0"/>
              </a:spcAft>
              <a:buNone/>
            </a:pPr>
            <a:endParaRPr sz="1200" dirty="0"/>
          </a:p>
          <a:p>
            <a:pPr marL="0" lvl="0" indent="0" algn="l" rtl="0">
              <a:lnSpc>
                <a:spcPct val="80000"/>
              </a:lnSpc>
              <a:spcBef>
                <a:spcPts val="800"/>
              </a:spcBef>
              <a:spcAft>
                <a:spcPts val="800"/>
              </a:spcAft>
              <a:buNone/>
            </a:pPr>
            <a:r>
              <a:rPr lang="en-GB" sz="1200" i="1" dirty="0"/>
              <a:t>For more: </a:t>
            </a:r>
            <a:r>
              <a:rPr lang="en-GB" sz="1200" i="1" u="sng" dirty="0">
                <a:solidFill>
                  <a:srgbClr val="C9DAF8"/>
                </a:solidFill>
                <a:hlinkClick r:id="rId3">
                  <a:extLst>
                    <a:ext uri="{A12FA001-AC4F-418D-AE19-62706E023703}">
                      <ahyp:hlinkClr xmlns:ahyp="http://schemas.microsoft.com/office/drawing/2018/hyperlinkcolor" val="tx"/>
                    </a:ext>
                  </a:extLst>
                </a:hlinkClick>
              </a:rPr>
              <a:t>https://docs.google.com/document/d/1nfW9KHMBbvpvxiOMglLnaB87gYCswC_NQ6uA2DIc3jo/edit</a:t>
            </a:r>
            <a:endParaRPr sz="1200" i="1" dirty="0">
              <a:solidFill>
                <a:srgbClr val="C9DAF8"/>
              </a:solidFill>
            </a:endParaRPr>
          </a:p>
        </p:txBody>
      </p:sp>
      <p:pic>
        <p:nvPicPr>
          <p:cNvPr id="104" name="Google Shape;104;p19"/>
          <p:cNvPicPr preferRelativeResize="0"/>
          <p:nvPr/>
        </p:nvPicPr>
        <p:blipFill>
          <a:blip r:embed="rId4">
            <a:alphaModFix/>
          </a:blip>
          <a:stretch>
            <a:fillRect/>
          </a:stretch>
        </p:blipFill>
        <p:spPr>
          <a:xfrm>
            <a:off x="3654150" y="1826400"/>
            <a:ext cx="2458300" cy="1981875"/>
          </a:xfrm>
          <a:prstGeom prst="rect">
            <a:avLst/>
          </a:prstGeom>
          <a:noFill/>
          <a:ln>
            <a:noFill/>
          </a:ln>
        </p:spPr>
      </p:pic>
      <p:pic>
        <p:nvPicPr>
          <p:cNvPr id="105" name="Google Shape;105;p19"/>
          <p:cNvPicPr preferRelativeResize="0"/>
          <p:nvPr/>
        </p:nvPicPr>
        <p:blipFill>
          <a:blip r:embed="rId5">
            <a:alphaModFix/>
          </a:blip>
          <a:stretch>
            <a:fillRect/>
          </a:stretch>
        </p:blipFill>
        <p:spPr>
          <a:xfrm>
            <a:off x="6442751" y="1826400"/>
            <a:ext cx="2389542" cy="1981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4000"/>
              <a:t>THANK YOU</a:t>
            </a:r>
            <a:endParaRPr sz="4000"/>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584</Words>
  <Application>Microsoft Office PowerPoint</Application>
  <PresentationFormat>On-screen Show (16:9)</PresentationFormat>
  <Paragraphs>67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Average</vt:lpstr>
      <vt:lpstr>Oswald</vt:lpstr>
      <vt:lpstr>Slate</vt:lpstr>
      <vt:lpstr>Predictive Analytics for Heart Health:  A Machine Learning Approach</vt:lpstr>
      <vt:lpstr>Project Details</vt:lpstr>
      <vt:lpstr>Dataset Statistics</vt:lpstr>
      <vt:lpstr>Training Statistics</vt:lpstr>
      <vt:lpstr>Regularization and Optimization</vt:lpstr>
      <vt:lpstr>Results (Before Oversampling)</vt:lpstr>
      <vt:lpstr>Results (After Oversampling)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Analytics for Heart Health:  A Machine Learning Approach</dc:title>
  <cp:lastModifiedBy>Muhammad Rafsan Kabir</cp:lastModifiedBy>
  <cp:revision>9</cp:revision>
  <dcterms:modified xsi:type="dcterms:W3CDTF">2023-11-01T08:34:57Z</dcterms:modified>
</cp:coreProperties>
</file>