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40"/>
  </p:notesMasterIdLst>
  <p:handoutMasterIdLst>
    <p:handoutMasterId r:id="rId41"/>
  </p:handoutMasterIdLst>
  <p:sldIdLst>
    <p:sldId id="311" r:id="rId5"/>
    <p:sldId id="289" r:id="rId6"/>
    <p:sldId id="290" r:id="rId7"/>
    <p:sldId id="291" r:id="rId8"/>
    <p:sldId id="292" r:id="rId9"/>
    <p:sldId id="323" r:id="rId10"/>
    <p:sldId id="294" r:id="rId11"/>
    <p:sldId id="295" r:id="rId12"/>
    <p:sldId id="296" r:id="rId13"/>
    <p:sldId id="297" r:id="rId14"/>
    <p:sldId id="319" r:id="rId15"/>
    <p:sldId id="301" r:id="rId16"/>
    <p:sldId id="302" r:id="rId17"/>
    <p:sldId id="303" r:id="rId18"/>
    <p:sldId id="304" r:id="rId19"/>
    <p:sldId id="305" r:id="rId20"/>
    <p:sldId id="299" r:id="rId21"/>
    <p:sldId id="306" r:id="rId22"/>
    <p:sldId id="316" r:id="rId23"/>
    <p:sldId id="317" r:id="rId24"/>
    <p:sldId id="318" r:id="rId25"/>
    <p:sldId id="308" r:id="rId26"/>
    <p:sldId id="307" r:id="rId27"/>
    <p:sldId id="330" r:id="rId28"/>
    <p:sldId id="331" r:id="rId29"/>
    <p:sldId id="332" r:id="rId30"/>
    <p:sldId id="333" r:id="rId31"/>
    <p:sldId id="309" r:id="rId32"/>
    <p:sldId id="334" r:id="rId33"/>
    <p:sldId id="320" r:id="rId34"/>
    <p:sldId id="322" r:id="rId35"/>
    <p:sldId id="336" r:id="rId36"/>
    <p:sldId id="324" r:id="rId37"/>
    <p:sldId id="325" r:id="rId38"/>
    <p:sldId id="33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26958D-7CAB-AED7-1D4F-465A21835E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0B5D6-2440-F7DF-9C92-8F004BB2FB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DC1A5-B2FE-46FE-82D8-FAD950B5936E}" type="datetimeFigureOut">
              <a:rPr lang="en-MY" smtClean="0"/>
              <a:t>20/9/2025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2EBE1-430A-572F-7563-2752596FD5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2DF8B-D9D9-BB4E-6C0A-5AC91142DA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CA597-36A2-4971-A954-F89A0C890A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0478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CF313-1871-42A9-AC66-55284AA856CC}" type="datetimeFigureOut">
              <a:rPr lang="en-MY" smtClean="0"/>
              <a:t>20/9/2025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04F02-B71B-4D7D-B57B-0B8EBC0E51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9494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F742-52BB-0CD8-3BC2-C5DF9A0AF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19D8B-F57B-51BA-06F1-E553BDDB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B527-BFAB-7905-0742-007CB1A8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6AD-C6E9-4D2C-AC53-DBF1C16F092C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0F21-80E7-5641-8FD2-5B62577B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2D94-D366-BCDB-9A15-A3A5725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E9E3-D081-9984-2D2A-D413D8BF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6A1BE-9B24-E607-D388-9D1E18B4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27423-9D31-449D-8A4A-02BDCBD4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D894-0DCD-48A6-A4AD-20CAE1E55625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5FE3-89BA-F159-E916-5B0ADFF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D081-21C9-B2C9-D178-55DB19A3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4B74B-F1B7-F263-1D1C-A4B943E61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842C-56D4-C602-15C3-33EF572D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52A1-E615-64F4-3F8E-81782EFA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528C-4A8B-40DD-9A79-8DFDD3F7837C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A8A7-9640-A5C8-833C-DCF84C65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A2BC-FEBD-A7DF-9592-38BDEA75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79D8-EA98-9701-1389-646DB0F4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4E41-A47D-FB8F-3FC8-B2A8AC9B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C167-CF9F-9D04-EAC8-AD3F4B3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49E-D399-40D3-A87C-A28B3047A3C1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25B6-C9A1-3AB7-7D5F-84A9753F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C00D-08D9-1AA3-8802-74008A5D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1C6-D059-4C5D-19D9-F48009A5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1763-923E-9323-9568-DAA0C340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748E-8F77-59AA-2ECF-472CF467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19BF-0D55-488B-BBE6-19B65814F214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C88E-DE18-26FD-1582-84828A03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51AE-7860-709A-D6E4-5714107A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F314-AE91-8E61-0891-D1CFB5DD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D84A-1CA7-4E95-B78E-E1D37131A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BA6D3-923C-FEBA-9C54-813475A6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41D80-838A-FCA8-944C-8122F857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A160-9768-4B20-9F7B-36657885791B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4476F-2DCA-BB22-73C5-3702715C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EF17C-7844-4DD3-A590-E3378AC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69C7-5510-19AD-238F-6E48E60B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4D9E8-35C7-F0D4-202B-8F49366D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34D1-DEB7-2750-6332-A5E23F0C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59C0D-ADFD-2CA1-B0CB-99263F176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E86E2-2F9B-B407-5F82-84E4C7F22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100A3-5BC5-8B57-B842-57F57856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6AE-5BA7-4C43-97EB-4E1351AE8179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5F13F-91F0-7B32-28EF-6380A80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C7378-54AB-85D3-D092-E160C04C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B11B-CD22-1A6C-5372-F5F41567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46B9-5B58-4535-FF75-1D5DF3D1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912-05B5-4465-AAA6-56B8A53A2631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02646-CC03-04DD-FEF1-6A640648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C0A1E-F799-B025-AACF-5EAA7F0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785F4-336B-E9BD-D711-6FB45AAF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CF7-AD90-4F2D-AF2B-BAB96DE4F54F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934E1-D2B9-5265-B4A4-1A05F82D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C5561-B575-9D26-FF3D-EAABDE3D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50F5-FD4D-50A9-748C-2E35588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FEC2-FBF6-F25D-13F1-57A06300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16ECE-FC88-B337-76BB-525444738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DC708-B0F6-6825-C28B-C438B772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4FA0-3767-4DBB-9919-414134A1DD8D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FAC9-F669-9A65-1432-E9F0695E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3006-8CF7-73FA-E03F-BBBC0D5F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C45A-C139-2EC2-3866-E4BA5969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764F6-FBD1-CB0E-5E0E-0692BD1E5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BA4D1-80A6-4A6F-4044-090B5890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2E5A-F13F-655D-8BC5-0B1743C9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5C3C-4ADC-4861-9872-E5426E08FFC4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C6C0B-27E2-EDF7-6291-C5889A8B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555D-2228-9052-79F7-440B57E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92252-42B7-6F57-3CE3-16EC6FD7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5D2C2-40F6-68AD-60FC-42AB28E0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7EBE-3189-28B8-1C62-04B7FA2A3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90902-80F7-47DB-AB58-9D94C07E2AAF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3A66-9D43-4747-66E7-528A1E67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5449-7668-0E9A-B08E-DB1E08200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7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A395C-741B-7FEC-077F-04B0C77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BC339D-DBA8-83E6-F1F8-DCC72932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Lecture 4-6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FF4337-FB74-177A-BC31-A298A7C12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25625"/>
            <a:ext cx="10515600" cy="4351338"/>
          </a:xfrm>
        </p:spPr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MY" dirty="0"/>
              <a:t>Expressions</a:t>
            </a:r>
          </a:p>
          <a:p>
            <a:r>
              <a:rPr lang="en-MY" dirty="0"/>
              <a:t>Assignment Operator</a:t>
            </a:r>
          </a:p>
          <a:p>
            <a:r>
              <a:rPr lang="en-MY" dirty="0"/>
              <a:t>Reading input and printing a message</a:t>
            </a:r>
          </a:p>
          <a:p>
            <a:r>
              <a:rPr lang="en-MY" dirty="0"/>
              <a:t>Arithmetic Operations</a:t>
            </a:r>
          </a:p>
          <a:p>
            <a:r>
              <a:rPr lang="en-MY" dirty="0"/>
              <a:t>Common C Operators</a:t>
            </a:r>
          </a:p>
          <a:p>
            <a:endParaRPr lang="en-MY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E05A4-4936-BBFD-4832-9D5677B7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9632-DD88-2991-DAFD-F0B06A2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Assignment Operator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DB0-D787-142E-8616-EAA33F88F0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int count = 0;</a:t>
            </a:r>
          </a:p>
          <a:p>
            <a:pPr marL="0" indent="0">
              <a:buNone/>
            </a:pPr>
            <a:r>
              <a:rPr lang="en-US" dirty="0"/>
              <a:t>int starting;</a:t>
            </a:r>
          </a:p>
          <a:p>
            <a:pPr marL="0" indent="0">
              <a:buNone/>
            </a:pPr>
            <a:r>
              <a:rPr lang="en-US" dirty="0"/>
              <a:t>starting = count + 5;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3948A5-0448-3B8E-97B4-03454584E2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Expression evaluation:</a:t>
            </a:r>
          </a:p>
          <a:p>
            <a:r>
              <a:rPr lang="en-US" dirty="0"/>
              <a:t>Get value of count: 0</a:t>
            </a:r>
          </a:p>
          <a:p>
            <a:r>
              <a:rPr lang="en-US" dirty="0"/>
              <a:t>Add 5 to it</a:t>
            </a:r>
          </a:p>
          <a:p>
            <a:r>
              <a:rPr lang="en-US" dirty="0"/>
              <a:t>Assign to starting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09B73-760F-B5FB-B18C-E49F2E84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8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38D7-16D9-2C38-1FBA-CCB77943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Assignment Operator (Right-hand side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891D-A530-79E4-D9A4-510BFFE8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dirty="0"/>
              <a:t>y = y + 3; //</a:t>
            </a:r>
            <a:r>
              <a:rPr lang="en-US" dirty="0"/>
              <a:t>in </a:t>
            </a:r>
            <a:r>
              <a:rPr lang="en-US" b="1" dirty="0"/>
              <a:t>C programming</a:t>
            </a:r>
            <a:endParaRPr lang="en-US" dirty="0"/>
          </a:p>
          <a:p>
            <a:r>
              <a:rPr lang="en-US" b="1" dirty="0"/>
              <a:t>Step 1: Right-hand side evaluation</a:t>
            </a:r>
          </a:p>
          <a:p>
            <a:pPr lvl="1"/>
            <a:r>
              <a:rPr lang="en-US" dirty="0"/>
              <a:t>The expression on the right-hand side (y + 3) is evaluated first.</a:t>
            </a:r>
          </a:p>
          <a:p>
            <a:pPr lvl="1"/>
            <a:r>
              <a:rPr lang="en-US" dirty="0"/>
              <a:t>Suppose y currently holds the value 5.</a:t>
            </a:r>
          </a:p>
          <a:p>
            <a:pPr lvl="1"/>
            <a:r>
              <a:rPr lang="en-US" dirty="0"/>
              <a:t>Then y + 3 becomes 5 + 3 = 8</a:t>
            </a:r>
          </a:p>
          <a:p>
            <a:r>
              <a:rPr lang="en-US" b="1" dirty="0"/>
              <a:t>Step 2: Assignment</a:t>
            </a:r>
          </a:p>
          <a:p>
            <a:pPr lvl="1"/>
            <a:r>
              <a:rPr lang="en-US" dirty="0"/>
              <a:t>The assignment operator = takes the result of the right-hand side (8) and </a:t>
            </a:r>
            <a:r>
              <a:rPr lang="en-US" b="1" dirty="0"/>
              <a:t>stores it into the variable on the left-hand side</a:t>
            </a:r>
            <a:r>
              <a:rPr lang="en-US" dirty="0"/>
              <a:t> (y).</a:t>
            </a:r>
          </a:p>
          <a:p>
            <a:pPr lvl="1"/>
            <a:r>
              <a:rPr lang="en-US" dirty="0"/>
              <a:t>Memory location of y is updated with the new value.</a:t>
            </a:r>
          </a:p>
          <a:p>
            <a:r>
              <a:rPr lang="en-US" b="1" dirty="0"/>
              <a:t>Step 3: Memory update</a:t>
            </a:r>
          </a:p>
          <a:p>
            <a:pPr lvl="1"/>
            <a:r>
              <a:rPr lang="en-US" dirty="0"/>
              <a:t>If y was at some memory address, say 0x7ffe..., that location now holds 8 instead of 5.</a:t>
            </a:r>
          </a:p>
          <a:p>
            <a:pPr lvl="1"/>
            <a:r>
              <a:rPr lang="en-US" dirty="0"/>
              <a:t>After execution, y contains the new value (8)</a:t>
            </a:r>
          </a:p>
          <a:p>
            <a:r>
              <a:rPr lang="en-US" b="1" dirty="0"/>
              <a:t>Step 4: Equivalent forms</a:t>
            </a:r>
          </a:p>
          <a:p>
            <a:pPr lvl="1"/>
            <a:r>
              <a:rPr lang="en-US" dirty="0"/>
              <a:t>y = y + 3; is equivalent to:</a:t>
            </a:r>
          </a:p>
          <a:p>
            <a:pPr lvl="1"/>
            <a:r>
              <a:rPr lang="en-US" dirty="0"/>
              <a:t>y += 3;   // shorthand assignment operator</a:t>
            </a:r>
          </a:p>
          <a:p>
            <a:pPr lvl="1"/>
            <a:r>
              <a:rPr lang="en-US" dirty="0"/>
              <a:t>Both do the same thing: take current y, add 3, store the result back in 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2725C-5642-0E01-51BF-90ACF67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6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C8644-141F-3C30-DB12-B3C98351B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C76C-24F9-AE6D-5FDD-607DF534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 Program Execution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091-EE3D-F81C-81B6-C06E74901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</a:t>
            </a:r>
            <a:r>
              <a:rPr lang="en-US" b="1" dirty="0"/>
              <a:t> int ab;</a:t>
            </a:r>
          </a:p>
          <a:p>
            <a:r>
              <a:rPr lang="en-US" b="1" dirty="0"/>
              <a:t>   </a:t>
            </a:r>
            <a:r>
              <a:rPr lang="en-US" dirty="0"/>
              <a:t> int </a:t>
            </a:r>
            <a:r>
              <a:rPr lang="en-US" dirty="0" err="1"/>
              <a:t>bc</a:t>
            </a:r>
            <a:r>
              <a:rPr lang="en-US" dirty="0"/>
              <a:t>;</a:t>
            </a:r>
          </a:p>
          <a:p>
            <a:r>
              <a:rPr lang="en-US" dirty="0"/>
              <a:t>    ab = 10;</a:t>
            </a:r>
          </a:p>
          <a:p>
            <a:r>
              <a:rPr lang="en-US" dirty="0"/>
              <a:t>    </a:t>
            </a:r>
            <a:r>
              <a:rPr lang="en-US" dirty="0" err="1"/>
              <a:t>bc</a:t>
            </a:r>
            <a:r>
              <a:rPr lang="en-US" dirty="0"/>
              <a:t> = ab + 5;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(“the value of </a:t>
            </a:r>
            <a:r>
              <a:rPr lang="en-US" dirty="0" err="1"/>
              <a:t>bc</a:t>
            </a:r>
            <a:r>
              <a:rPr lang="en-US" dirty="0"/>
              <a:t> is %d", </a:t>
            </a:r>
            <a:r>
              <a:rPr lang="en-US" dirty="0" err="1"/>
              <a:t>bc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B6BCE-2FC5-FD58-A5AD-43B32488F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 [no value]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9E0EF-B28D-7CF4-DD29-F87EF608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ED06-7CC1-C4AC-AC1C-E76C29FC7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B8F8-F033-2ED1-B737-ACE12953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 Program Execution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8517-CF65-63D7-E2D9-35B1173847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</a:t>
            </a:r>
            <a:r>
              <a:rPr lang="en-US" b="1" dirty="0"/>
              <a:t> int ab;</a:t>
            </a:r>
          </a:p>
          <a:p>
            <a:r>
              <a:rPr lang="en-US" b="1" dirty="0"/>
              <a:t>   </a:t>
            </a:r>
            <a:r>
              <a:rPr lang="en-US" dirty="0"/>
              <a:t> </a:t>
            </a:r>
            <a:r>
              <a:rPr lang="en-US" b="1" dirty="0"/>
              <a:t>int </a:t>
            </a:r>
            <a:r>
              <a:rPr lang="en-US" b="1" dirty="0" err="1"/>
              <a:t>bc</a:t>
            </a:r>
            <a:r>
              <a:rPr lang="en-US" b="1" dirty="0"/>
              <a:t>;</a:t>
            </a:r>
          </a:p>
          <a:p>
            <a:r>
              <a:rPr lang="en-US" b="1" dirty="0"/>
              <a:t>  </a:t>
            </a:r>
            <a:r>
              <a:rPr lang="en-US" dirty="0"/>
              <a:t>  ab = 10;</a:t>
            </a:r>
          </a:p>
          <a:p>
            <a:r>
              <a:rPr lang="en-US" dirty="0"/>
              <a:t>    </a:t>
            </a:r>
            <a:r>
              <a:rPr lang="en-US" dirty="0" err="1"/>
              <a:t>bc</a:t>
            </a:r>
            <a:r>
              <a:rPr lang="en-US" dirty="0"/>
              <a:t> = ab + 5;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(“the value of </a:t>
            </a:r>
            <a:r>
              <a:rPr lang="en-US" dirty="0" err="1"/>
              <a:t>bc</a:t>
            </a:r>
            <a:r>
              <a:rPr lang="en-US" dirty="0"/>
              <a:t> is %d", </a:t>
            </a:r>
            <a:r>
              <a:rPr lang="en-US" dirty="0" err="1"/>
              <a:t>bc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325DD-7C9D-9021-BD8C-5A559CCC51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bc</a:t>
            </a:r>
            <a:r>
              <a:rPr lang="en-US" dirty="0"/>
              <a:t> [no value]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B8246-EEC5-145A-D218-CD405B8E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01D68-9692-5CD4-8F6B-691A96174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1804-CA52-4D9B-6ACF-F8448893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 Program Execution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3267-DDB5-E6E0-E68F-CA3FFCB61A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</a:t>
            </a:r>
            <a:r>
              <a:rPr lang="en-US" b="1" dirty="0"/>
              <a:t> int ab;</a:t>
            </a:r>
          </a:p>
          <a:p>
            <a:r>
              <a:rPr lang="en-US" b="1" dirty="0"/>
              <a:t>   </a:t>
            </a:r>
            <a:r>
              <a:rPr lang="en-US" dirty="0"/>
              <a:t> </a:t>
            </a:r>
            <a:r>
              <a:rPr lang="en-US" b="1" dirty="0"/>
              <a:t>int </a:t>
            </a:r>
            <a:r>
              <a:rPr lang="en-US" b="1" dirty="0" err="1"/>
              <a:t>bc</a:t>
            </a:r>
            <a:r>
              <a:rPr lang="en-US" b="1" dirty="0"/>
              <a:t>;</a:t>
            </a:r>
          </a:p>
          <a:p>
            <a:r>
              <a:rPr lang="en-US" b="1" dirty="0"/>
              <a:t>    ab = 10;</a:t>
            </a:r>
          </a:p>
          <a:p>
            <a:r>
              <a:rPr lang="en-US" dirty="0"/>
              <a:t>    </a:t>
            </a:r>
            <a:r>
              <a:rPr lang="en-US" dirty="0" err="1"/>
              <a:t>bc</a:t>
            </a:r>
            <a:r>
              <a:rPr lang="en-US" dirty="0"/>
              <a:t> = ab + 5;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(“the value of </a:t>
            </a:r>
            <a:r>
              <a:rPr lang="en-US" dirty="0" err="1"/>
              <a:t>bc</a:t>
            </a:r>
            <a:r>
              <a:rPr lang="en-US" dirty="0"/>
              <a:t> is %d", </a:t>
            </a:r>
            <a:r>
              <a:rPr lang="en-US" dirty="0" err="1"/>
              <a:t>bc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A091-6529-C031-DE1F-9A591D419B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 [10] assign 10 to 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690F-FB42-1358-2512-89365274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7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71EBB-4A9F-FB4C-EBC6-8FD766C95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62D8-9030-2F1B-2D8A-8E8B5F09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 Program Execution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104A-4C8D-944B-8478-7A3B1E0376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</a:t>
            </a:r>
            <a:r>
              <a:rPr lang="en-US" b="1" dirty="0"/>
              <a:t> int ab;</a:t>
            </a:r>
          </a:p>
          <a:p>
            <a:r>
              <a:rPr lang="en-US" b="1" dirty="0"/>
              <a:t>   </a:t>
            </a:r>
            <a:r>
              <a:rPr lang="en-US" dirty="0"/>
              <a:t> </a:t>
            </a:r>
            <a:r>
              <a:rPr lang="en-US" b="1" dirty="0"/>
              <a:t>int </a:t>
            </a:r>
            <a:r>
              <a:rPr lang="en-US" b="1" dirty="0" err="1"/>
              <a:t>bc</a:t>
            </a:r>
            <a:r>
              <a:rPr lang="en-US" b="1" dirty="0"/>
              <a:t>;</a:t>
            </a:r>
          </a:p>
          <a:p>
            <a:r>
              <a:rPr lang="en-US" b="1" dirty="0"/>
              <a:t>    ab = 10;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bc</a:t>
            </a:r>
            <a:r>
              <a:rPr lang="en-US" b="1" dirty="0"/>
              <a:t> = ab + 5;</a:t>
            </a:r>
          </a:p>
          <a:p>
            <a:r>
              <a:rPr lang="en-US" b="1" dirty="0"/>
              <a:t>   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(“the value of </a:t>
            </a:r>
            <a:r>
              <a:rPr lang="en-US" dirty="0" err="1"/>
              <a:t>bc</a:t>
            </a:r>
            <a:r>
              <a:rPr lang="en-US" dirty="0"/>
              <a:t> is %d", </a:t>
            </a:r>
            <a:r>
              <a:rPr lang="en-US" dirty="0" err="1"/>
              <a:t>bc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A0B38-54E8-3709-E1AC-75B72D8E0B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 [10]</a:t>
            </a:r>
          </a:p>
          <a:p>
            <a:pPr marL="0" indent="0">
              <a:buNone/>
            </a:pPr>
            <a:r>
              <a:rPr lang="en-US" dirty="0" err="1"/>
              <a:t>bc</a:t>
            </a:r>
            <a:r>
              <a:rPr lang="en-US" dirty="0"/>
              <a:t> [15] Compute the expression and assign result to variable </a:t>
            </a:r>
            <a:r>
              <a:rPr lang="en-US" dirty="0" err="1"/>
              <a:t>bc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58CE-8C53-CD7F-9E11-ED7A8713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AC09-CCDF-B4DD-469E-5CA10D8D2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0918-CC80-545F-8466-48D52C26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 Program Execution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16D9-5B82-BE1E-AC88-9A4BC165A8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</a:t>
            </a:r>
            <a:r>
              <a:rPr lang="en-US" b="1" dirty="0"/>
              <a:t> int ab;</a:t>
            </a:r>
          </a:p>
          <a:p>
            <a:r>
              <a:rPr lang="en-US" b="1" dirty="0"/>
              <a:t>   </a:t>
            </a:r>
            <a:r>
              <a:rPr lang="en-US" dirty="0"/>
              <a:t> </a:t>
            </a:r>
            <a:r>
              <a:rPr lang="en-US" b="1" dirty="0"/>
              <a:t>int </a:t>
            </a:r>
            <a:r>
              <a:rPr lang="en-US" b="1" dirty="0" err="1"/>
              <a:t>bc</a:t>
            </a:r>
            <a:r>
              <a:rPr lang="en-US" b="1" dirty="0"/>
              <a:t>;</a:t>
            </a:r>
          </a:p>
          <a:p>
            <a:r>
              <a:rPr lang="en-US" b="1" dirty="0"/>
              <a:t>    ab = 10;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bc</a:t>
            </a:r>
            <a:r>
              <a:rPr lang="en-US" b="1" dirty="0"/>
              <a:t> = ab + 5;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(“the value of </a:t>
            </a:r>
            <a:r>
              <a:rPr lang="en-US" b="1" dirty="0" err="1"/>
              <a:t>bc</a:t>
            </a:r>
            <a:r>
              <a:rPr lang="en-US" b="1" dirty="0"/>
              <a:t> is %d", </a:t>
            </a:r>
            <a:r>
              <a:rPr lang="en-US" b="1" dirty="0" err="1"/>
              <a:t>bc</a:t>
            </a:r>
            <a:r>
              <a:rPr lang="en-US" b="1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72714-3DED-9A13-94C6-55230F097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 [10]</a:t>
            </a:r>
          </a:p>
          <a:p>
            <a:pPr marL="0" indent="0">
              <a:buNone/>
            </a:pPr>
            <a:r>
              <a:rPr lang="en-US" dirty="0" err="1"/>
              <a:t>bc</a:t>
            </a:r>
            <a:r>
              <a:rPr lang="en-US" dirty="0"/>
              <a:t> [15]</a:t>
            </a:r>
          </a:p>
          <a:p>
            <a:pPr marL="0" indent="0">
              <a:buNone/>
            </a:pPr>
            <a:r>
              <a:rPr lang="en-US" dirty="0"/>
              <a:t>Print a message to console displaying value of </a:t>
            </a:r>
            <a:r>
              <a:rPr lang="en-US" dirty="0" err="1"/>
              <a:t>bc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BFAA5-4DC7-86F6-4FD3-1E44EDFA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DA94-8D43-5019-0AC6-601680A8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 Program Execution (Example)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856A-6DA6-045B-D323-17FDBB8A2A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double price, tax, total;</a:t>
            </a:r>
          </a:p>
          <a:p>
            <a:pPr marL="0" indent="0">
              <a:buNone/>
            </a:pPr>
            <a:r>
              <a:rPr lang="en-US" dirty="0"/>
              <a:t>    price = 100.50;</a:t>
            </a:r>
          </a:p>
          <a:p>
            <a:pPr marL="0" indent="0">
              <a:buNone/>
            </a:pPr>
            <a:r>
              <a:rPr lang="en-US" dirty="0"/>
              <a:t>    tax = 15.75;</a:t>
            </a:r>
          </a:p>
          <a:p>
            <a:pPr marL="0" indent="0">
              <a:buNone/>
            </a:pPr>
            <a:r>
              <a:rPr lang="en-US" dirty="0"/>
              <a:t>    total = price + tax;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lf</a:t>
            </a:r>
            <a:r>
              <a:rPr lang="en-US" dirty="0"/>
              <a:t>", total);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5E31B-A7F7-9F0B-BE00-50BF4BDDE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Trace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variables price, tax, total (type: double)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 value to 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 value to 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and assign a value to total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value of total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75ACC-44F3-C6A2-4D55-67E71B3B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5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E0C3-E9C7-3003-EF18-0DF6E90B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from keyboard and Print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3FDD-943E-AB18-3EBC-75F5C1D690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/>
              <a:t>scanf</a:t>
            </a:r>
            <a:r>
              <a:rPr lang="en-US" dirty="0"/>
              <a:t> object to read input from the keyboard</a:t>
            </a:r>
          </a:p>
          <a:p>
            <a:r>
              <a:rPr lang="en-US" b="1" dirty="0"/>
              <a:t>Scan int: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("%d", &amp;var);</a:t>
            </a:r>
            <a:endParaRPr lang="da-DK" b="1" dirty="0"/>
          </a:p>
          <a:p>
            <a:r>
              <a:rPr lang="da-DK" b="1" dirty="0"/>
              <a:t>Scan float:</a:t>
            </a:r>
            <a:r>
              <a:rPr lang="da-DK" dirty="0"/>
              <a:t> scanf("%f", &amp;var);</a:t>
            </a:r>
          </a:p>
          <a:p>
            <a:r>
              <a:rPr lang="fr-FR" b="1" dirty="0"/>
              <a:t>Scan double:</a:t>
            </a:r>
            <a:r>
              <a:rPr lang="fr-FR" dirty="0"/>
              <a:t> </a:t>
            </a:r>
            <a:r>
              <a:rPr lang="fr-FR" dirty="0" err="1"/>
              <a:t>scanf</a:t>
            </a:r>
            <a:r>
              <a:rPr lang="fr-FR" dirty="0"/>
              <a:t>("%</a:t>
            </a:r>
            <a:r>
              <a:rPr lang="fr-FR" dirty="0" err="1"/>
              <a:t>lf</a:t>
            </a:r>
            <a:r>
              <a:rPr lang="fr-FR" dirty="0"/>
              <a:t>", &amp;var);</a:t>
            </a:r>
          </a:p>
          <a:p>
            <a:r>
              <a:rPr lang="en-US" b="1" dirty="0"/>
              <a:t>Scan char: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("%c", &amp;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E3830-D482-F8C0-510E-DEC44398F3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 err="1"/>
              <a:t>printf</a:t>
            </a:r>
            <a:r>
              <a:rPr lang="en-US" dirty="0"/>
              <a:t> object to print anything on console</a:t>
            </a:r>
          </a:p>
          <a:p>
            <a:endParaRPr lang="en-US" dirty="0"/>
          </a:p>
          <a:p>
            <a:r>
              <a:rPr lang="en-MY" b="1" dirty="0"/>
              <a:t>Print int:</a:t>
            </a:r>
            <a:r>
              <a:rPr lang="en-MY" dirty="0"/>
              <a:t> </a:t>
            </a:r>
            <a:r>
              <a:rPr lang="en-MY" dirty="0" err="1"/>
              <a:t>printf</a:t>
            </a:r>
            <a:r>
              <a:rPr lang="en-MY" dirty="0"/>
              <a:t>("%d", var);</a:t>
            </a:r>
            <a:endParaRPr lang="en-US" dirty="0"/>
          </a:p>
          <a:p>
            <a:r>
              <a:rPr lang="en-MY" b="1" dirty="0"/>
              <a:t>Print float:</a:t>
            </a:r>
            <a:r>
              <a:rPr lang="en-MY" dirty="0"/>
              <a:t> </a:t>
            </a:r>
            <a:r>
              <a:rPr lang="en-MY" dirty="0" err="1"/>
              <a:t>printf</a:t>
            </a:r>
            <a:r>
              <a:rPr lang="en-MY" dirty="0"/>
              <a:t>("%f", var);</a:t>
            </a:r>
            <a:endParaRPr lang="en-US" dirty="0"/>
          </a:p>
          <a:p>
            <a:r>
              <a:rPr lang="en-MY" b="1" dirty="0"/>
              <a:t>Print double:</a:t>
            </a:r>
            <a:r>
              <a:rPr lang="en-MY" dirty="0"/>
              <a:t> </a:t>
            </a:r>
            <a:r>
              <a:rPr lang="en-MY" dirty="0" err="1"/>
              <a:t>printf</a:t>
            </a:r>
            <a:r>
              <a:rPr lang="en-MY" dirty="0"/>
              <a:t>("%</a:t>
            </a:r>
            <a:r>
              <a:rPr lang="en-MY" dirty="0" err="1"/>
              <a:t>lf</a:t>
            </a:r>
            <a:r>
              <a:rPr lang="en-MY" dirty="0"/>
              <a:t>", var);</a:t>
            </a:r>
            <a:endParaRPr lang="en-US" dirty="0"/>
          </a:p>
          <a:p>
            <a:r>
              <a:rPr lang="en-MY" b="1" dirty="0"/>
              <a:t>Print char:</a:t>
            </a:r>
            <a:r>
              <a:rPr lang="en-MY" dirty="0"/>
              <a:t> </a:t>
            </a:r>
            <a:r>
              <a:rPr lang="en-MY" dirty="0" err="1"/>
              <a:t>printf</a:t>
            </a:r>
            <a:r>
              <a:rPr lang="en-MY" dirty="0"/>
              <a:t>("%c", </a:t>
            </a:r>
            <a:r>
              <a:rPr lang="en-MY" dirty="0" err="1"/>
              <a:t>ch</a:t>
            </a:r>
            <a:r>
              <a:rPr lang="en-MY" dirty="0"/>
              <a:t>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A5AC0-5F1B-D7D6-D5CD-181025EB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077A4-09B6-4F8F-0CFC-FEBC9147F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3A34-FE85-8C08-CD50-DBCCD7FD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for Integer Data Types</a:t>
            </a:r>
            <a:endParaRPr lang="en-MY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3C9DE9-8F9B-BD0E-D46A-4D4258B36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150653"/>
              </p:ext>
            </p:extLst>
          </p:nvPr>
        </p:nvGraphicFramePr>
        <p:xfrm>
          <a:off x="610828" y="1134110"/>
          <a:ext cx="10970343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468">
                  <a:extLst>
                    <a:ext uri="{9D8B030D-6E8A-4147-A177-3AD203B41FA5}">
                      <a16:colId xmlns:a16="http://schemas.microsoft.com/office/drawing/2014/main" val="1958217502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1489700326"/>
                    </a:ext>
                  </a:extLst>
                </a:gridCol>
                <a:gridCol w="1048068">
                  <a:extLst>
                    <a:ext uri="{9D8B030D-6E8A-4147-A177-3AD203B41FA5}">
                      <a16:colId xmlns:a16="http://schemas.microsoft.com/office/drawing/2014/main" val="3049181930"/>
                    </a:ext>
                  </a:extLst>
                </a:gridCol>
                <a:gridCol w="5778264">
                  <a:extLst>
                    <a:ext uri="{9D8B030D-6E8A-4147-A177-3AD203B41FA5}">
                      <a16:colId xmlns:a16="http://schemas.microsoft.com/office/drawing/2014/main" val="177866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 err="1">
                          <a:latin typeface="Courier New" panose="02070309020205020404" pitchFamily="49" charset="0"/>
                        </a:rPr>
                        <a:t>scanf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 err="1">
                          <a:latin typeface="Courier New" panose="02070309020205020404" pitchFamily="49" charset="0"/>
                        </a:rPr>
                        <a:t>printf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Example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94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int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%d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%d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Courier New" panose="02070309020205020404" pitchFamily="49" charset="0"/>
                        </a:rPr>
                        <a:t>int x; scanf("%d", &amp;x); printf("%d", x);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62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short 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%hd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%hd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short s; scanf("%hd", &amp;s); printf("%hd", s);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32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long 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%ld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%ld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long l;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scanf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("%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ld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", &amp;l);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printf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("%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ld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", l);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1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long long 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%lld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%lld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long long ll; scanf("%lld", &amp;ll); printf("%lld", ll);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11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unsigned 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%u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%u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NL">
                          <a:latin typeface="Courier New" panose="02070309020205020404" pitchFamily="49" charset="0"/>
                        </a:rPr>
                        <a:t>unsigned int u; scanf("%u", &amp;u); printf("%u", u);</a:t>
                      </a:r>
                      <a:endParaRPr lang="nl-N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33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unsigned short 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%hu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%hu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unsigned short us; scanf("%hu", &amp;us); printf("%hu", us);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4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unsigned long 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%lu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%lu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unsigned long ul; scanf("%lu", &amp;ul); printf("%lu", ul);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85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unsigned long long 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%llu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%llu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unsigned long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ull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;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scanf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("%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llu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", &amp;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ull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);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printf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("%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llu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",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ull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);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05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BB176-CA36-F49E-1314-344ED61E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0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0B57-C837-11D3-870F-BC5FA823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A5FF-EDAF-EA83-3BE1-D20A510E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A variable in C is a named piece of memory which is used to store data and access it whenever required</a:t>
            </a:r>
          </a:p>
          <a:p>
            <a:pPr fontAlgn="base"/>
            <a:r>
              <a:rPr lang="en-US" dirty="0"/>
              <a:t>It allows us to use the memory without having to memorize the exact memory address.</a:t>
            </a:r>
          </a:p>
          <a:p>
            <a:pPr fontAlgn="base"/>
            <a:r>
              <a:rPr lang="en-US" dirty="0"/>
              <a:t>To create a variable in C, we have to specify a </a:t>
            </a:r>
            <a:r>
              <a:rPr lang="en-US" b="1" dirty="0"/>
              <a:t>name (Identifier)</a:t>
            </a:r>
            <a:r>
              <a:rPr lang="en-US" dirty="0"/>
              <a:t> and the </a:t>
            </a:r>
            <a:r>
              <a:rPr lang="en-US" b="1" dirty="0"/>
              <a:t>type (data type)</a:t>
            </a:r>
            <a:r>
              <a:rPr lang="en-US" dirty="0"/>
              <a:t> of data it is going to store in the syntax</a:t>
            </a:r>
          </a:p>
          <a:p>
            <a:pPr lvl="1"/>
            <a:r>
              <a:rPr lang="en-MY" dirty="0"/>
              <a:t>Name (Identifier, e.g. </a:t>
            </a:r>
            <a:r>
              <a:rPr lang="en-MY" dirty="0" err="1"/>
              <a:t>myage</a:t>
            </a:r>
            <a:r>
              <a:rPr lang="en-MY" dirty="0"/>
              <a:t>, </a:t>
            </a:r>
            <a:r>
              <a:rPr lang="en-MY" dirty="0" err="1"/>
              <a:t>class_number</a:t>
            </a:r>
            <a:r>
              <a:rPr lang="en-MY" dirty="0"/>
              <a:t>)</a:t>
            </a:r>
          </a:p>
          <a:p>
            <a:pPr lvl="1"/>
            <a:r>
              <a:rPr lang="en-MY" dirty="0"/>
              <a:t>Type (data type, e.g. int, float)</a:t>
            </a:r>
          </a:p>
          <a:p>
            <a:r>
              <a:rPr lang="en-MY" dirty="0" err="1"/>
              <a:t>data_type</a:t>
            </a:r>
            <a:r>
              <a:rPr lang="en-MY" dirty="0"/>
              <a:t> name;</a:t>
            </a:r>
          </a:p>
          <a:p>
            <a:r>
              <a:rPr lang="en-MY" dirty="0"/>
              <a:t>int </a:t>
            </a:r>
            <a:r>
              <a:rPr lang="en-MY" dirty="0" err="1"/>
              <a:t>Myage</a:t>
            </a:r>
            <a:r>
              <a:rPr lang="en-MY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159A4-5B24-73B9-CCCD-77226883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89FB-B3F3-371E-F7B2-4A3BF24B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for Floating-point Data Types</a:t>
            </a:r>
            <a:endParaRPr lang="en-MY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412EA7C-8032-3273-A111-C36145A76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515771"/>
              </p:ext>
            </p:extLst>
          </p:nvPr>
        </p:nvGraphicFramePr>
        <p:xfrm>
          <a:off x="838200" y="1825625"/>
          <a:ext cx="111550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93">
                  <a:extLst>
                    <a:ext uri="{9D8B030D-6E8A-4147-A177-3AD203B41FA5}">
                      <a16:colId xmlns:a16="http://schemas.microsoft.com/office/drawing/2014/main" val="4272990024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1736041116"/>
                    </a:ext>
                  </a:extLst>
                </a:gridCol>
                <a:gridCol w="1048068">
                  <a:extLst>
                    <a:ext uri="{9D8B030D-6E8A-4147-A177-3AD203B41FA5}">
                      <a16:colId xmlns:a16="http://schemas.microsoft.com/office/drawing/2014/main" val="295656436"/>
                    </a:ext>
                  </a:extLst>
                </a:gridCol>
                <a:gridCol w="7464743">
                  <a:extLst>
                    <a:ext uri="{9D8B030D-6E8A-4147-A177-3AD203B41FA5}">
                      <a16:colId xmlns:a16="http://schemas.microsoft.com/office/drawing/2014/main" val="2165192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 err="1">
                          <a:latin typeface="Courier New" panose="02070309020205020404" pitchFamily="49" charset="0"/>
                        </a:rPr>
                        <a:t>scanf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 err="1">
                          <a:latin typeface="Courier New" panose="02070309020205020404" pitchFamily="49" charset="0"/>
                        </a:rPr>
                        <a:t>printf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86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float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%f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%f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float f; </a:t>
                      </a:r>
                      <a:r>
                        <a:rPr lang="en-MY" dirty="0" err="1">
                          <a:latin typeface="Courier New" panose="02070309020205020404" pitchFamily="49" charset="0"/>
                        </a:rPr>
                        <a:t>scanf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("%f", &amp;f); </a:t>
                      </a:r>
                      <a:r>
                        <a:rPr lang="en-MY" dirty="0" err="1">
                          <a:latin typeface="Courier New" panose="02070309020205020404" pitchFamily="49" charset="0"/>
                        </a:rPr>
                        <a:t>printf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("%f", f);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77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double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%lf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%lf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double d; scanf("%lf", &amp;d); printf("%lf", d);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40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long double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%Lf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%Lf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long double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ld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;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scanf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("%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Lf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", &amp;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ld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);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printf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("%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Lf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",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ld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);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069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44A1-5965-1AB1-A66E-DC574386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8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8A4-E1FB-C70A-BE44-8337F91A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for </a:t>
            </a:r>
            <a:r>
              <a:rPr lang="en-MY" dirty="0"/>
              <a:t>Character &amp; Derived Types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94A42C-02AE-F6EB-F790-9F9550294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568062"/>
              </p:ext>
            </p:extLst>
          </p:nvPr>
        </p:nvGraphicFramePr>
        <p:xfrm>
          <a:off x="838200" y="2159922"/>
          <a:ext cx="109211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665">
                  <a:extLst>
                    <a:ext uri="{9D8B030D-6E8A-4147-A177-3AD203B41FA5}">
                      <a16:colId xmlns:a16="http://schemas.microsoft.com/office/drawing/2014/main" val="3879839077"/>
                    </a:ext>
                  </a:extLst>
                </a:gridCol>
                <a:gridCol w="1087443">
                  <a:extLst>
                    <a:ext uri="{9D8B030D-6E8A-4147-A177-3AD203B41FA5}">
                      <a16:colId xmlns:a16="http://schemas.microsoft.com/office/drawing/2014/main" val="2785082457"/>
                    </a:ext>
                  </a:extLst>
                </a:gridCol>
                <a:gridCol w="1250314">
                  <a:extLst>
                    <a:ext uri="{9D8B030D-6E8A-4147-A177-3AD203B41FA5}">
                      <a16:colId xmlns:a16="http://schemas.microsoft.com/office/drawing/2014/main" val="3872050898"/>
                    </a:ext>
                  </a:extLst>
                </a:gridCol>
                <a:gridCol w="5945759">
                  <a:extLst>
                    <a:ext uri="{9D8B030D-6E8A-4147-A177-3AD203B41FA5}">
                      <a16:colId xmlns:a16="http://schemas.microsoft.com/office/drawing/2014/main" val="42954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 err="1">
                          <a:latin typeface="Courier New" panose="02070309020205020404" pitchFamily="49" charset="0"/>
                        </a:rPr>
                        <a:t>scanf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 err="1">
                          <a:latin typeface="Courier New" panose="02070309020205020404" pitchFamily="49" charset="0"/>
                        </a:rPr>
                        <a:t>printf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6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Character Types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95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char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%c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%c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char c; scanf(" %c", &amp;c); printf("%c", c);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5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string</a:t>
                      </a:r>
                      <a:r>
                        <a:rPr lang="en-MY"/>
                        <a:t> (char array)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%s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%s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char str[20];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scanf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("%s", str);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printf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("%s", str);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3121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28EDE-042A-8848-3A31-3C345A98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46E55-844B-8D19-A1E2-8794FD89F75F}"/>
              </a:ext>
            </a:extLst>
          </p:cNvPr>
          <p:cNvSpPr txBox="1"/>
          <p:nvPr/>
        </p:nvSpPr>
        <p:spPr>
          <a:xfrm>
            <a:off x="1848465" y="4580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Always use </a:t>
            </a:r>
            <a:r>
              <a:rPr lang="en-US" dirty="0">
                <a:latin typeface="Courier New" panose="02070309020205020404" pitchFamily="49" charset="0"/>
              </a:rPr>
              <a:t>&amp;</a:t>
            </a:r>
            <a:r>
              <a:rPr lang="en-US" dirty="0"/>
              <a:t> with </a:t>
            </a:r>
            <a:r>
              <a:rPr lang="en-US" dirty="0" err="1">
                <a:latin typeface="Courier New" panose="02070309020205020404" pitchFamily="49" charset="0"/>
              </a:rPr>
              <a:t>scanf</a:t>
            </a:r>
            <a:r>
              <a:rPr lang="en-US" dirty="0"/>
              <a:t> for variables (except arrays)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99748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96BD97-7F72-B6A6-71EE-FD3AB06F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Printing</a:t>
            </a:r>
            <a:endParaRPr lang="en-M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579E3-FBFA-B4BD-969F-27C1FE170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986-CD45-03AC-6DAA-8486AE5B8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double </a:t>
            </a:r>
            <a:r>
              <a:rPr lang="en-MY" dirty="0" err="1"/>
              <a:t>num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 err="1"/>
              <a:t>printf</a:t>
            </a:r>
            <a:r>
              <a:rPr lang="en-MY" dirty="0"/>
              <a:t>("Enter a double value: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</a:t>
            </a:r>
            <a:r>
              <a:rPr lang="en-MY" dirty="0" err="1"/>
              <a:t>lf</a:t>
            </a:r>
            <a:r>
              <a:rPr lang="en-MY" dirty="0"/>
              <a:t>", &amp;</a:t>
            </a:r>
            <a:r>
              <a:rPr lang="en-MY" dirty="0" err="1"/>
              <a:t>num</a:t>
            </a:r>
            <a:r>
              <a:rPr lang="en-MY" dirty="0"/>
              <a:t>);   // Use %</a:t>
            </a:r>
            <a:r>
              <a:rPr lang="en-MY" dirty="0" err="1"/>
              <a:t>lf</a:t>
            </a:r>
            <a:r>
              <a:rPr lang="en-MY" dirty="0"/>
              <a:t> for double in </a:t>
            </a:r>
            <a:r>
              <a:rPr lang="en-MY" dirty="0" err="1"/>
              <a:t>scanf</a:t>
            </a:r>
            <a:endParaRPr lang="en-MY" dirty="0"/>
          </a:p>
          <a:p>
            <a:pPr marL="0" indent="0">
              <a:buNone/>
            </a:pPr>
            <a:r>
              <a:rPr lang="en-MY" dirty="0" err="1"/>
              <a:t>printf</a:t>
            </a:r>
            <a:r>
              <a:rPr lang="en-MY" dirty="0"/>
              <a:t>("You entered: %</a:t>
            </a:r>
            <a:r>
              <a:rPr lang="en-MY" dirty="0" err="1"/>
              <a:t>lf</a:t>
            </a:r>
            <a:r>
              <a:rPr lang="en-MY" dirty="0"/>
              <a:t>\n", </a:t>
            </a:r>
            <a:r>
              <a:rPr lang="en-MY" dirty="0" err="1"/>
              <a:t>num</a:t>
            </a:r>
            <a:r>
              <a:rPr lang="en-MY" dirty="0"/>
              <a:t>);  // %</a:t>
            </a:r>
            <a:r>
              <a:rPr lang="en-MY" dirty="0" err="1"/>
              <a:t>lf</a:t>
            </a:r>
            <a:r>
              <a:rPr lang="en-MY" dirty="0"/>
              <a:t> or %f works in </a:t>
            </a:r>
            <a:r>
              <a:rPr lang="en-MY" dirty="0" err="1"/>
              <a:t>printf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E421CB-3D0D-0CDD-D157-553154F0D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char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3974E-F08C-F964-96BA-76224AF80A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char grade;</a:t>
            </a:r>
          </a:p>
          <a:p>
            <a:pPr marL="0" indent="0">
              <a:buNone/>
            </a:pPr>
            <a:r>
              <a:rPr lang="en-US" dirty="0"/>
              <a:t>    // Scan a character from user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your grade (A-F):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("%c", &amp;grade);  // Use %c for char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("Your grade is: %c\n", grade);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C35E05-D081-2767-A121-23FC0473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0F0E-B0E0-F073-4C85-4E09AA66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Printing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4E2A9-5A84-73DE-53E8-269AC9A3A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249F-2D80-9FBA-EDF3-8AF6615B7C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int </a:t>
            </a:r>
            <a:r>
              <a:rPr lang="en-MY" dirty="0" err="1"/>
              <a:t>num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// Scanning (input) an integer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an integer: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("%d", &amp;</a:t>
            </a:r>
            <a:r>
              <a:rPr lang="en-MY" dirty="0" err="1"/>
              <a:t>num</a:t>
            </a:r>
            <a:r>
              <a:rPr lang="en-MY" dirty="0"/>
              <a:t>);   // Use %d for int</a:t>
            </a:r>
          </a:p>
          <a:p>
            <a:pPr marL="0" indent="0">
              <a:buNone/>
            </a:pPr>
            <a:r>
              <a:rPr lang="en-MY" dirty="0"/>
              <a:t>    // Printing the integer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("You entered: %d\n", </a:t>
            </a:r>
            <a:r>
              <a:rPr lang="en-MY" dirty="0" err="1"/>
              <a:t>num</a:t>
            </a:r>
            <a:r>
              <a:rPr lang="en-MY" dirty="0"/>
              <a:t>);  // %d works for printing float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3D2D8-213F-CE40-C546-D07E5DE9B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float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793BC-E6A3-DC0A-5240-2B3ABD6B63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   float </a:t>
            </a:r>
            <a:r>
              <a:rPr lang="en-MY" dirty="0" err="1"/>
              <a:t>num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    // Scanning (input) a float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a float value: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("%f", &amp;</a:t>
            </a:r>
            <a:r>
              <a:rPr lang="en-MY" dirty="0" err="1"/>
              <a:t>num</a:t>
            </a:r>
            <a:r>
              <a:rPr lang="en-MY" dirty="0"/>
              <a:t>);   // Use %f for float in </a:t>
            </a:r>
            <a:r>
              <a:rPr lang="en-MY" dirty="0" err="1"/>
              <a:t>scanf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    // Printing a float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("You entered: %f\n", </a:t>
            </a:r>
            <a:r>
              <a:rPr lang="en-MY" dirty="0" err="1"/>
              <a:t>num</a:t>
            </a:r>
            <a:r>
              <a:rPr lang="en-MY" dirty="0"/>
              <a:t>);  // %f works for printing float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02E6-5AE5-421F-E2BA-26D62E8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00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42D8-8C06-BE2C-E906-B9A17FC5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scanf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CEFC-731A-E112-9510-C91AF44EC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Integer %d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A260B-E7CE-B2CE-A820-82432F8D5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int number;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an integer:");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("%d", &amp;number);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("You entered: %d\n", number);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9E5E0-609B-0E47-76AD-792AD6164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/>
              <a:t>Two Integers %d %d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71966-F685-D26B-49E3-92BFCF65DD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int a, b;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two integers:");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("%d %d", &amp;a, &amp;b);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("The sum: %d\n", 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41C1D-A3DC-35FF-C4FE-5A20EDD8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7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90DE-89A0-2FB1-2BBD-966152C3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scanf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C3BED-8ECF-444A-D7CE-2B35B3C3B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Floating-point number %f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4A96-CD50-607E-B240-51037FF893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float number;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a number with decimal point:");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("%f", &amp;number);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("You entered: %f\n", number);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F96E6-23B4-574B-9E1B-8ECF03206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/>
              <a:t>Character %c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B1FD2-2847-9218-C532-72DF135174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a character:");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("%c", &amp;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("You entered: %c\n",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FCCF6-1C06-CA89-C3C7-4712000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22C8-8E32-55B2-D56E-61BC92D4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scanf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084F-E0CC-1689-92C0-7A0F7BFC2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Word (String) %s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75BF2-729E-7CFE-A743-378D8B23F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char name[50];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Your Name:");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("%s", name);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("Hello %s, what can I do for you? \n", name);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8AA13-4AEC-C452-394B-431E97290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/>
              <a:t>Sentence %s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9778E-B73B-027A-73BF-41A40FFAFD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full_name</a:t>
            </a:r>
            <a:r>
              <a:rPr lang="en-US" dirty="0"/>
              <a:t>[50];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Your First and last Name:");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("%[^\n]", </a:t>
            </a:r>
            <a:r>
              <a:rPr lang="en-US" dirty="0" err="1"/>
              <a:t>full_name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("Hello %s, what can I do for you? \n", </a:t>
            </a:r>
            <a:r>
              <a:rPr lang="en-US" dirty="0" err="1"/>
              <a:t>full_name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963AB-B4F4-4847-712D-2C0CBE44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7782-D653-CE4C-F58D-4A783401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Arithmetic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E87B9-C7EF-6A67-7A34-A71342935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With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0840C-CBBC-7B00-B099-F81516942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float a, b, sum, sub, </a:t>
            </a:r>
            <a:r>
              <a:rPr lang="en-MY" dirty="0" err="1"/>
              <a:t>mul</a:t>
            </a:r>
            <a:r>
              <a:rPr lang="en-MY" dirty="0"/>
              <a:t>, div;</a:t>
            </a:r>
          </a:p>
          <a:p>
            <a:pPr marL="0" indent="0">
              <a:buNone/>
            </a:pPr>
            <a:r>
              <a:rPr lang="en-MY" dirty="0" err="1"/>
              <a:t>printf</a:t>
            </a:r>
            <a:r>
              <a:rPr lang="en-MY" dirty="0"/>
              <a:t>("Enter first number");</a:t>
            </a:r>
          </a:p>
          <a:p>
            <a:pPr marL="0" indent="0">
              <a:buNone/>
            </a:pPr>
            <a:r>
              <a:rPr lang="en-MY" dirty="0" err="1"/>
              <a:t>scanf</a:t>
            </a:r>
            <a:r>
              <a:rPr lang="en-MY" dirty="0"/>
              <a:t>("%f", &amp;a);</a:t>
            </a:r>
          </a:p>
          <a:p>
            <a:pPr marL="0" indent="0">
              <a:buNone/>
            </a:pPr>
            <a:r>
              <a:rPr lang="en-MY" dirty="0" err="1"/>
              <a:t>printf</a:t>
            </a:r>
            <a:r>
              <a:rPr lang="en-MY" dirty="0"/>
              <a:t>("Enter second number");</a:t>
            </a:r>
          </a:p>
          <a:p>
            <a:pPr marL="0" indent="0">
              <a:buNone/>
            </a:pPr>
            <a:r>
              <a:rPr lang="en-MY" dirty="0" err="1"/>
              <a:t>scanf</a:t>
            </a:r>
            <a:r>
              <a:rPr lang="en-MY" dirty="0"/>
              <a:t>("%f", &amp;b);</a:t>
            </a:r>
          </a:p>
          <a:p>
            <a:pPr marL="0" indent="0">
              <a:buNone/>
            </a:pPr>
            <a:r>
              <a:rPr lang="en-MY" dirty="0"/>
              <a:t>sum = </a:t>
            </a:r>
            <a:r>
              <a:rPr lang="en-MY" dirty="0" err="1"/>
              <a:t>a+b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sub = a-b;</a:t>
            </a:r>
          </a:p>
          <a:p>
            <a:pPr marL="0" indent="0">
              <a:buNone/>
            </a:pPr>
            <a:r>
              <a:rPr lang="en-MY" dirty="0" err="1"/>
              <a:t>mul</a:t>
            </a:r>
            <a:r>
              <a:rPr lang="en-MY" dirty="0"/>
              <a:t> = a*b;</a:t>
            </a:r>
          </a:p>
          <a:p>
            <a:pPr marL="0" indent="0">
              <a:buNone/>
            </a:pPr>
            <a:r>
              <a:rPr lang="en-MY" dirty="0"/>
              <a:t>div = a/b;</a:t>
            </a:r>
          </a:p>
          <a:p>
            <a:pPr marL="0" indent="0">
              <a:buNone/>
            </a:pPr>
            <a:r>
              <a:rPr lang="en-MY" dirty="0" err="1"/>
              <a:t>printf</a:t>
            </a:r>
            <a:r>
              <a:rPr lang="en-MY" dirty="0"/>
              <a:t>("Addition: %f \</a:t>
            </a:r>
            <a:r>
              <a:rPr lang="en-MY" dirty="0" err="1"/>
              <a:t>nSubtraction</a:t>
            </a:r>
            <a:r>
              <a:rPr lang="en-MY" dirty="0"/>
              <a:t>: %f \</a:t>
            </a:r>
            <a:r>
              <a:rPr lang="en-MY" dirty="0" err="1"/>
              <a:t>nMultiplication</a:t>
            </a:r>
            <a:r>
              <a:rPr lang="en-MY" dirty="0"/>
              <a:t>: %f \</a:t>
            </a:r>
            <a:r>
              <a:rPr lang="en-MY" dirty="0" err="1"/>
              <a:t>nDivision</a:t>
            </a:r>
            <a:r>
              <a:rPr lang="en-MY" dirty="0"/>
              <a:t>: %f", sum, sub, </a:t>
            </a:r>
            <a:r>
              <a:rPr lang="en-MY" dirty="0" err="1"/>
              <a:t>mul</a:t>
            </a:r>
            <a:r>
              <a:rPr lang="en-MY" dirty="0"/>
              <a:t>, div);</a:t>
            </a:r>
          </a:p>
          <a:p>
            <a:pPr marL="0" indent="0">
              <a:buNone/>
            </a:pPr>
            <a:r>
              <a:rPr lang="en-MY" dirty="0"/>
              <a:t>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7EAB0-A46E-23B6-F4DD-5F535F316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/>
              <a:t>Without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5BC97-FECF-434B-6564-831B0BDDFF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float a, b;</a:t>
            </a:r>
          </a:p>
          <a:p>
            <a:pPr marL="0" indent="0">
              <a:buNone/>
            </a:pPr>
            <a:r>
              <a:rPr lang="en-MY" dirty="0" err="1"/>
              <a:t>printf</a:t>
            </a:r>
            <a:r>
              <a:rPr lang="en-MY" dirty="0"/>
              <a:t>("Enter first number");</a:t>
            </a:r>
          </a:p>
          <a:p>
            <a:pPr marL="0" indent="0">
              <a:buNone/>
            </a:pPr>
            <a:r>
              <a:rPr lang="en-MY" dirty="0" err="1"/>
              <a:t>scanf</a:t>
            </a:r>
            <a:r>
              <a:rPr lang="en-MY" dirty="0"/>
              <a:t>("%f", &amp;a);</a:t>
            </a:r>
          </a:p>
          <a:p>
            <a:pPr marL="0" indent="0">
              <a:buNone/>
            </a:pPr>
            <a:r>
              <a:rPr lang="en-MY" dirty="0" err="1"/>
              <a:t>printf</a:t>
            </a:r>
            <a:r>
              <a:rPr lang="en-MY" dirty="0"/>
              <a:t>("Enter second number");</a:t>
            </a:r>
          </a:p>
          <a:p>
            <a:pPr marL="0" indent="0">
              <a:buNone/>
            </a:pPr>
            <a:r>
              <a:rPr lang="en-MY" dirty="0" err="1"/>
              <a:t>scanf</a:t>
            </a:r>
            <a:r>
              <a:rPr lang="en-MY" dirty="0"/>
              <a:t>("%f", &amp;b);</a:t>
            </a:r>
          </a:p>
          <a:p>
            <a:pPr marL="0" indent="0">
              <a:buNone/>
            </a:pPr>
            <a:r>
              <a:rPr lang="en-MY" dirty="0" err="1"/>
              <a:t>printf</a:t>
            </a:r>
            <a:r>
              <a:rPr lang="en-MY" dirty="0"/>
              <a:t>("Addition: %f \</a:t>
            </a:r>
            <a:r>
              <a:rPr lang="en-MY" dirty="0" err="1"/>
              <a:t>nSubtraction</a:t>
            </a:r>
            <a:r>
              <a:rPr lang="en-MY" dirty="0"/>
              <a:t>: %f \</a:t>
            </a:r>
            <a:r>
              <a:rPr lang="en-MY" dirty="0" err="1"/>
              <a:t>nMultiplication</a:t>
            </a:r>
            <a:r>
              <a:rPr lang="en-MY" dirty="0"/>
              <a:t>: %f \</a:t>
            </a:r>
            <a:r>
              <a:rPr lang="en-MY" dirty="0" err="1"/>
              <a:t>nDivision</a:t>
            </a:r>
            <a:r>
              <a:rPr lang="en-MY" dirty="0"/>
              <a:t>: %f", </a:t>
            </a:r>
            <a:r>
              <a:rPr lang="en-MY" dirty="0" err="1"/>
              <a:t>a+b</a:t>
            </a:r>
            <a:r>
              <a:rPr lang="en-MY" dirty="0"/>
              <a:t>, a-b, a*b, a/b);</a:t>
            </a:r>
          </a:p>
          <a:p>
            <a:pPr marL="0" indent="0">
              <a:buNone/>
            </a:pPr>
            <a:r>
              <a:rPr lang="en-MY" dirty="0"/>
              <a:t>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2FC2C-8C80-81BE-4881-442274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21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1FD29F-3FD5-125A-ED7C-1FEC6C9D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Area with the value of Radius</a:t>
            </a:r>
            <a:endParaRPr lang="en-MY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FDBD13-F1AA-F26B-B118-D93373E0F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   float radius, area;</a:t>
            </a:r>
          </a:p>
          <a:p>
            <a:pPr marL="0" indent="0">
              <a:buNone/>
            </a:pPr>
            <a:r>
              <a:rPr lang="en-MY" dirty="0"/>
              <a:t>    float PI = 3.14159;</a:t>
            </a:r>
          </a:p>
          <a:p>
            <a:pPr marL="0" indent="0">
              <a:buNone/>
            </a:pPr>
            <a:r>
              <a:rPr lang="en-MY" dirty="0"/>
              <a:t>    // Input radius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the radius of the circle: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("%f", &amp;radius);</a:t>
            </a:r>
          </a:p>
          <a:p>
            <a:pPr marL="0" indent="0">
              <a:buNone/>
            </a:pPr>
            <a:r>
              <a:rPr lang="en-MY" dirty="0"/>
              <a:t>    // Calculate area</a:t>
            </a:r>
          </a:p>
          <a:p>
            <a:pPr marL="0" indent="0">
              <a:buNone/>
            </a:pPr>
            <a:r>
              <a:rPr lang="en-MY" dirty="0"/>
              <a:t>    area = PI * radius * radius;</a:t>
            </a:r>
          </a:p>
          <a:p>
            <a:pPr marL="0" indent="0">
              <a:buNone/>
            </a:pPr>
            <a:r>
              <a:rPr lang="en-MY" dirty="0"/>
              <a:t>    // Print area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("Area of the circle = %f\n", area);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4DF6-ECB0-6EE4-98FF-25FC21CEBC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MY" dirty="0"/>
              <a:t>Limiting Decimal Numbers in floating point numbers</a:t>
            </a:r>
          </a:p>
          <a:p>
            <a:endParaRPr lang="en-MY" dirty="0"/>
          </a:p>
          <a:p>
            <a:r>
              <a:rPr lang="en-MY" dirty="0" err="1"/>
              <a:t>printf</a:t>
            </a:r>
            <a:r>
              <a:rPr lang="en-MY" dirty="0"/>
              <a:t>("Area of the circle = %.2f\n", area);</a:t>
            </a:r>
          </a:p>
          <a:p>
            <a:pPr lvl="1"/>
            <a:r>
              <a:rPr lang="en-MY" sz="2800" dirty="0"/>
              <a:t>Returns floating number with 2 decimal numbers</a:t>
            </a:r>
          </a:p>
          <a:p>
            <a:pPr marL="457200" lvl="1" indent="0">
              <a:buNone/>
            </a:pPr>
            <a:endParaRPr lang="en-MY" sz="2800" dirty="0"/>
          </a:p>
          <a:p>
            <a:pPr marL="457200" lvl="1" indent="0">
              <a:buNone/>
            </a:pPr>
            <a:endParaRPr lang="en-MY" sz="2800" dirty="0"/>
          </a:p>
          <a:p>
            <a:r>
              <a:rPr lang="en-MY" dirty="0" err="1"/>
              <a:t>printf</a:t>
            </a:r>
            <a:r>
              <a:rPr lang="en-MY" dirty="0"/>
              <a:t>("Area of the circle = %.0f\n", area);</a:t>
            </a:r>
          </a:p>
          <a:p>
            <a:pPr lvl="1"/>
            <a:r>
              <a:rPr lang="en-MY" sz="2800" dirty="0"/>
              <a:t>Returns floating number with 0 decimal numbers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AC2447-A0D7-FCD1-CE8B-EFDDF5FA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88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CEA61B-FF8A-6604-797D-5FCF590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Modulo operator %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384F31-4EA8-B5EB-CFF7-A0623DCEB5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int a, b;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first number");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second number");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("%d", &amp;b);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("The remainder when first number divided by second is: %d", </a:t>
            </a:r>
            <a:r>
              <a:rPr lang="en-US" dirty="0" err="1"/>
              <a:t>a%b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267773-7C0E-62F7-B700-39AD51DD2C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int a, b, r;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first number");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second number");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("%d", &amp;b);</a:t>
            </a:r>
          </a:p>
          <a:p>
            <a:pPr marL="0" indent="0">
              <a:buNone/>
            </a:pPr>
            <a:r>
              <a:rPr lang="en-US" dirty="0"/>
              <a:t>r = </a:t>
            </a:r>
            <a:r>
              <a:rPr lang="en-US" dirty="0" err="1"/>
              <a:t>a%b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("The remainder when first number divided by second is: %d", r);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D94A6-0C88-51BC-C6F9-DEE4A484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4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77F5-52BA-F435-3D91-C36BBE2D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Variable Declaration Do?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40CC-B8E3-0740-C0D8-1BFE4F66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declaration tells the compiler to allocate enough memory to hold a value of this data type, and to associate the identifier with this location</a:t>
            </a:r>
          </a:p>
          <a:p>
            <a:r>
              <a:rPr lang="en-US" dirty="0"/>
              <a:t>int </a:t>
            </a:r>
            <a:r>
              <a:rPr lang="en-US" dirty="0" err="1"/>
              <a:t>myage</a:t>
            </a:r>
            <a:r>
              <a:rPr lang="en-US" dirty="0"/>
              <a:t>;	 	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char </a:t>
            </a:r>
            <a:r>
              <a:rPr lang="en-US" dirty="0" err="1">
                <a:sym typeface="Wingdings" panose="05000000000000000000" pitchFamily="2" charset="2"/>
              </a:rPr>
              <a:t>myinitial</a:t>
            </a:r>
            <a:r>
              <a:rPr lang="en-US" dirty="0">
                <a:sym typeface="Wingdings" panose="05000000000000000000" pitchFamily="2" charset="2"/>
              </a:rPr>
              <a:t> 	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float </a:t>
            </a:r>
            <a:r>
              <a:rPr lang="en-US" dirty="0" err="1">
                <a:sym typeface="Wingdings" panose="05000000000000000000" pitchFamily="2" charset="2"/>
              </a:rPr>
              <a:t>value_of_pi</a:t>
            </a:r>
            <a:r>
              <a:rPr lang="en-US" dirty="0">
                <a:sym typeface="Wingdings" panose="05000000000000000000" pitchFamily="2" charset="2"/>
              </a:rPr>
              <a:t> 	</a:t>
            </a:r>
            <a:endParaRPr lang="en-MY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206114-FA53-91E1-0115-B2672E541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01554"/>
              </p:ext>
            </p:extLst>
          </p:nvPr>
        </p:nvGraphicFramePr>
        <p:xfrm>
          <a:off x="4431071" y="3166315"/>
          <a:ext cx="41524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123">
                  <a:extLst>
                    <a:ext uri="{9D8B030D-6E8A-4147-A177-3AD203B41FA5}">
                      <a16:colId xmlns:a16="http://schemas.microsoft.com/office/drawing/2014/main" val="848662173"/>
                    </a:ext>
                  </a:extLst>
                </a:gridCol>
                <a:gridCol w="1038123">
                  <a:extLst>
                    <a:ext uri="{9D8B030D-6E8A-4147-A177-3AD203B41FA5}">
                      <a16:colId xmlns:a16="http://schemas.microsoft.com/office/drawing/2014/main" val="427424182"/>
                    </a:ext>
                  </a:extLst>
                </a:gridCol>
                <a:gridCol w="1038123">
                  <a:extLst>
                    <a:ext uri="{9D8B030D-6E8A-4147-A177-3AD203B41FA5}">
                      <a16:colId xmlns:a16="http://schemas.microsoft.com/office/drawing/2014/main" val="708430045"/>
                    </a:ext>
                  </a:extLst>
                </a:gridCol>
                <a:gridCol w="1038123">
                  <a:extLst>
                    <a:ext uri="{9D8B030D-6E8A-4147-A177-3AD203B41FA5}">
                      <a16:colId xmlns:a16="http://schemas.microsoft.com/office/drawing/2014/main" val="43293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221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26CF2B-9252-9CDA-E972-F78F08EB1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24231"/>
              </p:ext>
            </p:extLst>
          </p:nvPr>
        </p:nvGraphicFramePr>
        <p:xfrm>
          <a:off x="4278671" y="4174121"/>
          <a:ext cx="10381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123">
                  <a:extLst>
                    <a:ext uri="{9D8B030D-6E8A-4147-A177-3AD203B41FA5}">
                      <a16:colId xmlns:a16="http://schemas.microsoft.com/office/drawing/2014/main" val="848662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221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D9640E-B331-5D15-E488-73F703580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74386"/>
              </p:ext>
            </p:extLst>
          </p:nvPr>
        </p:nvGraphicFramePr>
        <p:xfrm>
          <a:off x="5163574" y="5175542"/>
          <a:ext cx="41524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123">
                  <a:extLst>
                    <a:ext uri="{9D8B030D-6E8A-4147-A177-3AD203B41FA5}">
                      <a16:colId xmlns:a16="http://schemas.microsoft.com/office/drawing/2014/main" val="848662173"/>
                    </a:ext>
                  </a:extLst>
                </a:gridCol>
                <a:gridCol w="1038123">
                  <a:extLst>
                    <a:ext uri="{9D8B030D-6E8A-4147-A177-3AD203B41FA5}">
                      <a16:colId xmlns:a16="http://schemas.microsoft.com/office/drawing/2014/main" val="427424182"/>
                    </a:ext>
                  </a:extLst>
                </a:gridCol>
                <a:gridCol w="1038123">
                  <a:extLst>
                    <a:ext uri="{9D8B030D-6E8A-4147-A177-3AD203B41FA5}">
                      <a16:colId xmlns:a16="http://schemas.microsoft.com/office/drawing/2014/main" val="708430045"/>
                    </a:ext>
                  </a:extLst>
                </a:gridCol>
                <a:gridCol w="1038123">
                  <a:extLst>
                    <a:ext uri="{9D8B030D-6E8A-4147-A177-3AD203B41FA5}">
                      <a16:colId xmlns:a16="http://schemas.microsoft.com/office/drawing/2014/main" val="43293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221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2A4A-3978-B22E-DC75-7AA15309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5874-AA1B-17D1-EC47-CD2C401C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Common C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DFCE39-5241-5490-5D0B-59E6ACC62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730613"/>
              </p:ext>
            </p:extLst>
          </p:nvPr>
        </p:nvGraphicFramePr>
        <p:xfrm>
          <a:off x="838200" y="1497859"/>
          <a:ext cx="1061638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561">
                  <a:extLst>
                    <a:ext uri="{9D8B030D-6E8A-4147-A177-3AD203B41FA5}">
                      <a16:colId xmlns:a16="http://schemas.microsoft.com/office/drawing/2014/main" val="43920590"/>
                    </a:ext>
                  </a:extLst>
                </a:gridCol>
                <a:gridCol w="1720645">
                  <a:extLst>
                    <a:ext uri="{9D8B030D-6E8A-4147-A177-3AD203B41FA5}">
                      <a16:colId xmlns:a16="http://schemas.microsoft.com/office/drawing/2014/main" val="2810901549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3008338109"/>
                    </a:ext>
                  </a:extLst>
                </a:gridCol>
                <a:gridCol w="5830529">
                  <a:extLst>
                    <a:ext uri="{9D8B030D-6E8A-4147-A177-3AD203B41FA5}">
                      <a16:colId xmlns:a16="http://schemas.microsoft.com/office/drawing/2014/main" val="113612293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1. Increment Operators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MY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MY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47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How it 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95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y++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Post-increment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= 5; y++;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First, use the current value of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/>
                        <a:t> (5) in expressions, then increase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/>
                        <a:t> by 1.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/>
                        <a:t> becomes 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13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++y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Pre-increment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= 5; ++y;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First, increase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 dirty="0"/>
                        <a:t> by 1, then use it in expressions.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 dirty="0"/>
                        <a:t> becomes 6 immediately.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4977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D54E8-FC38-7655-EE0A-2310D6C8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2672494-D93E-8E65-B67F-8D21EE8BA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82714"/>
              </p:ext>
            </p:extLst>
          </p:nvPr>
        </p:nvGraphicFramePr>
        <p:xfrm>
          <a:off x="838199" y="3641513"/>
          <a:ext cx="1061638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561">
                  <a:extLst>
                    <a:ext uri="{9D8B030D-6E8A-4147-A177-3AD203B41FA5}">
                      <a16:colId xmlns:a16="http://schemas.microsoft.com/office/drawing/2014/main" val="43920590"/>
                    </a:ext>
                  </a:extLst>
                </a:gridCol>
                <a:gridCol w="1720645">
                  <a:extLst>
                    <a:ext uri="{9D8B030D-6E8A-4147-A177-3AD203B41FA5}">
                      <a16:colId xmlns:a16="http://schemas.microsoft.com/office/drawing/2014/main" val="2810901549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3008338109"/>
                    </a:ext>
                  </a:extLst>
                </a:gridCol>
                <a:gridCol w="5830529">
                  <a:extLst>
                    <a:ext uri="{9D8B030D-6E8A-4147-A177-3AD203B41FA5}">
                      <a16:colId xmlns:a16="http://schemas.microsoft.com/office/drawing/2014/main" val="113612293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2. Decrement Operators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MY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MY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47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How it 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95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y--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Post-decrement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= 5; y--;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current value of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/>
                        <a:t> (5) first, then decrease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/>
                        <a:t> by 1.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/>
                        <a:t> becomes 4.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13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--y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Pre-decrement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= 5; --y;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Decrease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 dirty="0"/>
                        <a:t> by 1 first, then use it in expressions.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n-US" dirty="0"/>
                        <a:t> becomes 4 immediately.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49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CABB2-DDD4-442C-10A7-8E49CE59C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78CB-C44D-9FBC-479B-E7C2FCC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Common C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183A9E-5FE9-6C4F-771A-DE66CC432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971291"/>
              </p:ext>
            </p:extLst>
          </p:nvPr>
        </p:nvGraphicFramePr>
        <p:xfrm>
          <a:off x="838200" y="1497859"/>
          <a:ext cx="106163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561">
                  <a:extLst>
                    <a:ext uri="{9D8B030D-6E8A-4147-A177-3AD203B41FA5}">
                      <a16:colId xmlns:a16="http://schemas.microsoft.com/office/drawing/2014/main" val="43920590"/>
                    </a:ext>
                  </a:extLst>
                </a:gridCol>
                <a:gridCol w="2035278">
                  <a:extLst>
                    <a:ext uri="{9D8B030D-6E8A-4147-A177-3AD203B41FA5}">
                      <a16:colId xmlns:a16="http://schemas.microsoft.com/office/drawing/2014/main" val="2810901549"/>
                    </a:ext>
                  </a:extLst>
                </a:gridCol>
                <a:gridCol w="2861187">
                  <a:extLst>
                    <a:ext uri="{9D8B030D-6E8A-4147-A177-3AD203B41FA5}">
                      <a16:colId xmlns:a16="http://schemas.microsoft.com/office/drawing/2014/main" val="3008338109"/>
                    </a:ext>
                  </a:extLst>
                </a:gridCol>
                <a:gridCol w="4375355">
                  <a:extLst>
                    <a:ext uri="{9D8B030D-6E8A-4147-A177-3AD203B41FA5}">
                      <a16:colId xmlns:a16="http://schemas.microsoft.com/office/drawing/2014/main" val="113612293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3. Compound Assignment Operators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MY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MY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47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How it 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95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y += 3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Add &amp;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= 5; y += 3;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Same as </a:t>
                      </a:r>
                      <a:r>
                        <a:rPr lang="es-ES">
                          <a:latin typeface="Courier New" panose="02070309020205020404" pitchFamily="49" charset="0"/>
                        </a:rPr>
                        <a:t>y = y + 3;</a:t>
                      </a:r>
                      <a:r>
                        <a:rPr lang="es-ES"/>
                        <a:t>. </a:t>
                      </a:r>
                      <a:r>
                        <a:rPr lang="es-ES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s-ES"/>
                        <a:t> becomes 8.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7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-= 2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Subtract &amp;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= 5; y -= 2;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Same as </a:t>
                      </a:r>
                      <a:r>
                        <a:rPr lang="es-ES">
                          <a:latin typeface="Courier New" panose="02070309020205020404" pitchFamily="49" charset="0"/>
                        </a:rPr>
                        <a:t>y = y - 2;</a:t>
                      </a:r>
                      <a:r>
                        <a:rPr lang="es-ES"/>
                        <a:t>. </a:t>
                      </a:r>
                      <a:r>
                        <a:rPr lang="es-ES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s-ES"/>
                        <a:t> becomes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65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*= 4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Multiply &amp;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= 5; y *= 4;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Same as </a:t>
                      </a:r>
                      <a:r>
                        <a:rPr lang="es-ES">
                          <a:latin typeface="Courier New" panose="02070309020205020404" pitchFamily="49" charset="0"/>
                        </a:rPr>
                        <a:t>y = y * 4;</a:t>
                      </a:r>
                      <a:r>
                        <a:rPr lang="es-ES"/>
                        <a:t>. </a:t>
                      </a:r>
                      <a:r>
                        <a:rPr lang="es-ES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s-ES"/>
                        <a:t> becomes 20.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01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/= 2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Divide &amp;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= 10; y /= 2;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Same as </a:t>
                      </a:r>
                      <a:r>
                        <a:rPr lang="es-ES">
                          <a:latin typeface="Courier New" panose="02070309020205020404" pitchFamily="49" charset="0"/>
                        </a:rPr>
                        <a:t>y = y / 2;</a:t>
                      </a:r>
                      <a:r>
                        <a:rPr lang="es-ES"/>
                        <a:t>. </a:t>
                      </a:r>
                      <a:r>
                        <a:rPr lang="es-ES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s-ES"/>
                        <a:t> becomes 5.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13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%= 3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Modulus &amp;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y = 10; y %= 3;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 err="1"/>
                        <a:t>Same</a:t>
                      </a:r>
                      <a:r>
                        <a:rPr lang="es-ES" dirty="0"/>
                        <a:t> as </a:t>
                      </a:r>
                      <a:r>
                        <a:rPr lang="es-ES" dirty="0">
                          <a:latin typeface="Courier New" panose="02070309020205020404" pitchFamily="49" charset="0"/>
                        </a:rPr>
                        <a:t>y = y % 3;</a:t>
                      </a:r>
                      <a:r>
                        <a:rPr lang="es-ES" dirty="0"/>
                        <a:t>. </a:t>
                      </a:r>
                      <a:r>
                        <a:rPr lang="es-ES" dirty="0">
                          <a:latin typeface="Courier New" panose="02070309020205020404" pitchFamily="49" charset="0"/>
                        </a:rPr>
                        <a:t>y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becomes</a:t>
                      </a:r>
                      <a:r>
                        <a:rPr lang="es-ES" dirty="0"/>
                        <a:t>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4977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38B31-40C1-EA21-30F0-4C87B173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9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0FA5-CD8C-1C27-7CF3-1F2DB9AE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Compound Operators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F2306-A875-2B46-E62A-74E90B6DF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B = 3;</a:t>
            </a:r>
          </a:p>
          <a:p>
            <a:r>
              <a:rPr lang="en-MY" dirty="0"/>
              <a:t>A = ++B;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A = 4</a:t>
            </a:r>
          </a:p>
          <a:p>
            <a:pPr marL="0" indent="0">
              <a:buNone/>
            </a:pPr>
            <a:r>
              <a:rPr lang="en-MY" dirty="0"/>
              <a:t>B = 4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US" dirty="0"/>
              <a:t>B is increased before its value is copied to A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35C7F-B049-938C-E58B-E51CB7FB5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 = 3;</a:t>
            </a:r>
          </a:p>
          <a:p>
            <a:pPr marL="0" indent="0">
              <a:buNone/>
            </a:pPr>
            <a:r>
              <a:rPr lang="en-US" dirty="0"/>
              <a:t>A = B++;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3;</a:t>
            </a:r>
          </a:p>
          <a:p>
            <a:pPr marL="0" indent="0">
              <a:buNone/>
            </a:pPr>
            <a:r>
              <a:rPr lang="en-US" dirty="0"/>
              <a:t>B = 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value of B is copied to A and then B is increased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E622-9468-3FBA-EDD6-0EF1DA7A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84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BF28-3858-5013-6011-18D04330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logical operators?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A6FF-A505-2A65-9BE1-D85D0BEA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 are used to combine or invert conditions (expressions that evaluate to true or false) in C.</a:t>
            </a:r>
          </a:p>
          <a:p>
            <a:r>
              <a:rPr lang="en-US" dirty="0"/>
              <a:t>In C, true is represented by any non-zero value, and false is represented by 0.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83BDF-AEA6-2BCE-8222-C1305DA2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BA9425-C6D6-C0AD-D37E-2254693E6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8304"/>
              </p:ext>
            </p:extLst>
          </p:nvPr>
        </p:nvGraphicFramePr>
        <p:xfrm>
          <a:off x="634180" y="3865988"/>
          <a:ext cx="109236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768">
                  <a:extLst>
                    <a:ext uri="{9D8B030D-6E8A-4147-A177-3AD203B41FA5}">
                      <a16:colId xmlns:a16="http://schemas.microsoft.com/office/drawing/2014/main" val="1766076655"/>
                    </a:ext>
                  </a:extLst>
                </a:gridCol>
                <a:gridCol w="1073162">
                  <a:extLst>
                    <a:ext uri="{9D8B030D-6E8A-4147-A177-3AD203B41FA5}">
                      <a16:colId xmlns:a16="http://schemas.microsoft.com/office/drawing/2014/main" val="4283501842"/>
                    </a:ext>
                  </a:extLst>
                </a:gridCol>
                <a:gridCol w="5417574">
                  <a:extLst>
                    <a:ext uri="{9D8B030D-6E8A-4147-A177-3AD203B41FA5}">
                      <a16:colId xmlns:a16="http://schemas.microsoft.com/office/drawing/2014/main" val="3092691467"/>
                    </a:ext>
                  </a:extLst>
                </a:gridCol>
                <a:gridCol w="2571135">
                  <a:extLst>
                    <a:ext uri="{9D8B030D-6E8A-4147-A177-3AD203B41FA5}">
                      <a16:colId xmlns:a16="http://schemas.microsoft.com/office/drawing/2014/main" val="234987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9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Logical AND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&amp;&amp;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true if </a:t>
                      </a:r>
                      <a:r>
                        <a:rPr lang="en-US" b="1" dirty="0"/>
                        <a:t>both operands are 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(a &gt; 0 &amp;&amp; b &lt; 10)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2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Logical OR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</a:t>
                      </a:r>
                      <a:r>
                        <a:rPr lang="en-US" b="1" dirty="0"/>
                        <a:t>any operand is 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(a &gt; 0 || b &lt; 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79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Logical NOT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!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true if the </a:t>
                      </a:r>
                      <a:r>
                        <a:rPr lang="en-US" b="1"/>
                        <a:t>operand is false</a:t>
                      </a:r>
                      <a:r>
                        <a:rPr lang="en-US"/>
                        <a:t>, and false if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!(a &gt; 0)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92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E1F45-6427-ABB5-E8B2-77D6F639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C7B26-7022-7356-334B-75F7CEA837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int a = 5, b = 10;</a:t>
            </a:r>
          </a:p>
          <a:p>
            <a:pPr marL="0" indent="0">
              <a:buNone/>
            </a:pPr>
            <a:r>
              <a:rPr lang="en-US" dirty="0"/>
              <a:t>    if (a &gt; 0 &amp;&amp; b &gt;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("Both a and b are positive.\n");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if (a &lt; 0 || b &gt;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("Either a is negative or b is positive.\n");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if (!(a == b))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("a is not equal to b.\n");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6F0CBE-22D9-6F5B-2C87-A393209D53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Both a and b are positive</a:t>
            </a:r>
          </a:p>
          <a:p>
            <a:r>
              <a:rPr lang="en-US" dirty="0"/>
              <a:t>Either a is negative or b is positive</a:t>
            </a:r>
          </a:p>
          <a:p>
            <a:r>
              <a:rPr lang="en-US" dirty="0"/>
              <a:t>a is not equal to b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F19FF-9D2E-1875-87DC-AD652DB3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1782-188D-98E3-A45D-54BB84C9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Relational and equality Operators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7EB715-5B88-13B5-4D5F-E5676C39D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241732"/>
              </p:ext>
            </p:extLst>
          </p:nvPr>
        </p:nvGraphicFramePr>
        <p:xfrm>
          <a:off x="838200" y="1825625"/>
          <a:ext cx="11009671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31432643"/>
                    </a:ext>
                  </a:extLst>
                </a:gridCol>
                <a:gridCol w="1055739">
                  <a:extLst>
                    <a:ext uri="{9D8B030D-6E8A-4147-A177-3AD203B41FA5}">
                      <a16:colId xmlns:a16="http://schemas.microsoft.com/office/drawing/2014/main" val="882539448"/>
                    </a:ext>
                  </a:extLst>
                </a:gridCol>
                <a:gridCol w="4630993">
                  <a:extLst>
                    <a:ext uri="{9D8B030D-6E8A-4147-A177-3AD203B41FA5}">
                      <a16:colId xmlns:a16="http://schemas.microsoft.com/office/drawing/2014/main" val="4089239285"/>
                    </a:ext>
                  </a:extLst>
                </a:gridCol>
                <a:gridCol w="2694039">
                  <a:extLst>
                    <a:ext uri="{9D8B030D-6E8A-4147-A177-3AD203B41FA5}">
                      <a16:colId xmlns:a16="http://schemas.microsoft.com/office/drawing/2014/main" val="94767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61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&lt;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true if left operand is smaller than right operand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5 &lt; 3</a:t>
                      </a:r>
                      <a:r>
                        <a:rPr lang="en-MY"/>
                        <a:t> →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72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&gt;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true if left operand is greater than right operand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5 &gt; 3</a:t>
                      </a:r>
                      <a:r>
                        <a:rPr lang="en-MY"/>
                        <a:t>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64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&lt;=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true if left operand is smaller than or equal to right operand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5 &lt;= 3</a:t>
                      </a:r>
                      <a:r>
                        <a:rPr lang="en-MY"/>
                        <a:t> →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15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Greater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&gt;=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true if left operand is greater than or equal to right operand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5 &gt;= 3</a:t>
                      </a:r>
                      <a:r>
                        <a:rPr lang="en-MY"/>
                        <a:t>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5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==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true if both operands are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5 == 3</a:t>
                      </a:r>
                      <a:r>
                        <a:rPr lang="en-MY"/>
                        <a:t> →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70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!=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true if both operands are not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5 != 3</a:t>
                      </a:r>
                      <a:r>
                        <a:rPr lang="en-MY" dirty="0"/>
                        <a:t>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183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8C00F-3990-0E57-F2D3-56CF533C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021A-0686-F42B-79CE-265CEF3F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9097-92B0-B641-7276-E00A7450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 must declared before use</a:t>
            </a:r>
          </a:p>
          <a:p>
            <a:pPr lvl="1"/>
            <a:r>
              <a:rPr lang="en-US" dirty="0"/>
              <a:t>At the top of the program</a:t>
            </a:r>
          </a:p>
          <a:p>
            <a:pPr lvl="1"/>
            <a:r>
              <a:rPr lang="en-US" dirty="0"/>
              <a:t>Just before use</a:t>
            </a:r>
          </a:p>
          <a:p>
            <a:r>
              <a:rPr lang="en-US" dirty="0"/>
              <a:t>Commas are used to separate identifiers of the </a:t>
            </a:r>
            <a:r>
              <a:rPr lang="en-US" dirty="0" err="1"/>
              <a:t>sametype</a:t>
            </a:r>
            <a:endParaRPr lang="en-US" dirty="0"/>
          </a:p>
          <a:p>
            <a:r>
              <a:rPr lang="en-US" dirty="0"/>
              <a:t>int count, age;</a:t>
            </a:r>
          </a:p>
          <a:p>
            <a:r>
              <a:rPr lang="en-US" dirty="0"/>
              <a:t>Variables can be initialized to a starting value when they are declared</a:t>
            </a:r>
          </a:p>
          <a:p>
            <a:pPr lvl="1"/>
            <a:r>
              <a:rPr lang="en-US" dirty="0"/>
              <a:t>int count = 0;</a:t>
            </a:r>
          </a:p>
          <a:p>
            <a:pPr lvl="1"/>
            <a:r>
              <a:rPr lang="en-US" dirty="0"/>
              <a:t>int age, count = 0;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05813-2CB9-4AFD-BDAC-652AFE47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E079-EE07-344D-A58D-66B4C8AF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Expression in C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F0A2-FB4D-B52E-2941-F794EACD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expression is a combination of variables, constants, operators, and function calls that the compiler evaluates to produce a single value</a:t>
            </a:r>
          </a:p>
          <a:p>
            <a:r>
              <a:rPr lang="en-US" dirty="0"/>
              <a:t>In C++, each expression can be evaluated to compute a value of a given type</a:t>
            </a:r>
          </a:p>
          <a:p>
            <a:r>
              <a:rPr lang="en-US" dirty="0"/>
              <a:t>Always produces a value → The result may be stored in a variable or used directly.</a:t>
            </a:r>
          </a:p>
          <a:p>
            <a:r>
              <a:rPr lang="en-US" dirty="0"/>
              <a:t>Uses operators</a:t>
            </a:r>
          </a:p>
          <a:p>
            <a:pPr lvl="1"/>
            <a:r>
              <a:rPr lang="en-US" dirty="0"/>
              <a:t>Arithmetic (+ - * / %)</a:t>
            </a:r>
          </a:p>
          <a:p>
            <a:pPr lvl="1"/>
            <a:r>
              <a:rPr lang="en-US" dirty="0"/>
              <a:t>relational (&lt; &gt; ==)</a:t>
            </a:r>
          </a:p>
          <a:p>
            <a:pPr lvl="1"/>
            <a:r>
              <a:rPr lang="en-US" dirty="0"/>
              <a:t>logical (&amp;&amp; || !)</a:t>
            </a:r>
          </a:p>
          <a:p>
            <a:pPr lvl="1"/>
            <a:r>
              <a:rPr lang="en-US" dirty="0"/>
              <a:t>bitwise, etc.</a:t>
            </a:r>
          </a:p>
          <a:p>
            <a:r>
              <a:rPr lang="en-US" dirty="0"/>
              <a:t>Can be simple or complex → From a single value to a long calculation.</a:t>
            </a:r>
          </a:p>
          <a:p>
            <a:r>
              <a:rPr lang="en-US" dirty="0"/>
              <a:t>In simple: something that evaluates to a value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5F37-81C1-C687-CCD6-44E0B8F5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B887-130E-176F-BBB1-3F33EF79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Expressions</a:t>
            </a:r>
            <a:endParaRPr lang="en-MY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55000D-117A-049B-1FE1-3F60EA00F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306288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6375649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4096872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1734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73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Constant expression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5 + 10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15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3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Arithmetic expression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+ b * c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Depends on values of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a, b, c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0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Relational expression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x &gt; y, ==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/>
                        <a:t> (true) or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/>
                        <a:t> (false)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Logical expression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(x &gt; 0 &amp;&amp; y &lt; 10)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MY"/>
                        <a:t> or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0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47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Assignment expression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z = x + y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Assigns result to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z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97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Increment/Decrement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i++</a:t>
                      </a:r>
                      <a:r>
                        <a:rPr lang="en-MY"/>
                        <a:t> or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--j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Increases or decreases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5594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95B5-6898-5C7F-8FFA-4C5C8A23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6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E5CB-5812-1DCE-94E7-C42273C4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Expressions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13CF-3CE7-BC83-9F14-60C2813B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int a = 5, b = 3;</a:t>
            </a:r>
          </a:p>
          <a:p>
            <a:pPr marL="0" indent="0">
              <a:buNone/>
            </a:pPr>
            <a:r>
              <a:rPr lang="en-US" dirty="0"/>
              <a:t>    int result;</a:t>
            </a:r>
          </a:p>
          <a:p>
            <a:pPr marL="0" indent="0">
              <a:buNone/>
            </a:pPr>
            <a:r>
              <a:rPr lang="en-US" dirty="0"/>
              <a:t>    result = a + b * 2;   // Expression: a + b * 2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("Result = %d\n", result);</a:t>
            </a:r>
          </a:p>
          <a:p>
            <a:pPr marL="0" indent="0">
              <a:buNone/>
            </a:pPr>
            <a:r>
              <a:rPr lang="en-US" dirty="0"/>
              <a:t>    if (result &gt; 10) {    // Expression: result &gt; 10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("Greater than 10\n");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Here, a + b * 2, result &gt; 10, and even </a:t>
            </a:r>
            <a:r>
              <a:rPr lang="en-US" dirty="0" err="1"/>
              <a:t>printf</a:t>
            </a:r>
            <a:r>
              <a:rPr lang="en-US" dirty="0"/>
              <a:t>("...") are </a:t>
            </a:r>
            <a:r>
              <a:rPr lang="en-US" b="1" dirty="0"/>
              <a:t>expressions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0D29B-5826-4D32-FA8A-58A6BBB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8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4A6E73-72C6-42E2-7F85-7D30350C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vs. Statements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15AEAE-668F-939D-CCEA-E309CF3F57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Expression</a:t>
            </a:r>
          </a:p>
          <a:p>
            <a:r>
              <a:rPr lang="en-US" dirty="0"/>
              <a:t>An expression is a piece of code that evaluates to a value</a:t>
            </a:r>
          </a:p>
          <a:p>
            <a:r>
              <a:rPr lang="en-US" dirty="0"/>
              <a:t>It can be simple (just a variable or constant) or complex (with operators, function calls)</a:t>
            </a:r>
          </a:p>
          <a:p>
            <a:r>
              <a:rPr lang="en-US" dirty="0"/>
              <a:t>5 + 3        // evaluates to 8</a:t>
            </a:r>
          </a:p>
          <a:p>
            <a:r>
              <a:rPr lang="en-US" dirty="0"/>
              <a:t>x &gt; y        // evaluates to 1 (true) or 0 (false)</a:t>
            </a:r>
          </a:p>
          <a:p>
            <a:r>
              <a:rPr lang="en-US" dirty="0"/>
              <a:t>a * (b + c)  // evaluates to some integer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81943-8E0D-EE65-7622-BB94118B4F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Statement</a:t>
            </a:r>
          </a:p>
          <a:p>
            <a:r>
              <a:rPr lang="en-US" dirty="0"/>
              <a:t>A statement is a complete instruction that tells the compiler to do something</a:t>
            </a:r>
          </a:p>
          <a:p>
            <a:r>
              <a:rPr lang="en-US" dirty="0"/>
              <a:t>Most statements end with a semicolon ;</a:t>
            </a:r>
          </a:p>
          <a:p>
            <a:r>
              <a:rPr lang="en-US" dirty="0"/>
              <a:t>Statements often contain expressions, but not always</a:t>
            </a:r>
          </a:p>
          <a:p>
            <a:r>
              <a:rPr lang="en-MY" dirty="0"/>
              <a:t>int x = 5;          // declaration + assignment statement</a:t>
            </a:r>
          </a:p>
          <a:p>
            <a:r>
              <a:rPr lang="en-MY" dirty="0"/>
              <a:t>y = x + 3;          // assignment statement (expression inside)</a:t>
            </a:r>
          </a:p>
          <a:p>
            <a:r>
              <a:rPr lang="en-MY" dirty="0" err="1"/>
              <a:t>printf</a:t>
            </a:r>
            <a:r>
              <a:rPr lang="en-MY" dirty="0"/>
              <a:t>("%d", y);    // function call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1D8FB-3A0F-C220-6264-AFBD5440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4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8671-A20C-D463-9B41-B53D62D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ED8B-6BA3-2747-620F-B56E4E0B0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operator to give (assign) a value to a variable</a:t>
            </a:r>
          </a:p>
          <a:p>
            <a:r>
              <a:rPr lang="en-US" dirty="0"/>
              <a:t>Denote as ‘=‘</a:t>
            </a:r>
          </a:p>
          <a:p>
            <a:r>
              <a:rPr lang="en-US" dirty="0"/>
              <a:t>Only variable can be on the left side</a:t>
            </a:r>
          </a:p>
          <a:p>
            <a:r>
              <a:rPr lang="en-US" dirty="0"/>
              <a:t>An expression is on the right side</a:t>
            </a:r>
          </a:p>
          <a:p>
            <a:r>
              <a:rPr lang="en-US" dirty="0"/>
              <a:t>Variables keep their assigned values until changed by another assignment statement or by reading in a new value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A231F-C6E4-6AD1-A3BD-CE2EDE0F87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Assignment Operator Syntax</a:t>
            </a:r>
          </a:p>
          <a:p>
            <a:endParaRPr lang="en-US" dirty="0"/>
          </a:p>
          <a:p>
            <a:r>
              <a:rPr lang="en-US" dirty="0"/>
              <a:t>Variable = Expression</a:t>
            </a:r>
          </a:p>
          <a:p>
            <a:r>
              <a:rPr lang="en-US" dirty="0"/>
              <a:t>First, expression on right is evaluated</a:t>
            </a:r>
          </a:p>
          <a:p>
            <a:r>
              <a:rPr lang="en-US" dirty="0"/>
              <a:t>Then the resulting value is stored in the memory location of Variable on left</a:t>
            </a:r>
          </a:p>
          <a:p>
            <a:r>
              <a:rPr lang="en-US" dirty="0"/>
              <a:t>NOTE: An automatic type coercion occurs after evaluation but before the value is stored if the types differ for Expression and Variable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C31A7-71F8-60CA-A4C9-D8300354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10F0614EC134D8A9AF60FB4F5BE75" ma:contentTypeVersion="14" ma:contentTypeDescription="Create a new document." ma:contentTypeScope="" ma:versionID="9402b01ec931e9d9ee753ac2d8e79ba4">
  <xsd:schema xmlns:xsd="http://www.w3.org/2001/XMLSchema" xmlns:xs="http://www.w3.org/2001/XMLSchema" xmlns:p="http://schemas.microsoft.com/office/2006/metadata/properties" xmlns:ns3="aaac0c9a-813f-4d9b-a740-840cd7e431ee" xmlns:ns4="3766bf53-dc66-4012-9915-e32c6a5bcebf" targetNamespace="http://schemas.microsoft.com/office/2006/metadata/properties" ma:root="true" ma:fieldsID="35dfeff14d2cddf999af9c6ded2df788" ns3:_="" ns4:_="">
    <xsd:import namespace="aaac0c9a-813f-4d9b-a740-840cd7e431ee"/>
    <xsd:import namespace="3766bf53-dc66-4012-9915-e32c6a5bce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ac0c9a-813f-4d9b-a740-840cd7e43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6bf53-dc66-4012-9915-e32c6a5bc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ac0c9a-813f-4d9b-a740-840cd7e431ee" xsi:nil="true"/>
  </documentManagement>
</p:properties>
</file>

<file path=customXml/itemProps1.xml><?xml version="1.0" encoding="utf-8"?>
<ds:datastoreItem xmlns:ds="http://schemas.openxmlformats.org/officeDocument/2006/customXml" ds:itemID="{2F067AD9-1C79-4866-896D-808EFA51C1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560FC2-502B-474E-BEEB-C470A29ECF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ac0c9a-813f-4d9b-a740-840cd7e431ee"/>
    <ds:schemaRef ds:uri="3766bf53-dc66-4012-9915-e32c6a5bc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A38647-C5EA-4755-BBCB-358012B2385A}">
  <ds:schemaRefs>
    <ds:schemaRef ds:uri="http://purl.org/dc/terms/"/>
    <ds:schemaRef ds:uri="http://schemas.microsoft.com/office/2006/documentManagement/types"/>
    <ds:schemaRef ds:uri="3766bf53-dc66-4012-9915-e32c6a5bcebf"/>
    <ds:schemaRef ds:uri="http://schemas.microsoft.com/office/2006/metadata/properties"/>
    <ds:schemaRef ds:uri="http://schemas.openxmlformats.org/package/2006/metadata/core-properties"/>
    <ds:schemaRef ds:uri="aaac0c9a-813f-4d9b-a740-840cd7e431ee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3651</Words>
  <Application>Microsoft Office PowerPoint</Application>
  <PresentationFormat>Widescreen</PresentationFormat>
  <Paragraphs>642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Courier New</vt:lpstr>
      <vt:lpstr>Wingdings</vt:lpstr>
      <vt:lpstr>Office Theme</vt:lpstr>
      <vt:lpstr>Lecture 4-6</vt:lpstr>
      <vt:lpstr>What is a Variable?</vt:lpstr>
      <vt:lpstr>What Does a Variable Declaration Do?</vt:lpstr>
      <vt:lpstr>Variable Declaration</vt:lpstr>
      <vt:lpstr>What is Expression in C</vt:lpstr>
      <vt:lpstr>Types of Expressions</vt:lpstr>
      <vt:lpstr>Example of Expressions</vt:lpstr>
      <vt:lpstr>Expressions vs. Statements</vt:lpstr>
      <vt:lpstr>Assignment Operator</vt:lpstr>
      <vt:lpstr>Assignment Operator Mechanism</vt:lpstr>
      <vt:lpstr>Assignment Operator (Right-hand side evaluation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 (Example)</vt:lpstr>
      <vt:lpstr>Reading Input from keyboard and Print</vt:lpstr>
      <vt:lpstr>scanf and printf for Integer Data Types</vt:lpstr>
      <vt:lpstr>scanf and printf for Floating-point Data Types</vt:lpstr>
      <vt:lpstr>scanf and printf for Character &amp; Derived Types</vt:lpstr>
      <vt:lpstr>Scanning and Printing</vt:lpstr>
      <vt:lpstr>Scanning and Printing</vt:lpstr>
      <vt:lpstr>scanf</vt:lpstr>
      <vt:lpstr>scanf</vt:lpstr>
      <vt:lpstr>scanf</vt:lpstr>
      <vt:lpstr>Arithmetic Operations</vt:lpstr>
      <vt:lpstr>Calculate Area with the value of Radius</vt:lpstr>
      <vt:lpstr>Modulo operator %</vt:lpstr>
      <vt:lpstr>Common C Operators</vt:lpstr>
      <vt:lpstr>Common C Operators</vt:lpstr>
      <vt:lpstr>Compound Operators Example</vt:lpstr>
      <vt:lpstr>What are logical operators?</vt:lpstr>
      <vt:lpstr>Logical Operators</vt:lpstr>
      <vt:lpstr>Relational and equality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Suhail Asghar Qureshi</dc:creator>
  <cp:lastModifiedBy>Suhail Asghar Qureshi</cp:lastModifiedBy>
  <cp:revision>326</cp:revision>
  <dcterms:created xsi:type="dcterms:W3CDTF">2025-09-09T21:14:34Z</dcterms:created>
  <dcterms:modified xsi:type="dcterms:W3CDTF">2025-09-20T20:27:29Z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0x010100DDD10F0614EC134D8A9AF60FB4F5BE75</vt:lpwstr>
  </property>
</Properties>
</file>