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411" r:id="rId5"/>
    <p:sldId id="412" r:id="rId6"/>
    <p:sldId id="414" r:id="rId7"/>
    <p:sldId id="418" r:id="rId8"/>
    <p:sldId id="391" r:id="rId9"/>
    <p:sldId id="419" r:id="rId10"/>
    <p:sldId id="420" r:id="rId11"/>
    <p:sldId id="3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6327" autoAdjust="0"/>
  </p:normalViewPr>
  <p:slideViewPr>
    <p:cSldViewPr snapToGrid="0">
      <p:cViewPr varScale="1">
        <p:scale>
          <a:sx n="87" d="100"/>
          <a:sy n="87" d="100"/>
        </p:scale>
        <p:origin x="24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44C1-5AB0-BE8F-B12B-4E801AAA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72" y="-72848"/>
            <a:ext cx="6133962" cy="2859043"/>
          </a:xfrm>
        </p:spPr>
        <p:txBody>
          <a:bodyPr anchor="b">
            <a:normAutofit/>
          </a:bodyPr>
          <a:lstStyle/>
          <a:p>
            <a:r>
              <a:rPr lang="en-US" dirty="0"/>
              <a:t>Waves &amp; its Characteristics</a:t>
            </a:r>
          </a:p>
        </p:txBody>
      </p:sp>
      <p:pic>
        <p:nvPicPr>
          <p:cNvPr id="9" name="Picture Placeholder 8" descr="A black line on a white background&#10;&#10;AI-generated content may be incorrect.">
            <a:extLst>
              <a:ext uri="{FF2B5EF4-FFF2-40B4-BE49-F238E27FC236}">
                <a16:creationId xmlns:a16="http://schemas.microsoft.com/office/drawing/2014/main" id="{6026F8F6-151C-52AB-2930-A43F62BFEE60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" r="3167" b="1"/>
          <a:stretch>
            <a:fillRect/>
          </a:stretch>
        </p:blipFill>
        <p:spPr>
          <a:xfrm>
            <a:off x="170222" y="3024296"/>
            <a:ext cx="4846320" cy="2972256"/>
          </a:xfrm>
          <a:noFill/>
        </p:spPr>
      </p:pic>
      <p:pic>
        <p:nvPicPr>
          <p:cNvPr id="11" name="Picture 10" descr="A large wave in the ocean&#10;&#10;AI-generated content may be incorrect.">
            <a:extLst>
              <a:ext uri="{FF2B5EF4-FFF2-40B4-BE49-F238E27FC236}">
                <a16:creationId xmlns:a16="http://schemas.microsoft.com/office/drawing/2014/main" id="{4BEAC6F4-E2C0-7660-975A-1B990158F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" r="46533" b="1"/>
          <a:stretch>
            <a:fillRect/>
          </a:stretch>
        </p:blipFill>
        <p:spPr>
          <a:xfrm>
            <a:off x="8725360" y="52040"/>
            <a:ext cx="3009668" cy="2972256"/>
          </a:xfrm>
          <a:prstGeom prst="rect">
            <a:avLst/>
          </a:prstGeom>
          <a:noFill/>
          <a:ln>
            <a:noFill/>
          </a:ln>
          <a:effectLst>
            <a:softEdge rad="112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9DBC1F-AFD2-D7C2-8BEC-4C231695A2E2}"/>
              </a:ext>
            </a:extLst>
          </p:cNvPr>
          <p:cNvSpPr txBox="1"/>
          <p:nvPr/>
        </p:nvSpPr>
        <p:spPr>
          <a:xfrm>
            <a:off x="7557571" y="5908573"/>
            <a:ext cx="408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BY :MASHHOOD ALI KHAN</a:t>
            </a:r>
          </a:p>
        </p:txBody>
      </p:sp>
      <p:pic>
        <p:nvPicPr>
          <p:cNvPr id="15" name="Picture 14" descr="A diagram of waves and transversation&#10;&#10;AI-generated content may be incorrect.">
            <a:extLst>
              <a:ext uri="{FF2B5EF4-FFF2-40B4-BE49-F238E27FC236}">
                <a16:creationId xmlns:a16="http://schemas.microsoft.com/office/drawing/2014/main" id="{EA55F82E-6F66-6380-FFA3-CFA8C3F35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839" y="3059668"/>
            <a:ext cx="5011264" cy="2441658"/>
          </a:xfrm>
          <a:prstGeom prst="rect">
            <a:avLst/>
          </a:prstGeom>
        </p:spPr>
      </p:pic>
      <p:pic>
        <p:nvPicPr>
          <p:cNvPr id="17" name="Picture 16" descr="A ripples in a pond&#10;&#10;AI-generated content may be incorrect.">
            <a:extLst>
              <a:ext uri="{FF2B5EF4-FFF2-40B4-BE49-F238E27FC236}">
                <a16:creationId xmlns:a16="http://schemas.microsoft.com/office/drawing/2014/main" id="{255717CC-DD20-A67A-09EB-EDA354E2BE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032" y="405097"/>
            <a:ext cx="3368589" cy="24416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0526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9DD1-FE8A-6BBC-0723-C00A421D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23D0-A198-B1EF-F6A4-E5A05B5C27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wave is a mechanism by which energy is transferred from one place to another, without transporting medium.</a:t>
            </a:r>
          </a:p>
          <a:p>
            <a:pPr marL="0" indent="0" algn="ctr">
              <a:buNone/>
            </a:pPr>
            <a:r>
              <a:rPr lang="en-US" dirty="0"/>
              <a:t>OR</a:t>
            </a:r>
          </a:p>
          <a:p>
            <a:r>
              <a:rPr lang="en-US" dirty="0"/>
              <a:t>It is a travelling disturbance in any medium.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1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80A8-23B5-EB63-2F52-8FAA5D69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79517-F75E-E678-9AA2-103A5C16636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660686" cy="3903346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1.MECHANICAL WAVES: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Those waves which  require medium to propagate</a:t>
            </a:r>
            <a:r>
              <a:rPr lang="en-US" u="sng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Cannot travel in vacuum.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Example: Sound waves, Water waves</a:t>
            </a:r>
          </a:p>
          <a:p>
            <a:r>
              <a:rPr lang="en-US" sz="1800" b="1" u="sng" dirty="0"/>
              <a:t>Types of Mechanical waves :</a:t>
            </a:r>
          </a:p>
          <a:p>
            <a:r>
              <a:rPr lang="en-US" sz="1600" b="1" dirty="0"/>
              <a:t>1</a:t>
            </a:r>
            <a:r>
              <a:rPr lang="en-US" sz="1600" dirty="0"/>
              <a:t>.</a:t>
            </a:r>
            <a:r>
              <a:rPr lang="en-US" sz="1600" b="1" u="sng" dirty="0"/>
              <a:t>Transverse Waves</a:t>
            </a:r>
            <a:r>
              <a:rPr lang="en-US" sz="1600" u="sng" dirty="0"/>
              <a:t>:</a:t>
            </a:r>
          </a:p>
          <a:p>
            <a:r>
              <a:rPr lang="en-US" sz="1600" dirty="0"/>
              <a:t>Waves in which vibration of particles of the medium is perpendicular to the direction of propagation of the wave.</a:t>
            </a:r>
          </a:p>
          <a:p>
            <a:r>
              <a:rPr lang="en-US" sz="1600" dirty="0"/>
              <a:t>Example: waves on a string</a:t>
            </a:r>
          </a:p>
          <a:p>
            <a:endParaRPr lang="en-US" sz="1600" u="sng" dirty="0"/>
          </a:p>
          <a:p>
            <a:endParaRPr lang="en-US" sz="1600" u="sng" dirty="0"/>
          </a:p>
          <a:p>
            <a:endParaRPr lang="en-US" sz="1600" u="sng" dirty="0"/>
          </a:p>
          <a:p>
            <a:endParaRPr lang="en-US" sz="1600" u="sng" dirty="0"/>
          </a:p>
          <a:p>
            <a:endParaRPr lang="en-US" sz="1400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AAA435-0749-6E9D-EF14-951BD08B0FCC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5808883" y="3429000"/>
            <a:ext cx="6218732" cy="16952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8469263A-7255-6534-2E62-1191C1A5C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 waves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Waves on a string</a:t>
            </a:r>
          </a:p>
        </p:txBody>
      </p:sp>
    </p:spTree>
    <p:extLst>
      <p:ext uri="{BB962C8B-B14F-4D97-AF65-F5344CB8AC3E}">
        <p14:creationId xmlns:p14="http://schemas.microsoft.com/office/powerpoint/2010/main" val="342291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24F1-9FC2-C651-406D-A8B9AF56F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anchor="b">
            <a:normAutofit/>
          </a:bodyPr>
          <a:lstStyle/>
          <a:p>
            <a:r>
              <a:rPr lang="en-US" sz="1800" u="sng" dirty="0"/>
              <a:t>2.Longitudinal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70E8-3AD7-3BFD-A727-7ACCF55E39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60" y="3279579"/>
            <a:ext cx="5044440" cy="2994415"/>
          </a:xfrm>
        </p:spPr>
        <p:txBody>
          <a:bodyPr>
            <a:normAutofit/>
          </a:bodyPr>
          <a:lstStyle/>
          <a:p>
            <a:r>
              <a:rPr lang="en-US" sz="1800" dirty="0"/>
              <a:t>Waves in which vibration of particles of the medium is </a:t>
            </a:r>
            <a:r>
              <a:rPr lang="en-US" sz="1800" b="1" dirty="0"/>
              <a:t>parallel</a:t>
            </a:r>
            <a:r>
              <a:rPr lang="en-US" sz="1800" dirty="0"/>
              <a:t> to the direction of propagation of the wave.</a:t>
            </a:r>
          </a:p>
          <a:p>
            <a:r>
              <a:rPr lang="en-US" sz="1800" dirty="0"/>
              <a:t>Example: Sound waves in air</a:t>
            </a:r>
          </a:p>
        </p:txBody>
      </p:sp>
      <p:pic>
        <p:nvPicPr>
          <p:cNvPr id="6" name="Content Placeholder 5" descr="A diagram of a waveform&#10;&#10;AI-generated content may be incorrect.">
            <a:extLst>
              <a:ext uri="{FF2B5EF4-FFF2-40B4-BE49-F238E27FC236}">
                <a16:creationId xmlns:a16="http://schemas.microsoft.com/office/drawing/2014/main" id="{A240F1BE-1B58-C559-D747-40E7A52C560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96000" y="1203496"/>
            <a:ext cx="6118225" cy="4451008"/>
          </a:xfrm>
          <a:prstGeom prst="rect">
            <a:avLst/>
          </a:prstGeom>
          <a:noFill/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7836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sz="2000" u="sng" dirty="0"/>
              <a:t>2.Electromanetic Waves: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6097" y="2090371"/>
            <a:ext cx="5673685" cy="3561281"/>
          </a:xfrm>
        </p:spPr>
        <p:txBody>
          <a:bodyPr>
            <a:normAutofit fontScale="92500" lnSpcReduction="20000"/>
          </a:bodyPr>
          <a:lstStyle/>
          <a:p>
            <a:r>
              <a:rPr lang="en-US" sz="1700" dirty="0"/>
              <a:t>Waves that do not require a medium to travel.</a:t>
            </a:r>
          </a:p>
          <a:p>
            <a:r>
              <a:rPr lang="en-US" sz="1700" dirty="0"/>
              <a:t>Can propagate in vacuum.</a:t>
            </a:r>
          </a:p>
          <a:p>
            <a:r>
              <a:rPr lang="en-US" sz="1700" dirty="0"/>
              <a:t>Formed by oscillations of electric &amp; magnetic fields perpendicular to each other and to wave direction.</a:t>
            </a:r>
          </a:p>
          <a:p>
            <a:pPr marL="0" indent="0">
              <a:buNone/>
            </a:pPr>
            <a:r>
              <a:rPr lang="en-US" sz="1700" b="1" dirty="0"/>
              <a:t>Examples:</a:t>
            </a:r>
            <a:endParaRPr lang="en-US" sz="1700" dirty="0"/>
          </a:p>
          <a:p>
            <a:r>
              <a:rPr lang="en-US" sz="1700" dirty="0"/>
              <a:t>Light</a:t>
            </a:r>
          </a:p>
          <a:p>
            <a:r>
              <a:rPr lang="en-US" sz="1700" dirty="0"/>
              <a:t>Radio waves</a:t>
            </a:r>
          </a:p>
          <a:p>
            <a:r>
              <a:rPr lang="en-US" sz="1700" dirty="0"/>
              <a:t>Microwaves</a:t>
            </a:r>
          </a:p>
          <a:p>
            <a:r>
              <a:rPr lang="en-US" sz="1700" dirty="0"/>
              <a:t>X-rays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diagram of a magnetic field&#10;&#10;AI-generated content may be incorrect.">
            <a:extLst>
              <a:ext uri="{FF2B5EF4-FFF2-40B4-BE49-F238E27FC236}">
                <a16:creationId xmlns:a16="http://schemas.microsoft.com/office/drawing/2014/main" id="{E47C31A2-93A5-CD0E-DA06-87205E99C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088" y="2170916"/>
            <a:ext cx="6488912" cy="340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9161-3CE2-E221-F141-5DA1DD1C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C6A1-6CAB-BADD-4B98-F753BDFAFD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28800" y="2359126"/>
            <a:ext cx="4267200" cy="3634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1.Crest &amp; Trough (Transverse Waves)</a:t>
            </a:r>
          </a:p>
          <a:p>
            <a:r>
              <a:rPr lang="en-US" sz="1800" dirty="0"/>
              <a:t> </a:t>
            </a:r>
            <a:r>
              <a:rPr lang="en-US" sz="1800" b="1" dirty="0"/>
              <a:t>Crest</a:t>
            </a:r>
            <a:r>
              <a:rPr lang="en-US" sz="1800" dirty="0"/>
              <a:t> – Highest point of wave.</a:t>
            </a:r>
          </a:p>
          <a:p>
            <a:r>
              <a:rPr lang="en-US" sz="1800" dirty="0"/>
              <a:t> </a:t>
            </a:r>
            <a:r>
              <a:rPr lang="en-US" sz="1800" b="1" dirty="0"/>
              <a:t>Trough</a:t>
            </a:r>
            <a:r>
              <a:rPr lang="en-US" sz="1800" dirty="0"/>
              <a:t> – Lowest point of wave.</a:t>
            </a:r>
          </a:p>
          <a:p>
            <a:pPr marL="0" indent="0">
              <a:buNone/>
            </a:pPr>
            <a:r>
              <a:rPr lang="en-US" b="1" dirty="0"/>
              <a:t>2.Compression &amp; Rarefaction (Longitudinal Waves)</a:t>
            </a:r>
          </a:p>
          <a:p>
            <a:r>
              <a:rPr lang="en-US" sz="1800" b="1" dirty="0"/>
              <a:t>Compression</a:t>
            </a:r>
            <a:r>
              <a:rPr lang="en-US" sz="1800" dirty="0"/>
              <a:t> – Region where particles are close together (high pressure).</a:t>
            </a:r>
          </a:p>
          <a:p>
            <a:r>
              <a:rPr lang="en-US" sz="1800" b="1" dirty="0"/>
              <a:t>Rarefaction</a:t>
            </a:r>
            <a:r>
              <a:rPr lang="en-US" sz="1800" dirty="0"/>
              <a:t> – Region where particles are far apart (low pressure).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7B52E-D0A8-E3C4-0B20-B1DADB492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362" y="1465243"/>
            <a:ext cx="4777542" cy="25061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B87546-092F-7A75-7BD8-44B342F36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21" y="4234818"/>
            <a:ext cx="5647601" cy="168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8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F9E959-BA9A-76D6-3FFE-47834E341C3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86438" y="440674"/>
                <a:ext cx="5695721" cy="60923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3. Wavelength (</a:t>
                </a:r>
                <a:r>
                  <a:rPr lang="el-GR" sz="1800" b="1" dirty="0"/>
                  <a:t>λ)</a:t>
                </a:r>
                <a:r>
                  <a:rPr lang="en-US" sz="1800" b="1" dirty="0"/>
                  <a:t>:</a:t>
                </a:r>
              </a:p>
              <a:p>
                <a:r>
                  <a:rPr lang="en-US" sz="1800" dirty="0"/>
                  <a:t>Distance between two consecutive crests/troughs.</a:t>
                </a:r>
              </a:p>
              <a:p>
                <a:r>
                  <a:rPr lang="en-US" sz="1800" dirty="0"/>
                  <a:t>The distance covered by one complete wave cycle.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b="1" dirty="0"/>
                  <a:t>4. Frequency (f):</a:t>
                </a:r>
              </a:p>
              <a:p>
                <a:r>
                  <a:rPr lang="en-US" dirty="0"/>
                  <a:t>Number of vibrations per second (Hz).</a:t>
                </a:r>
              </a:p>
              <a:p>
                <a:pPr marL="0" indent="0">
                  <a:buNone/>
                </a:pPr>
                <a:r>
                  <a:rPr lang="en-US" b="1" dirty="0"/>
                  <a:t>5. Time Period (T):</a:t>
                </a:r>
              </a:p>
              <a:p>
                <a:r>
                  <a:rPr lang="en-US" dirty="0"/>
                  <a:t>Time for one complete vibration. </a:t>
                </a:r>
                <a14:m>
                  <m:oMath xmlns:m="http://schemas.openxmlformats.org/officeDocument/2006/math">
                    <m:r>
                      <a:rPr lang="en-US" i="1"/>
                      <m:t>𝑇</m:t>
                    </m:r>
                    <m:r>
                      <a:rPr lang="en-US"/>
                      <m:t>=</m:t>
                    </m:r>
                    <m:f>
                      <m:fPr>
                        <m:ctrlPr>
                          <a:rPr lang="ar-AE" i="1"/>
                        </m:ctrlPr>
                      </m:fPr>
                      <m:num>
                        <m:r>
                          <a:rPr lang="ar-AE"/>
                          <m:t>1</m:t>
                        </m:r>
                      </m:num>
                      <m:den>
                        <m:r>
                          <a:rPr lang="ar-AE" i="1"/>
                          <m:t>𝑓</m:t>
                        </m:r>
                      </m:den>
                    </m:f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6. Amplitude (A):</a:t>
                </a:r>
              </a:p>
              <a:p>
                <a:r>
                  <a:rPr lang="en-US" dirty="0"/>
                  <a:t>Maximum displacement from mean position.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F9E959-BA9A-76D6-3FFE-47834E341C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86438" y="440674"/>
                <a:ext cx="5695721" cy="6092327"/>
              </a:xfrm>
              <a:blipFill>
                <a:blip r:embed="rId2"/>
                <a:stretch>
                  <a:fillRect l="-2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41C5CEA-4F99-8B80-4548-0B0CBB676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323" y="290072"/>
            <a:ext cx="4816771" cy="2941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89468F-BA64-9644-FD8A-AA2C41232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5717404" cy="29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7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71af3243-3dd4-4a8d-8c0d-dd76da1f02a5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310</TotalTime>
  <Words>317</Words>
  <Application>Microsoft Office PowerPoint</Application>
  <PresentationFormat>Widescreen</PresentationFormat>
  <Paragraphs>52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Book</vt:lpstr>
      <vt:lpstr>Franklin Gothic Demi</vt:lpstr>
      <vt:lpstr>Custom</vt:lpstr>
      <vt:lpstr>Waves &amp; its Characteristics</vt:lpstr>
      <vt:lpstr>INTRODUCTION TO WAVES</vt:lpstr>
      <vt:lpstr>TYPES OF WAVES</vt:lpstr>
      <vt:lpstr>2.Longitudinal Waves</vt:lpstr>
      <vt:lpstr>2.Electromanetic Waves:</vt:lpstr>
      <vt:lpstr>Characteristics of Waves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NAVEED</dc:creator>
  <cp:lastModifiedBy>NAVEED</cp:lastModifiedBy>
  <cp:revision>1</cp:revision>
  <dcterms:created xsi:type="dcterms:W3CDTF">2025-10-01T19:11:48Z</dcterms:created>
  <dcterms:modified xsi:type="dcterms:W3CDTF">2025-10-02T00:22:28Z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