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</p:sldIdLst>
  <p:sldSz cx="12192000" cy="6858000"/>
  <p:notesSz cx="6858000" cy="12192000"/>
  <p:embeddedFontLst>
    <p:embeddedFont>
      <p:font typeface="MiSans" pitchFamily="34" charset="-122"/>
      <p:regular r:id="rId22"/>
    </p:embeddedFont>
    <p:embeddedFont>
      <p:font typeface="MiSans" pitchFamily="34" charset="-120"/>
      <p:regular r:id="rId23"/>
    </p:embeddedFont>
    <p:embeddedFont>
      <p:font typeface="Noto Sans SC" panose="020B0200000000000000" pitchFamily="34" charset="-122"/>
      <p:regular r:id="rId24"/>
    </p:embeddedFont>
    <p:embeddedFont>
      <p:font typeface="Noto Sans SC" panose="020B0200000000000000" pitchFamily="34" charset="-120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0.jpeg"/><Relationship Id="rId14" Type="http://schemas.openxmlformats.org/officeDocument/2006/relationships/notesSlide" Target="../notesSlides/notesSlide10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t0.jpg"/>
          <p:cNvPicPr>
            <a:picLocks noChangeAspect="1"/>
          </p:cNvPicPr>
          <p:nvPr/>
        </p:nvPicPr>
        <p:blipFill>
          <a:blip r:embed="rId1"/>
          <a:srcRect t="16" b="16"/>
          <a:stretch>
            <a:fillRect/>
          </a:stretch>
        </p:blipFill>
        <p:spPr>
          <a:xfrm>
            <a:off x="0" y="0"/>
            <a:ext cx="12191999" cy="68646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6580" y="1451610"/>
            <a:ext cx="11527790" cy="227457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Magnetic Force on Current</a:t>
            </a:r>
            <a:endParaRPr lang="en-US" sz="1600" dirty="0"/>
          </a:p>
        </p:txBody>
      </p:sp>
      <p:sp>
        <p:nvSpPr>
          <p:cNvPr id="4" name="Shape 1"/>
          <p:cNvSpPr/>
          <p:nvPr/>
        </p:nvSpPr>
        <p:spPr>
          <a:xfrm>
            <a:off x="10796832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5" name="Text 2"/>
          <p:cNvSpPr/>
          <p:nvPr/>
        </p:nvSpPr>
        <p:spPr>
          <a:xfrm>
            <a:off x="10796832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Shape 3"/>
          <p:cNvSpPr/>
          <p:nvPr/>
        </p:nvSpPr>
        <p:spPr>
          <a:xfrm>
            <a:off x="1098933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7" name="Text 4"/>
          <p:cNvSpPr/>
          <p:nvPr/>
        </p:nvSpPr>
        <p:spPr>
          <a:xfrm>
            <a:off x="1098933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11186107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9" name="Text 6"/>
          <p:cNvSpPr/>
          <p:nvPr/>
        </p:nvSpPr>
        <p:spPr>
          <a:xfrm>
            <a:off x="1118610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138287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1" name="Text 8"/>
          <p:cNvSpPr/>
          <p:nvPr/>
        </p:nvSpPr>
        <p:spPr>
          <a:xfrm>
            <a:off x="1138287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2" name="Image 1" descr="https://kimi-img.moonshot.cn/pub/slides/slides_tmpl/image/25-09-02-14:45:26-d2r951he3tpg8rchuqq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375" y="5107940"/>
            <a:ext cx="3132455" cy="463550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929045" y="5171440"/>
            <a:ext cx="2419133" cy="245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b="1" dirty="0">
                <a:solidFill>
                  <a:srgbClr val="0C0B0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2025/08/05</a:t>
            </a:r>
            <a:endParaRPr lang="en-US" sz="1600" dirty="0"/>
          </a:p>
        </p:txBody>
      </p:sp>
      <p:pic>
        <p:nvPicPr>
          <p:cNvPr id="14" name="Image 2" descr="https://kimi-img.moonshot.cn/pub/slides/slides_tmpl/image/25-09-02-14:45:26-d2r951he3tpg8rchuqq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375" y="4341495"/>
            <a:ext cx="3132455" cy="4635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u0.png"/>
          <p:cNvPicPr>
            <a:picLocks noChangeAspect="1"/>
          </p:cNvPicPr>
          <p:nvPr/>
        </p:nvPicPr>
        <p:blipFill>
          <a:blip r:embed="rId1"/>
          <a:srcRect t="73" b="73"/>
          <a:stretch>
            <a:fillRect/>
          </a:stretch>
        </p:blipFill>
        <p:spPr>
          <a:xfrm>
            <a:off x="0" y="0"/>
            <a:ext cx="12209145" cy="6866255"/>
          </a:xfrm>
          <a:prstGeom prst="rect">
            <a:avLst/>
          </a:prstGeom>
        </p:spPr>
      </p:pic>
      <p:pic>
        <p:nvPicPr>
          <p:cNvPr id="3" name="Image 1" descr="https://statics.moonshot.cn/kimi-ppt/html-gen/static/image-err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4000" y="254000"/>
            <a:ext cx="5638800" cy="6350000"/>
          </a:xfrm>
          <a:prstGeom prst="roundRect">
            <a:avLst>
              <a:gd name="adj" fmla="val 1802"/>
            </a:avLst>
          </a:prstGeom>
        </p:spPr>
      </p:pic>
      <p:sp>
        <p:nvSpPr>
          <p:cNvPr id="4" name="Text 0"/>
          <p:cNvSpPr/>
          <p:nvPr/>
        </p:nvSpPr>
        <p:spPr>
          <a:xfrm>
            <a:off x="6299200" y="812800"/>
            <a:ext cx="5638800" cy="1016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Longer Wire, Larger Push</a:t>
            </a: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6299200" y="2032000"/>
            <a:ext cx="5638800" cy="609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The magnetic force `F` is directly proportional to the length `L` of the wire that sits inside the magnetic field.</a:t>
            </a:r>
            <a:endParaRPr lang="en-US" sz="1600" dirty="0"/>
          </a:p>
        </p:txBody>
      </p:sp>
      <p:sp>
        <p:nvSpPr>
          <p:cNvPr id="6" name="Shape 2"/>
          <p:cNvSpPr/>
          <p:nvPr>
            <p:custDataLst>
              <p:tags r:id="rId3"/>
            </p:custDataLst>
          </p:nvPr>
        </p:nvSpPr>
        <p:spPr>
          <a:xfrm>
            <a:off x="6318250" y="3048000"/>
            <a:ext cx="342900" cy="304800"/>
          </a:xfrm>
          <a:custGeom>
            <a:avLst/>
            <a:gdLst/>
            <a:ahLst/>
            <a:cxnLst/>
            <a:rect l="l" t="t" r="r" b="b"/>
            <a:pathLst>
              <a:path w="342900" h="304800">
                <a:moveTo>
                  <a:pt x="28575" y="228600"/>
                </a:moveTo>
                <a:cubicBezTo>
                  <a:pt x="12799" y="228600"/>
                  <a:pt x="0" y="215801"/>
                  <a:pt x="0" y="200025"/>
                </a:cubicBezTo>
                <a:lnTo>
                  <a:pt x="0" y="104775"/>
                </a:lnTo>
                <a:cubicBezTo>
                  <a:pt x="0" y="88999"/>
                  <a:pt x="12799" y="76200"/>
                  <a:pt x="28575" y="76200"/>
                </a:cubicBezTo>
                <a:lnTo>
                  <a:pt x="42863" y="76200"/>
                </a:lnTo>
                <a:lnTo>
                  <a:pt x="42863" y="138113"/>
                </a:lnTo>
                <a:cubicBezTo>
                  <a:pt x="42863" y="146030"/>
                  <a:pt x="49232" y="152400"/>
                  <a:pt x="57150" y="152400"/>
                </a:cubicBezTo>
                <a:cubicBezTo>
                  <a:pt x="65068" y="152400"/>
                  <a:pt x="71438" y="146030"/>
                  <a:pt x="71438" y="138113"/>
                </a:cubicBezTo>
                <a:lnTo>
                  <a:pt x="71438" y="76200"/>
                </a:lnTo>
                <a:lnTo>
                  <a:pt x="100013" y="76200"/>
                </a:lnTo>
                <a:lnTo>
                  <a:pt x="100013" y="119062"/>
                </a:lnTo>
                <a:cubicBezTo>
                  <a:pt x="100013" y="126980"/>
                  <a:pt x="106382" y="133350"/>
                  <a:pt x="114300" y="133350"/>
                </a:cubicBezTo>
                <a:cubicBezTo>
                  <a:pt x="122218" y="133350"/>
                  <a:pt x="128588" y="126980"/>
                  <a:pt x="128588" y="119062"/>
                </a:cubicBezTo>
                <a:lnTo>
                  <a:pt x="128588" y="76200"/>
                </a:lnTo>
                <a:lnTo>
                  <a:pt x="157163" y="76200"/>
                </a:lnTo>
                <a:lnTo>
                  <a:pt x="157163" y="138113"/>
                </a:lnTo>
                <a:cubicBezTo>
                  <a:pt x="157163" y="146030"/>
                  <a:pt x="163532" y="152400"/>
                  <a:pt x="171450" y="152400"/>
                </a:cubicBezTo>
                <a:cubicBezTo>
                  <a:pt x="179368" y="152400"/>
                  <a:pt x="185738" y="146030"/>
                  <a:pt x="185738" y="138113"/>
                </a:cubicBezTo>
                <a:lnTo>
                  <a:pt x="185738" y="76200"/>
                </a:lnTo>
                <a:lnTo>
                  <a:pt x="214313" y="76200"/>
                </a:lnTo>
                <a:lnTo>
                  <a:pt x="214313" y="119062"/>
                </a:lnTo>
                <a:cubicBezTo>
                  <a:pt x="214313" y="126980"/>
                  <a:pt x="220682" y="133350"/>
                  <a:pt x="228600" y="133350"/>
                </a:cubicBezTo>
                <a:cubicBezTo>
                  <a:pt x="236518" y="133350"/>
                  <a:pt x="242888" y="126980"/>
                  <a:pt x="242888" y="119062"/>
                </a:cubicBezTo>
                <a:lnTo>
                  <a:pt x="242888" y="76200"/>
                </a:lnTo>
                <a:lnTo>
                  <a:pt x="271463" y="76200"/>
                </a:lnTo>
                <a:lnTo>
                  <a:pt x="271463" y="138113"/>
                </a:lnTo>
                <a:cubicBezTo>
                  <a:pt x="271463" y="146030"/>
                  <a:pt x="277832" y="152400"/>
                  <a:pt x="285750" y="152400"/>
                </a:cubicBezTo>
                <a:cubicBezTo>
                  <a:pt x="293668" y="152400"/>
                  <a:pt x="300038" y="146030"/>
                  <a:pt x="300038" y="138113"/>
                </a:cubicBezTo>
                <a:lnTo>
                  <a:pt x="300038" y="76200"/>
                </a:lnTo>
                <a:lnTo>
                  <a:pt x="314325" y="76200"/>
                </a:lnTo>
                <a:cubicBezTo>
                  <a:pt x="330101" y="76200"/>
                  <a:pt x="342900" y="88999"/>
                  <a:pt x="342900" y="104775"/>
                </a:cubicBezTo>
                <a:lnTo>
                  <a:pt x="342900" y="200025"/>
                </a:lnTo>
                <a:cubicBezTo>
                  <a:pt x="342900" y="215801"/>
                  <a:pt x="330101" y="228600"/>
                  <a:pt x="314325" y="228600"/>
                </a:cubicBezTo>
                <a:lnTo>
                  <a:pt x="28575" y="228600"/>
                </a:lnTo>
                <a:close/>
              </a:path>
            </a:pathLst>
          </a:custGeom>
          <a:solidFill>
            <a:srgbClr val="C6C6C6"/>
          </a:solidFill>
        </p:spPr>
      </p:sp>
      <p:sp>
        <p:nvSpPr>
          <p:cNvPr id="7" name="Text 3"/>
          <p:cNvSpPr/>
          <p:nvPr>
            <p:custDataLst>
              <p:tags r:id="rId4"/>
            </p:custDataLst>
          </p:nvPr>
        </p:nvSpPr>
        <p:spPr>
          <a:xfrm>
            <a:off x="6883400" y="2946400"/>
            <a:ext cx="55626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Direct Proportionality</a:t>
            </a:r>
            <a:endParaRPr lang="en-US" sz="1600" dirty="0"/>
          </a:p>
        </p:txBody>
      </p:sp>
      <p:sp>
        <p:nvSpPr>
          <p:cNvPr id="8" name="Text 4"/>
          <p:cNvSpPr/>
          <p:nvPr>
            <p:custDataLst>
              <p:tags r:id="rId5"/>
            </p:custDataLst>
          </p:nvPr>
        </p:nvSpPr>
        <p:spPr>
          <a:xfrm>
            <a:off x="6883400" y="3251200"/>
            <a:ext cx="50546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If you double the length of the wire in the field, the force on the wire also doubles (`F ∝ L`).</a:t>
            </a:r>
            <a:endParaRPr lang="en-US" sz="1600" dirty="0"/>
          </a:p>
        </p:txBody>
      </p:sp>
      <p:sp>
        <p:nvSpPr>
          <p:cNvPr id="9" name="Shape 5"/>
          <p:cNvSpPr/>
          <p:nvPr>
            <p:custDataLst>
              <p:tags r:id="rId6"/>
            </p:custDataLst>
          </p:nvPr>
        </p:nvSpPr>
        <p:spPr>
          <a:xfrm>
            <a:off x="6299200" y="4064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/>
            </a:pathLst>
          </a:custGeom>
          <a:solidFill>
            <a:srgbClr val="C6C6C6"/>
          </a:solidFill>
        </p:spPr>
      </p:sp>
      <p:sp>
        <p:nvSpPr>
          <p:cNvPr id="10" name="Text 6"/>
          <p:cNvSpPr/>
          <p:nvPr>
            <p:custDataLst>
              <p:tags r:id="rId7"/>
            </p:custDataLst>
          </p:nvPr>
        </p:nvSpPr>
        <p:spPr>
          <a:xfrm>
            <a:off x="6883400" y="3962400"/>
            <a:ext cx="55626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Effective Length</a:t>
            </a:r>
            <a:endParaRPr lang="en-US" sz="1600" dirty="0"/>
          </a:p>
        </p:txBody>
      </p:sp>
      <p:sp>
        <p:nvSpPr>
          <p:cNvPr id="11" name="Text 7"/>
          <p:cNvSpPr/>
          <p:nvPr>
            <p:custDataLst>
              <p:tags r:id="rId8"/>
            </p:custDataLst>
          </p:nvPr>
        </p:nvSpPr>
        <p:spPr>
          <a:xfrm>
            <a:off x="6883400" y="4267200"/>
            <a:ext cx="50546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Only the portion of the wire within the magnetic field contributes to the force.</a:t>
            </a:r>
            <a:endParaRPr lang="en-US" sz="1600" dirty="0"/>
          </a:p>
        </p:txBody>
      </p:sp>
      <p:sp>
        <p:nvSpPr>
          <p:cNvPr id="12" name="Shape 8"/>
          <p:cNvSpPr/>
          <p:nvPr>
            <p:custDataLst>
              <p:tags r:id="rId9"/>
            </p:custDataLst>
          </p:nvPr>
        </p:nvSpPr>
        <p:spPr>
          <a:xfrm>
            <a:off x="6299200" y="50800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/>
            </a:pathLst>
          </a:custGeom>
          <a:solidFill>
            <a:srgbClr val="C6C6C6"/>
          </a:solidFill>
        </p:spPr>
      </p:sp>
      <p:sp>
        <p:nvSpPr>
          <p:cNvPr id="13" name="Text 9"/>
          <p:cNvSpPr/>
          <p:nvPr>
            <p:custDataLst>
              <p:tags r:id="rId10"/>
            </p:custDataLst>
          </p:nvPr>
        </p:nvSpPr>
        <p:spPr>
          <a:xfrm>
            <a:off x="6883400" y="4978400"/>
            <a:ext cx="55626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The Power of Coils</a:t>
            </a:r>
            <a:endParaRPr lang="en-US" sz="1600" dirty="0"/>
          </a:p>
        </p:txBody>
      </p:sp>
      <p:sp>
        <p:nvSpPr>
          <p:cNvPr id="14" name="Text 10"/>
          <p:cNvSpPr/>
          <p:nvPr>
            <p:custDataLst>
              <p:tags r:id="rId11"/>
            </p:custDataLst>
          </p:nvPr>
        </p:nvSpPr>
        <p:spPr>
          <a:xfrm>
            <a:off x="6883400" y="5283200"/>
            <a:ext cx="5054600" cy="762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Coiling the wire increases the effective length within a compact space, a key principle in </a:t>
            </a:r>
            <a:r>
              <a:rPr lang="en-US" sz="1400" dirty="0">
                <a:solidFill>
                  <a:srgbClr val="E0E0E0"/>
                </a:solidFill>
                <a:highlight>
                  <a:srgbClr val="C6C6C6">
                    <a:alpha val="20000"/>
                  </a:srgbClr>
                </a:highlight>
                <a:latin typeface="MiSans" pitchFamily="34" charset="-122"/>
                <a:ea typeface="MiSans" pitchFamily="34" charset="-122"/>
                <a:cs typeface="MiSans" pitchFamily="34" charset="-120"/>
              </a:rPr>
              <a:t> loudspeakers </a:t>
            </a: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and </a:t>
            </a:r>
            <a:r>
              <a:rPr lang="en-US" sz="1400" dirty="0">
                <a:solidFill>
                  <a:srgbClr val="E0E0E0"/>
                </a:solidFill>
                <a:highlight>
                  <a:srgbClr val="C6C6C6">
                    <a:alpha val="20000"/>
                  </a:srgbClr>
                </a:highlight>
                <a:latin typeface="MiSans" pitchFamily="34" charset="-122"/>
                <a:ea typeface="MiSans" pitchFamily="34" charset="-122"/>
                <a:cs typeface="MiSans" pitchFamily="34" charset="-120"/>
              </a:rPr>
              <a:t> motor windings </a:t>
            </a: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.</a:t>
            </a:r>
            <a:endParaRPr lang="en-US" sz="1600" dirty="0"/>
          </a:p>
        </p:txBody>
      </p:sp>
      <p:pic>
        <p:nvPicPr>
          <p:cNvPr id="15" name="Picture 14" descr="Magnetic Force and Wire Length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5397500" cy="68580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tg.jpg"/>
          <p:cNvPicPr>
            <a:picLocks noChangeAspect="1"/>
          </p:cNvPicPr>
          <p:nvPr/>
        </p:nvPicPr>
        <p:blipFill>
          <a:blip r:embed="rId1"/>
          <a:srcRect t="16" b="16"/>
          <a:stretch>
            <a:fillRect/>
          </a:stretch>
        </p:blipFill>
        <p:spPr>
          <a:xfrm>
            <a:off x="0" y="3426"/>
            <a:ext cx="12191999" cy="68646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48740" y="3970020"/>
            <a:ext cx="10150475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Everyday Examples</a:t>
            </a:r>
            <a:endParaRPr lang="en-US" sz="1600" dirty="0"/>
          </a:p>
        </p:txBody>
      </p:sp>
      <p:sp>
        <p:nvSpPr>
          <p:cNvPr id="4" name="Shape 1"/>
          <p:cNvSpPr/>
          <p:nvPr/>
        </p:nvSpPr>
        <p:spPr>
          <a:xfrm>
            <a:off x="779721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867722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955722" y="6166356"/>
            <a:ext cx="0" cy="220414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1043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8" name="Shape 5"/>
          <p:cNvSpPr/>
          <p:nvPr/>
        </p:nvSpPr>
        <p:spPr>
          <a:xfrm>
            <a:off x="1131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9" name="Shape 6"/>
          <p:cNvSpPr/>
          <p:nvPr/>
        </p:nvSpPr>
        <p:spPr>
          <a:xfrm>
            <a:off x="10796832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0" name="Text 7"/>
          <p:cNvSpPr/>
          <p:nvPr/>
        </p:nvSpPr>
        <p:spPr>
          <a:xfrm>
            <a:off x="10796832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1098933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1098933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11186107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4" name="Text 11"/>
          <p:cNvSpPr/>
          <p:nvPr/>
        </p:nvSpPr>
        <p:spPr>
          <a:xfrm>
            <a:off x="1118610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138287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6" name="Text 13"/>
          <p:cNvSpPr/>
          <p:nvPr/>
        </p:nvSpPr>
        <p:spPr>
          <a:xfrm>
            <a:off x="1138287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7" name="Image 1" descr="https://kimi-img.moonshot.cn/pub/slides/slides_tmpl/image/25-09-02-14:45:26-d2r951he3tpg8rchuqrg.png"/>
          <p:cNvPicPr>
            <a:picLocks noChangeAspect="1"/>
          </p:cNvPicPr>
          <p:nvPr/>
        </p:nvPicPr>
        <p:blipFill>
          <a:blip r:embed="rId2"/>
          <a:srcRect t="15459" b="15459"/>
          <a:stretch>
            <a:fillRect/>
          </a:stretch>
        </p:blipFill>
        <p:spPr>
          <a:xfrm>
            <a:off x="4511040" y="3723012"/>
            <a:ext cx="3657600" cy="12700"/>
          </a:xfrm>
          <a:prstGeom prst="rect">
            <a:avLst/>
          </a:prstGeom>
        </p:spPr>
      </p:pic>
      <p:sp>
        <p:nvSpPr>
          <p:cNvPr id="18" name="Shape 14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solidFill>
            <a:srgbClr val="000000">
              <a:alpha val="0"/>
            </a:srgbClr>
          </a:solidFill>
          <a:effectLst>
            <a:outerShdw blurRad="50800" dist="26941" dir="2700000" algn="bl" rotWithShape="0">
              <a:srgbClr val="754412">
                <a:alpha val="40000"/>
              </a:srgbClr>
            </a:outerShdw>
          </a:effectLst>
        </p:spPr>
      </p:sp>
      <p:sp>
        <p:nvSpPr>
          <p:cNvPr id="19" name="Text 15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3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u0.png"/>
          <p:cNvPicPr>
            <a:picLocks noChangeAspect="1"/>
          </p:cNvPicPr>
          <p:nvPr/>
        </p:nvPicPr>
        <p:blipFill>
          <a:blip r:embed="rId1"/>
          <a:srcRect t="73" b="73"/>
          <a:stretch>
            <a:fillRect/>
          </a:stretch>
        </p:blipFill>
        <p:spPr>
          <a:xfrm>
            <a:off x="0" y="0"/>
            <a:ext cx="12209145" cy="68662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1617135"/>
            <a:ext cx="12192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Everyday Applications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0" y="2226735"/>
            <a:ext cx="121920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The magnetic force on a current is the principle behind countless devices we use daily. Here are three key examples:</a:t>
            </a:r>
            <a:endParaRPr lang="en-US" sz="1600" dirty="0"/>
          </a:p>
        </p:txBody>
      </p:sp>
      <p:sp>
        <p:nvSpPr>
          <p:cNvPr id="5" name="Shape 2"/>
          <p:cNvSpPr/>
          <p:nvPr>
            <p:custDataLst>
              <p:tags r:id="rId2"/>
            </p:custDataLst>
          </p:nvPr>
        </p:nvSpPr>
        <p:spPr>
          <a:xfrm>
            <a:off x="254000" y="2937935"/>
            <a:ext cx="3670300" cy="2286000"/>
          </a:xfrm>
          <a:custGeom>
            <a:avLst/>
            <a:gdLst/>
            <a:ahLst/>
            <a:cxnLst/>
            <a:rect l="l" t="t" r="r" b="b"/>
            <a:pathLst>
              <a:path w="3670300" h="2286000">
                <a:moveTo>
                  <a:pt x="101590" y="0"/>
                </a:moveTo>
                <a:lnTo>
                  <a:pt x="3568710" y="0"/>
                </a:lnTo>
                <a:cubicBezTo>
                  <a:pt x="3624817" y="0"/>
                  <a:pt x="3670300" y="45483"/>
                  <a:pt x="3670300" y="101590"/>
                </a:cubicBezTo>
                <a:lnTo>
                  <a:pt x="3670300" y="2184410"/>
                </a:lnTo>
                <a:cubicBezTo>
                  <a:pt x="3670300" y="2240517"/>
                  <a:pt x="3624817" y="2286000"/>
                  <a:pt x="3568710" y="2286000"/>
                </a:cubicBezTo>
                <a:lnTo>
                  <a:pt x="101590" y="2286000"/>
                </a:lnTo>
                <a:cubicBezTo>
                  <a:pt x="45483" y="2286000"/>
                  <a:pt x="0" y="2240517"/>
                  <a:pt x="0" y="2184410"/>
                </a:cubicBezTo>
                <a:lnTo>
                  <a:pt x="0" y="101590"/>
                </a:lnTo>
                <a:cubicBezTo>
                  <a:pt x="0" y="45521"/>
                  <a:pt x="45521" y="0"/>
                  <a:pt x="101590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  <a:ln w="8467">
            <a:solidFill>
              <a:srgbClr val="C6C6C6">
                <a:alpha val="50196"/>
              </a:srgbClr>
            </a:solidFill>
            <a:prstDash val="solid"/>
          </a:ln>
        </p:spPr>
      </p:sp>
      <p:sp>
        <p:nvSpPr>
          <p:cNvPr id="6" name="Shape 3"/>
          <p:cNvSpPr/>
          <p:nvPr>
            <p:custDataLst>
              <p:tags r:id="rId3"/>
            </p:custDataLst>
          </p:nvPr>
        </p:nvSpPr>
        <p:spPr>
          <a:xfrm>
            <a:off x="1813983" y="3175000"/>
            <a:ext cx="571500" cy="457200"/>
          </a:xfrm>
          <a:custGeom>
            <a:avLst/>
            <a:gdLst/>
            <a:ahLst/>
            <a:cxnLst/>
            <a:rect l="l" t="t" r="r" b="b"/>
            <a:pathLst>
              <a:path w="571500" h="457200">
                <a:moveTo>
                  <a:pt x="371386" y="187970"/>
                </a:moveTo>
                <a:cubicBezTo>
                  <a:pt x="382280" y="185023"/>
                  <a:pt x="393710" y="190202"/>
                  <a:pt x="398621" y="200293"/>
                </a:cubicBezTo>
                <a:lnTo>
                  <a:pt x="415230" y="233869"/>
                </a:lnTo>
                <a:cubicBezTo>
                  <a:pt x="424428" y="235119"/>
                  <a:pt x="433447" y="237619"/>
                  <a:pt x="441930" y="241102"/>
                </a:cubicBezTo>
                <a:lnTo>
                  <a:pt x="473184" y="220295"/>
                </a:lnTo>
                <a:cubicBezTo>
                  <a:pt x="482560" y="214045"/>
                  <a:pt x="494973" y="215295"/>
                  <a:pt x="502920" y="223242"/>
                </a:cubicBezTo>
                <a:lnTo>
                  <a:pt x="520065" y="240387"/>
                </a:lnTo>
                <a:cubicBezTo>
                  <a:pt x="528012" y="248335"/>
                  <a:pt x="529263" y="260836"/>
                  <a:pt x="523012" y="270123"/>
                </a:cubicBezTo>
                <a:lnTo>
                  <a:pt x="502206" y="301288"/>
                </a:lnTo>
                <a:cubicBezTo>
                  <a:pt x="503902" y="305485"/>
                  <a:pt x="505420" y="309860"/>
                  <a:pt x="506670" y="314414"/>
                </a:cubicBezTo>
                <a:cubicBezTo>
                  <a:pt x="507921" y="318968"/>
                  <a:pt x="508724" y="323433"/>
                  <a:pt x="509349" y="327987"/>
                </a:cubicBezTo>
                <a:lnTo>
                  <a:pt x="543014" y="344597"/>
                </a:lnTo>
                <a:cubicBezTo>
                  <a:pt x="553105" y="349597"/>
                  <a:pt x="558284" y="361027"/>
                  <a:pt x="555337" y="371832"/>
                </a:cubicBezTo>
                <a:lnTo>
                  <a:pt x="549086" y="395228"/>
                </a:lnTo>
                <a:cubicBezTo>
                  <a:pt x="546140" y="406033"/>
                  <a:pt x="536049" y="413355"/>
                  <a:pt x="524798" y="412641"/>
                </a:cubicBezTo>
                <a:lnTo>
                  <a:pt x="487293" y="410230"/>
                </a:lnTo>
                <a:cubicBezTo>
                  <a:pt x="481667" y="417463"/>
                  <a:pt x="475149" y="424160"/>
                  <a:pt x="467737" y="429875"/>
                </a:cubicBezTo>
                <a:lnTo>
                  <a:pt x="470148" y="467291"/>
                </a:lnTo>
                <a:cubicBezTo>
                  <a:pt x="470862" y="478542"/>
                  <a:pt x="463540" y="488722"/>
                  <a:pt x="452735" y="491579"/>
                </a:cubicBezTo>
                <a:lnTo>
                  <a:pt x="429339" y="497830"/>
                </a:lnTo>
                <a:cubicBezTo>
                  <a:pt x="418445" y="500777"/>
                  <a:pt x="407104" y="495598"/>
                  <a:pt x="402104" y="485507"/>
                </a:cubicBezTo>
                <a:lnTo>
                  <a:pt x="385495" y="451931"/>
                </a:lnTo>
                <a:cubicBezTo>
                  <a:pt x="376297" y="450681"/>
                  <a:pt x="367278" y="448181"/>
                  <a:pt x="358795" y="444698"/>
                </a:cubicBezTo>
                <a:lnTo>
                  <a:pt x="327541" y="465505"/>
                </a:lnTo>
                <a:cubicBezTo>
                  <a:pt x="318165" y="471755"/>
                  <a:pt x="305753" y="470505"/>
                  <a:pt x="297805" y="462558"/>
                </a:cubicBezTo>
                <a:lnTo>
                  <a:pt x="280660" y="445413"/>
                </a:lnTo>
                <a:cubicBezTo>
                  <a:pt x="272713" y="437465"/>
                  <a:pt x="271463" y="425053"/>
                  <a:pt x="277713" y="415677"/>
                </a:cubicBezTo>
                <a:lnTo>
                  <a:pt x="298519" y="384423"/>
                </a:lnTo>
                <a:cubicBezTo>
                  <a:pt x="296823" y="380226"/>
                  <a:pt x="295305" y="375851"/>
                  <a:pt x="294055" y="371296"/>
                </a:cubicBezTo>
                <a:cubicBezTo>
                  <a:pt x="292804" y="366742"/>
                  <a:pt x="292001" y="362188"/>
                  <a:pt x="291376" y="357723"/>
                </a:cubicBezTo>
                <a:lnTo>
                  <a:pt x="257711" y="341114"/>
                </a:lnTo>
                <a:cubicBezTo>
                  <a:pt x="247620" y="336113"/>
                  <a:pt x="242530" y="324683"/>
                  <a:pt x="245388" y="313879"/>
                </a:cubicBezTo>
                <a:lnTo>
                  <a:pt x="251639" y="290483"/>
                </a:lnTo>
                <a:cubicBezTo>
                  <a:pt x="254585" y="279678"/>
                  <a:pt x="264676" y="272355"/>
                  <a:pt x="275927" y="273070"/>
                </a:cubicBezTo>
                <a:lnTo>
                  <a:pt x="313343" y="275481"/>
                </a:lnTo>
                <a:cubicBezTo>
                  <a:pt x="318968" y="268248"/>
                  <a:pt x="325487" y="261551"/>
                  <a:pt x="332899" y="255836"/>
                </a:cubicBezTo>
                <a:lnTo>
                  <a:pt x="330488" y="218509"/>
                </a:lnTo>
                <a:cubicBezTo>
                  <a:pt x="329773" y="207258"/>
                  <a:pt x="337096" y="197078"/>
                  <a:pt x="347901" y="194221"/>
                </a:cubicBezTo>
                <a:lnTo>
                  <a:pt x="371296" y="187970"/>
                </a:lnTo>
                <a:close/>
                <a:moveTo>
                  <a:pt x="400407" y="303609"/>
                </a:moveTo>
                <a:cubicBezTo>
                  <a:pt x="378722" y="303634"/>
                  <a:pt x="361137" y="321260"/>
                  <a:pt x="361161" y="342945"/>
                </a:cubicBezTo>
                <a:cubicBezTo>
                  <a:pt x="361186" y="364630"/>
                  <a:pt x="378811" y="382215"/>
                  <a:pt x="400496" y="382191"/>
                </a:cubicBezTo>
                <a:cubicBezTo>
                  <a:pt x="422182" y="382166"/>
                  <a:pt x="439767" y="364540"/>
                  <a:pt x="439742" y="342855"/>
                </a:cubicBezTo>
                <a:cubicBezTo>
                  <a:pt x="439718" y="321170"/>
                  <a:pt x="422092" y="303585"/>
                  <a:pt x="400407" y="303609"/>
                </a:cubicBezTo>
                <a:close/>
                <a:moveTo>
                  <a:pt x="200829" y="-40630"/>
                </a:moveTo>
                <a:lnTo>
                  <a:pt x="224224" y="-34379"/>
                </a:lnTo>
                <a:cubicBezTo>
                  <a:pt x="235029" y="-31433"/>
                  <a:pt x="242352" y="-21253"/>
                  <a:pt x="241637" y="-10091"/>
                </a:cubicBezTo>
                <a:lnTo>
                  <a:pt x="239226" y="27236"/>
                </a:lnTo>
                <a:cubicBezTo>
                  <a:pt x="246638" y="32951"/>
                  <a:pt x="253157" y="39559"/>
                  <a:pt x="258782" y="46881"/>
                </a:cubicBezTo>
                <a:lnTo>
                  <a:pt x="296287" y="44470"/>
                </a:lnTo>
                <a:cubicBezTo>
                  <a:pt x="307449" y="43755"/>
                  <a:pt x="317629" y="51078"/>
                  <a:pt x="320576" y="61883"/>
                </a:cubicBezTo>
                <a:lnTo>
                  <a:pt x="326827" y="85279"/>
                </a:lnTo>
                <a:cubicBezTo>
                  <a:pt x="329684" y="96083"/>
                  <a:pt x="324594" y="107513"/>
                  <a:pt x="314504" y="112514"/>
                </a:cubicBezTo>
                <a:lnTo>
                  <a:pt x="280839" y="129123"/>
                </a:lnTo>
                <a:cubicBezTo>
                  <a:pt x="280214" y="133677"/>
                  <a:pt x="279321" y="138232"/>
                  <a:pt x="278160" y="142696"/>
                </a:cubicBezTo>
                <a:cubicBezTo>
                  <a:pt x="276999" y="147161"/>
                  <a:pt x="275392" y="151626"/>
                  <a:pt x="273695" y="155823"/>
                </a:cubicBezTo>
                <a:lnTo>
                  <a:pt x="294501" y="187077"/>
                </a:lnTo>
                <a:cubicBezTo>
                  <a:pt x="300752" y="196453"/>
                  <a:pt x="299502" y="208865"/>
                  <a:pt x="291554" y="216813"/>
                </a:cubicBezTo>
                <a:lnTo>
                  <a:pt x="274409" y="233958"/>
                </a:lnTo>
                <a:cubicBezTo>
                  <a:pt x="266462" y="241905"/>
                  <a:pt x="254050" y="243155"/>
                  <a:pt x="244673" y="236905"/>
                </a:cubicBezTo>
                <a:lnTo>
                  <a:pt x="213420" y="216098"/>
                </a:lnTo>
                <a:cubicBezTo>
                  <a:pt x="204936" y="219581"/>
                  <a:pt x="195917" y="222081"/>
                  <a:pt x="186720" y="223331"/>
                </a:cubicBezTo>
                <a:lnTo>
                  <a:pt x="170111" y="256907"/>
                </a:lnTo>
                <a:cubicBezTo>
                  <a:pt x="165110" y="266998"/>
                  <a:pt x="153680" y="272088"/>
                  <a:pt x="142875" y="269230"/>
                </a:cubicBezTo>
                <a:lnTo>
                  <a:pt x="119479" y="262979"/>
                </a:lnTo>
                <a:cubicBezTo>
                  <a:pt x="108585" y="260033"/>
                  <a:pt x="101352" y="249853"/>
                  <a:pt x="102066" y="238691"/>
                </a:cubicBezTo>
                <a:lnTo>
                  <a:pt x="104477" y="201275"/>
                </a:lnTo>
                <a:cubicBezTo>
                  <a:pt x="97066" y="195560"/>
                  <a:pt x="90547" y="188952"/>
                  <a:pt x="84921" y="181630"/>
                </a:cubicBezTo>
                <a:lnTo>
                  <a:pt x="47417" y="184041"/>
                </a:lnTo>
                <a:cubicBezTo>
                  <a:pt x="36255" y="184755"/>
                  <a:pt x="26075" y="177433"/>
                  <a:pt x="23128" y="166628"/>
                </a:cubicBezTo>
                <a:lnTo>
                  <a:pt x="16877" y="143232"/>
                </a:lnTo>
                <a:cubicBezTo>
                  <a:pt x="14020" y="132427"/>
                  <a:pt x="19110" y="120997"/>
                  <a:pt x="29200" y="115997"/>
                </a:cubicBezTo>
                <a:lnTo>
                  <a:pt x="62865" y="99387"/>
                </a:lnTo>
                <a:cubicBezTo>
                  <a:pt x="63490" y="94833"/>
                  <a:pt x="64383" y="90368"/>
                  <a:pt x="65544" y="85814"/>
                </a:cubicBezTo>
                <a:cubicBezTo>
                  <a:pt x="66794" y="81260"/>
                  <a:pt x="68223" y="76885"/>
                  <a:pt x="70009" y="72688"/>
                </a:cubicBezTo>
                <a:lnTo>
                  <a:pt x="49203" y="41523"/>
                </a:lnTo>
                <a:cubicBezTo>
                  <a:pt x="42952" y="32147"/>
                  <a:pt x="44202" y="19735"/>
                  <a:pt x="52149" y="11787"/>
                </a:cubicBezTo>
                <a:lnTo>
                  <a:pt x="69294" y="-5358"/>
                </a:lnTo>
                <a:cubicBezTo>
                  <a:pt x="77242" y="-13305"/>
                  <a:pt x="89654" y="-14555"/>
                  <a:pt x="99030" y="-8305"/>
                </a:cubicBezTo>
                <a:lnTo>
                  <a:pt x="130284" y="12502"/>
                </a:lnTo>
                <a:cubicBezTo>
                  <a:pt x="138767" y="9019"/>
                  <a:pt x="147786" y="6519"/>
                  <a:pt x="156984" y="5269"/>
                </a:cubicBezTo>
                <a:lnTo>
                  <a:pt x="173593" y="-28307"/>
                </a:lnTo>
                <a:cubicBezTo>
                  <a:pt x="178594" y="-38398"/>
                  <a:pt x="189934" y="-43488"/>
                  <a:pt x="200829" y="-40630"/>
                </a:cubicBezTo>
                <a:close/>
                <a:moveTo>
                  <a:pt x="171807" y="75009"/>
                </a:moveTo>
                <a:cubicBezTo>
                  <a:pt x="150122" y="75009"/>
                  <a:pt x="132517" y="92615"/>
                  <a:pt x="132517" y="114300"/>
                </a:cubicBezTo>
                <a:cubicBezTo>
                  <a:pt x="132517" y="135985"/>
                  <a:pt x="150122" y="153591"/>
                  <a:pt x="171807" y="153591"/>
                </a:cubicBezTo>
                <a:cubicBezTo>
                  <a:pt x="193492" y="153591"/>
                  <a:pt x="211098" y="135985"/>
                  <a:pt x="211098" y="114300"/>
                </a:cubicBezTo>
                <a:cubicBezTo>
                  <a:pt x="211098" y="92615"/>
                  <a:pt x="193492" y="75009"/>
                  <a:pt x="171807" y="75009"/>
                </a:cubicBezTo>
                <a:close/>
              </a:path>
            </a:pathLst>
          </a:custGeom>
          <a:solidFill>
            <a:srgbClr val="C6C6C6"/>
          </a:solidFill>
        </p:spPr>
      </p:sp>
      <p:sp>
        <p:nvSpPr>
          <p:cNvPr id="7" name="Text 4"/>
          <p:cNvSpPr/>
          <p:nvPr>
            <p:custDataLst>
              <p:tags r:id="rId4"/>
            </p:custDataLst>
          </p:nvPr>
        </p:nvSpPr>
        <p:spPr>
          <a:xfrm>
            <a:off x="211667" y="3810000"/>
            <a:ext cx="37719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Electric Motors</a:t>
            </a:r>
            <a:endParaRPr lang="en-US" sz="1600" dirty="0"/>
          </a:p>
        </p:txBody>
      </p:sp>
      <p:sp>
        <p:nvSpPr>
          <p:cNvPr id="8" name="Text 5"/>
          <p:cNvSpPr/>
          <p:nvPr>
            <p:custDataLst>
              <p:tags r:id="rId5"/>
            </p:custDataLst>
          </p:nvPr>
        </p:nvSpPr>
        <p:spPr>
          <a:xfrm>
            <a:off x="465667" y="4267200"/>
            <a:ext cx="3263900" cy="762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Opposite forces on either side of a coil create a </a:t>
            </a:r>
            <a:r>
              <a:rPr lang="en-US" sz="1400" dirty="0">
                <a:solidFill>
                  <a:srgbClr val="E0E0E0"/>
                </a:solidFill>
                <a:highlight>
                  <a:srgbClr val="C6C6C6">
                    <a:alpha val="20000"/>
                  </a:srgbClr>
                </a:highlight>
                <a:latin typeface="MiSans" pitchFamily="34" charset="-122"/>
                <a:ea typeface="MiSans" pitchFamily="34" charset="-122"/>
                <a:cs typeface="MiSans" pitchFamily="34" charset="-120"/>
              </a:rPr>
              <a:t> rotating torque </a:t>
            </a: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, spinning the armature.</a:t>
            </a:r>
            <a:endParaRPr lang="en-US" sz="1600" dirty="0"/>
          </a:p>
        </p:txBody>
      </p:sp>
      <p:sp>
        <p:nvSpPr>
          <p:cNvPr id="9" name="Shape 6"/>
          <p:cNvSpPr/>
          <p:nvPr>
            <p:custDataLst>
              <p:tags r:id="rId6"/>
            </p:custDataLst>
          </p:nvPr>
        </p:nvSpPr>
        <p:spPr>
          <a:xfrm>
            <a:off x="4250267" y="2937935"/>
            <a:ext cx="3670300" cy="2286000"/>
          </a:xfrm>
          <a:custGeom>
            <a:avLst/>
            <a:gdLst/>
            <a:ahLst/>
            <a:cxnLst/>
            <a:rect l="l" t="t" r="r" b="b"/>
            <a:pathLst>
              <a:path w="3670300" h="2286000">
                <a:moveTo>
                  <a:pt x="101590" y="0"/>
                </a:moveTo>
                <a:lnTo>
                  <a:pt x="3568710" y="0"/>
                </a:lnTo>
                <a:cubicBezTo>
                  <a:pt x="3624817" y="0"/>
                  <a:pt x="3670300" y="45483"/>
                  <a:pt x="3670300" y="101590"/>
                </a:cubicBezTo>
                <a:lnTo>
                  <a:pt x="3670300" y="2184410"/>
                </a:lnTo>
                <a:cubicBezTo>
                  <a:pt x="3670300" y="2240517"/>
                  <a:pt x="3624817" y="2286000"/>
                  <a:pt x="3568710" y="2286000"/>
                </a:cubicBezTo>
                <a:lnTo>
                  <a:pt x="101590" y="2286000"/>
                </a:lnTo>
                <a:cubicBezTo>
                  <a:pt x="45483" y="2286000"/>
                  <a:pt x="0" y="2240517"/>
                  <a:pt x="0" y="2184410"/>
                </a:cubicBezTo>
                <a:lnTo>
                  <a:pt x="0" y="101590"/>
                </a:lnTo>
                <a:cubicBezTo>
                  <a:pt x="0" y="45521"/>
                  <a:pt x="45521" y="0"/>
                  <a:pt x="101590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  <a:ln w="8467">
            <a:solidFill>
              <a:srgbClr val="C6C6C6">
                <a:alpha val="50196"/>
              </a:srgbClr>
            </a:solidFill>
            <a:prstDash val="solid"/>
          </a:ln>
        </p:spPr>
      </p:sp>
      <p:sp>
        <p:nvSpPr>
          <p:cNvPr id="10" name="Shape 7"/>
          <p:cNvSpPr/>
          <p:nvPr>
            <p:custDataLst>
              <p:tags r:id="rId7"/>
            </p:custDataLst>
          </p:nvPr>
        </p:nvSpPr>
        <p:spPr>
          <a:xfrm>
            <a:off x="5810250" y="3175000"/>
            <a:ext cx="571500" cy="457200"/>
          </a:xfrm>
          <a:custGeom>
            <a:avLst/>
            <a:gdLst/>
            <a:ahLst/>
            <a:cxnLst/>
            <a:rect l="l" t="t" r="r" b="b"/>
            <a:pathLst>
              <a:path w="571500" h="457200"/>
            </a:pathLst>
          </a:custGeom>
          <a:solidFill>
            <a:srgbClr val="C6C6C6"/>
          </a:solidFill>
        </p:spPr>
      </p:sp>
      <p:sp>
        <p:nvSpPr>
          <p:cNvPr id="11" name="Text 8"/>
          <p:cNvSpPr/>
          <p:nvPr>
            <p:custDataLst>
              <p:tags r:id="rId8"/>
            </p:custDataLst>
          </p:nvPr>
        </p:nvSpPr>
        <p:spPr>
          <a:xfrm>
            <a:off x="4207933" y="3810000"/>
            <a:ext cx="37719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Analog Meters</a:t>
            </a:r>
            <a:endParaRPr lang="en-US" sz="1600" dirty="0"/>
          </a:p>
        </p:txBody>
      </p:sp>
      <p:sp>
        <p:nvSpPr>
          <p:cNvPr id="12" name="Text 9"/>
          <p:cNvSpPr/>
          <p:nvPr>
            <p:custDataLst>
              <p:tags r:id="rId9"/>
            </p:custDataLst>
          </p:nvPr>
        </p:nvSpPr>
        <p:spPr>
          <a:xfrm>
            <a:off x="4461933" y="4267200"/>
            <a:ext cx="3263900" cy="762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The force on a coil is proportional to current, causing a </a:t>
            </a:r>
            <a:r>
              <a:rPr lang="en-US" sz="1400" dirty="0">
                <a:solidFill>
                  <a:srgbClr val="E0E0E0"/>
                </a:solidFill>
                <a:highlight>
                  <a:srgbClr val="C6C6C6">
                    <a:alpha val="20000"/>
                  </a:srgbClr>
                </a:highlight>
                <a:latin typeface="MiSans" pitchFamily="34" charset="-122"/>
                <a:ea typeface="MiSans" pitchFamily="34" charset="-122"/>
                <a:cs typeface="MiSans" pitchFamily="34" charset="-120"/>
              </a:rPr>
              <a:t> needle deflection </a:t>
            </a: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that measures it.</a:t>
            </a:r>
            <a:endParaRPr lang="en-US" sz="1600" dirty="0"/>
          </a:p>
        </p:txBody>
      </p:sp>
      <p:sp>
        <p:nvSpPr>
          <p:cNvPr id="13" name="Shape 10"/>
          <p:cNvSpPr/>
          <p:nvPr>
            <p:custDataLst>
              <p:tags r:id="rId10"/>
            </p:custDataLst>
          </p:nvPr>
        </p:nvSpPr>
        <p:spPr>
          <a:xfrm>
            <a:off x="8246534" y="2937935"/>
            <a:ext cx="3670300" cy="2286000"/>
          </a:xfrm>
          <a:custGeom>
            <a:avLst/>
            <a:gdLst/>
            <a:ahLst/>
            <a:cxnLst/>
            <a:rect l="l" t="t" r="r" b="b"/>
            <a:pathLst>
              <a:path w="3670300" h="2286000">
                <a:moveTo>
                  <a:pt x="101590" y="0"/>
                </a:moveTo>
                <a:lnTo>
                  <a:pt x="3568710" y="0"/>
                </a:lnTo>
                <a:cubicBezTo>
                  <a:pt x="3624817" y="0"/>
                  <a:pt x="3670300" y="45483"/>
                  <a:pt x="3670300" y="101590"/>
                </a:cubicBezTo>
                <a:lnTo>
                  <a:pt x="3670300" y="2184410"/>
                </a:lnTo>
                <a:cubicBezTo>
                  <a:pt x="3670300" y="2240517"/>
                  <a:pt x="3624817" y="2286000"/>
                  <a:pt x="3568710" y="2286000"/>
                </a:cubicBezTo>
                <a:lnTo>
                  <a:pt x="101590" y="2286000"/>
                </a:lnTo>
                <a:cubicBezTo>
                  <a:pt x="45483" y="2286000"/>
                  <a:pt x="0" y="2240517"/>
                  <a:pt x="0" y="2184410"/>
                </a:cubicBezTo>
                <a:lnTo>
                  <a:pt x="0" y="101590"/>
                </a:lnTo>
                <a:cubicBezTo>
                  <a:pt x="0" y="45521"/>
                  <a:pt x="45521" y="0"/>
                  <a:pt x="101590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  <a:ln w="8467">
            <a:solidFill>
              <a:srgbClr val="C6C6C6">
                <a:alpha val="50196"/>
              </a:srgbClr>
            </a:solidFill>
            <a:prstDash val="solid"/>
          </a:ln>
        </p:spPr>
      </p:sp>
      <p:sp>
        <p:nvSpPr>
          <p:cNvPr id="14" name="Shape 11"/>
          <p:cNvSpPr/>
          <p:nvPr>
            <p:custDataLst>
              <p:tags r:id="rId11"/>
            </p:custDataLst>
          </p:nvPr>
        </p:nvSpPr>
        <p:spPr>
          <a:xfrm>
            <a:off x="9806517" y="3175000"/>
            <a:ext cx="571500" cy="457200"/>
          </a:xfrm>
          <a:custGeom>
            <a:avLst/>
            <a:gdLst/>
            <a:ahLst/>
            <a:cxnLst/>
            <a:rect l="l" t="t" r="r" b="b"/>
            <a:pathLst>
              <a:path w="571500" h="457200"/>
            </a:pathLst>
          </a:custGeom>
          <a:solidFill>
            <a:srgbClr val="C6C6C6"/>
          </a:solidFill>
        </p:spPr>
      </p:sp>
      <p:sp>
        <p:nvSpPr>
          <p:cNvPr id="15" name="Text 12"/>
          <p:cNvSpPr/>
          <p:nvPr>
            <p:custDataLst>
              <p:tags r:id="rId12"/>
            </p:custDataLst>
          </p:nvPr>
        </p:nvSpPr>
        <p:spPr>
          <a:xfrm>
            <a:off x="8204200" y="3810000"/>
            <a:ext cx="37719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MagLev Trains</a:t>
            </a:r>
            <a:endParaRPr lang="en-US" sz="1600" dirty="0"/>
          </a:p>
        </p:txBody>
      </p:sp>
      <p:sp>
        <p:nvSpPr>
          <p:cNvPr id="16" name="Text 13"/>
          <p:cNvSpPr/>
          <p:nvPr>
            <p:custDataLst>
              <p:tags r:id="rId13"/>
            </p:custDataLst>
          </p:nvPr>
        </p:nvSpPr>
        <p:spPr>
          <a:xfrm>
            <a:off x="8458200" y="4267200"/>
            <a:ext cx="3263900" cy="762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Powerful magnets lift the train by generating an upward force that </a:t>
            </a:r>
            <a:r>
              <a:rPr lang="en-US" sz="1400" dirty="0">
                <a:solidFill>
                  <a:srgbClr val="E0E0E0"/>
                </a:solidFill>
                <a:highlight>
                  <a:srgbClr val="C6C6C6">
                    <a:alpha val="20000"/>
                  </a:srgbClr>
                </a:highlight>
                <a:latin typeface="MiSans" pitchFamily="34" charset="-122"/>
                <a:ea typeface="MiSans" pitchFamily="34" charset="-122"/>
                <a:cs typeface="MiSans" pitchFamily="34" charset="-120"/>
              </a:rPr>
              <a:t> balances gravity </a:t>
            </a: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, eliminating friction.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tg.jpg"/>
          <p:cNvPicPr>
            <a:picLocks noChangeAspect="1"/>
          </p:cNvPicPr>
          <p:nvPr/>
        </p:nvPicPr>
        <p:blipFill>
          <a:blip r:embed="rId1"/>
          <a:srcRect t="16" b="16"/>
          <a:stretch>
            <a:fillRect/>
          </a:stretch>
        </p:blipFill>
        <p:spPr>
          <a:xfrm>
            <a:off x="0" y="3426"/>
            <a:ext cx="12191999" cy="68646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48740" y="3970020"/>
            <a:ext cx="10150475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Wrap-Up &amp; Video</a:t>
            </a:r>
            <a:endParaRPr lang="en-US" sz="3200" dirty="0"/>
          </a:p>
        </p:txBody>
      </p:sp>
      <p:sp>
        <p:nvSpPr>
          <p:cNvPr id="4" name="Shape 1"/>
          <p:cNvSpPr/>
          <p:nvPr/>
        </p:nvSpPr>
        <p:spPr>
          <a:xfrm>
            <a:off x="779721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867722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955722" y="6166356"/>
            <a:ext cx="0" cy="220414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1043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8" name="Shape 5"/>
          <p:cNvSpPr/>
          <p:nvPr/>
        </p:nvSpPr>
        <p:spPr>
          <a:xfrm>
            <a:off x="1131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9" name="Shape 6"/>
          <p:cNvSpPr/>
          <p:nvPr/>
        </p:nvSpPr>
        <p:spPr>
          <a:xfrm>
            <a:off x="10796832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0" name="Text 7"/>
          <p:cNvSpPr/>
          <p:nvPr/>
        </p:nvSpPr>
        <p:spPr>
          <a:xfrm>
            <a:off x="10796832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1098933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1098933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11186107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4" name="Text 11"/>
          <p:cNvSpPr/>
          <p:nvPr/>
        </p:nvSpPr>
        <p:spPr>
          <a:xfrm>
            <a:off x="1118610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138287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6" name="Text 13"/>
          <p:cNvSpPr/>
          <p:nvPr/>
        </p:nvSpPr>
        <p:spPr>
          <a:xfrm>
            <a:off x="1138287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7" name="Image 1" descr="https://kimi-img.moonshot.cn/pub/slides/slides_tmpl/image/25-09-02-14:45:26-d2r951he3tpg8rchuqrg.png"/>
          <p:cNvPicPr>
            <a:picLocks noChangeAspect="1"/>
          </p:cNvPicPr>
          <p:nvPr/>
        </p:nvPicPr>
        <p:blipFill>
          <a:blip r:embed="rId2"/>
          <a:srcRect t="15459" b="15459"/>
          <a:stretch>
            <a:fillRect/>
          </a:stretch>
        </p:blipFill>
        <p:spPr>
          <a:xfrm>
            <a:off x="4511040" y="3723012"/>
            <a:ext cx="3657600" cy="12700"/>
          </a:xfrm>
          <a:prstGeom prst="rect">
            <a:avLst/>
          </a:prstGeom>
        </p:spPr>
      </p:pic>
      <p:sp>
        <p:nvSpPr>
          <p:cNvPr id="18" name="Shape 14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solidFill>
            <a:srgbClr val="000000">
              <a:alpha val="0"/>
            </a:srgbClr>
          </a:solidFill>
          <a:effectLst>
            <a:outerShdw blurRad="50800" dist="26941" dir="2700000" algn="bl" rotWithShape="0">
              <a:srgbClr val="754412">
                <a:alpha val="40000"/>
              </a:srgbClr>
            </a:outerShdw>
          </a:effectLst>
        </p:spPr>
      </p:sp>
      <p:sp>
        <p:nvSpPr>
          <p:cNvPr id="19" name="Text 15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3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06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u0.png"/>
          <p:cNvPicPr>
            <a:picLocks noChangeAspect="1"/>
          </p:cNvPicPr>
          <p:nvPr/>
        </p:nvPicPr>
        <p:blipFill>
          <a:blip r:embed="rId1"/>
          <a:srcRect t="73" b="73"/>
          <a:stretch>
            <a:fillRect/>
          </a:stretch>
        </p:blipFill>
        <p:spPr>
          <a:xfrm>
            <a:off x="0" y="0"/>
            <a:ext cx="12209145" cy="68662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1159935"/>
            <a:ext cx="12192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Key Takeaways &amp; Further Viewing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254000" y="1972735"/>
            <a:ext cx="61341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C6C6C6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Summary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279400" y="268393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01600" y="203200"/>
                </a:moveTo>
                <a:cubicBezTo>
                  <a:pt x="157675" y="203200"/>
                  <a:pt x="203200" y="157675"/>
                  <a:pt x="203200" y="101600"/>
                </a:cubicBezTo>
                <a:cubicBezTo>
                  <a:pt x="203200" y="45525"/>
                  <a:pt x="157675" y="0"/>
                  <a:pt x="101600" y="0"/>
                </a:cubicBezTo>
                <a:cubicBezTo>
                  <a:pt x="45525" y="0"/>
                  <a:pt x="0" y="45525"/>
                  <a:pt x="0" y="101600"/>
                </a:cubicBezTo>
                <a:cubicBezTo>
                  <a:pt x="0" y="157675"/>
                  <a:pt x="45525" y="203200"/>
                  <a:pt x="101600" y="203200"/>
                </a:cubicBezTo>
                <a:close/>
                <a:moveTo>
                  <a:pt x="135096" y="84415"/>
                </a:moveTo>
                <a:lnTo>
                  <a:pt x="103346" y="135215"/>
                </a:lnTo>
                <a:cubicBezTo>
                  <a:pt x="101679" y="137874"/>
                  <a:pt x="98822" y="139541"/>
                  <a:pt x="95687" y="139700"/>
                </a:cubicBezTo>
                <a:cubicBezTo>
                  <a:pt x="92551" y="139859"/>
                  <a:pt x="89535" y="138430"/>
                  <a:pt x="87670" y="135890"/>
                </a:cubicBezTo>
                <a:lnTo>
                  <a:pt x="68620" y="110490"/>
                </a:lnTo>
                <a:cubicBezTo>
                  <a:pt x="65445" y="106283"/>
                  <a:pt x="66318" y="100330"/>
                  <a:pt x="70525" y="97155"/>
                </a:cubicBezTo>
                <a:cubicBezTo>
                  <a:pt x="74732" y="93980"/>
                  <a:pt x="80685" y="94853"/>
                  <a:pt x="83860" y="99060"/>
                </a:cubicBezTo>
                <a:lnTo>
                  <a:pt x="94575" y="113348"/>
                </a:lnTo>
                <a:lnTo>
                  <a:pt x="118943" y="74335"/>
                </a:lnTo>
                <a:cubicBezTo>
                  <a:pt x="121722" y="69890"/>
                  <a:pt x="127595" y="68501"/>
                  <a:pt x="132080" y="71318"/>
                </a:cubicBezTo>
                <a:cubicBezTo>
                  <a:pt x="136565" y="74136"/>
                  <a:pt x="137914" y="79970"/>
                  <a:pt x="135096" y="84455"/>
                </a:cubicBezTo>
                <a:close/>
              </a:path>
            </a:pathLst>
          </a:custGeom>
          <a:solidFill>
            <a:srgbClr val="C6C6C6"/>
          </a:solidFill>
        </p:spPr>
      </p:sp>
      <p:sp>
        <p:nvSpPr>
          <p:cNvPr id="6" name="Text 3"/>
          <p:cNvSpPr/>
          <p:nvPr/>
        </p:nvSpPr>
        <p:spPr>
          <a:xfrm>
            <a:off x="660400" y="2582335"/>
            <a:ext cx="50673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The force on a current-carrying wire is </a:t>
            </a: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F = BIL sin θ</a:t>
            </a: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279400" y="319193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01600" y="203200"/>
                </a:moveTo>
                <a:cubicBezTo>
                  <a:pt x="157675" y="203200"/>
                  <a:pt x="203200" y="157675"/>
                  <a:pt x="203200" y="101600"/>
                </a:cubicBezTo>
                <a:cubicBezTo>
                  <a:pt x="203200" y="45525"/>
                  <a:pt x="157675" y="0"/>
                  <a:pt x="101600" y="0"/>
                </a:cubicBezTo>
                <a:cubicBezTo>
                  <a:pt x="45525" y="0"/>
                  <a:pt x="0" y="45525"/>
                  <a:pt x="0" y="101600"/>
                </a:cubicBezTo>
                <a:cubicBezTo>
                  <a:pt x="0" y="157675"/>
                  <a:pt x="45525" y="203200"/>
                  <a:pt x="101600" y="203200"/>
                </a:cubicBezTo>
                <a:close/>
                <a:moveTo>
                  <a:pt x="135096" y="84415"/>
                </a:moveTo>
                <a:lnTo>
                  <a:pt x="103346" y="135215"/>
                </a:lnTo>
                <a:cubicBezTo>
                  <a:pt x="101679" y="137874"/>
                  <a:pt x="98822" y="139541"/>
                  <a:pt x="95687" y="139700"/>
                </a:cubicBezTo>
                <a:cubicBezTo>
                  <a:pt x="92551" y="139859"/>
                  <a:pt x="89535" y="138430"/>
                  <a:pt x="87670" y="135890"/>
                </a:cubicBezTo>
                <a:lnTo>
                  <a:pt x="68620" y="110490"/>
                </a:lnTo>
                <a:cubicBezTo>
                  <a:pt x="65445" y="106283"/>
                  <a:pt x="66318" y="100330"/>
                  <a:pt x="70525" y="97155"/>
                </a:cubicBezTo>
                <a:cubicBezTo>
                  <a:pt x="74732" y="93980"/>
                  <a:pt x="80685" y="94853"/>
                  <a:pt x="83860" y="99060"/>
                </a:cubicBezTo>
                <a:lnTo>
                  <a:pt x="94575" y="113348"/>
                </a:lnTo>
                <a:lnTo>
                  <a:pt x="118943" y="74335"/>
                </a:lnTo>
                <a:cubicBezTo>
                  <a:pt x="121722" y="69890"/>
                  <a:pt x="127595" y="68501"/>
                  <a:pt x="132080" y="71318"/>
                </a:cubicBezTo>
                <a:cubicBezTo>
                  <a:pt x="136565" y="74136"/>
                  <a:pt x="137914" y="79970"/>
                  <a:pt x="135096" y="84455"/>
                </a:cubicBezTo>
                <a:close/>
              </a:path>
            </a:pathLst>
          </a:custGeom>
          <a:solidFill>
            <a:srgbClr val="C6C6C6"/>
          </a:solidFill>
        </p:spPr>
      </p:sp>
      <p:sp>
        <p:nvSpPr>
          <p:cNvPr id="8" name="Text 5"/>
          <p:cNvSpPr/>
          <p:nvPr/>
        </p:nvSpPr>
        <p:spPr>
          <a:xfrm>
            <a:off x="660400" y="3090335"/>
            <a:ext cx="5219700" cy="609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Force is maximum when the wire is </a:t>
            </a: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perpendicular</a:t>
            </a: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to the field (θ = 90°).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279400" y="395393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01600" y="203200"/>
                </a:moveTo>
                <a:cubicBezTo>
                  <a:pt x="157675" y="203200"/>
                  <a:pt x="203200" y="157675"/>
                  <a:pt x="203200" y="101600"/>
                </a:cubicBezTo>
                <a:cubicBezTo>
                  <a:pt x="203200" y="45525"/>
                  <a:pt x="157675" y="0"/>
                  <a:pt x="101600" y="0"/>
                </a:cubicBezTo>
                <a:cubicBezTo>
                  <a:pt x="45525" y="0"/>
                  <a:pt x="0" y="45525"/>
                  <a:pt x="0" y="101600"/>
                </a:cubicBezTo>
                <a:cubicBezTo>
                  <a:pt x="0" y="157675"/>
                  <a:pt x="45525" y="203200"/>
                  <a:pt x="101600" y="203200"/>
                </a:cubicBezTo>
                <a:close/>
                <a:moveTo>
                  <a:pt x="135096" y="84415"/>
                </a:moveTo>
                <a:lnTo>
                  <a:pt x="103346" y="135215"/>
                </a:lnTo>
                <a:cubicBezTo>
                  <a:pt x="101679" y="137874"/>
                  <a:pt x="98822" y="139541"/>
                  <a:pt x="95687" y="139700"/>
                </a:cubicBezTo>
                <a:cubicBezTo>
                  <a:pt x="92551" y="139859"/>
                  <a:pt x="89535" y="138430"/>
                  <a:pt x="87670" y="135890"/>
                </a:cubicBezTo>
                <a:lnTo>
                  <a:pt x="68620" y="110490"/>
                </a:lnTo>
                <a:cubicBezTo>
                  <a:pt x="65445" y="106283"/>
                  <a:pt x="66318" y="100330"/>
                  <a:pt x="70525" y="97155"/>
                </a:cubicBezTo>
                <a:cubicBezTo>
                  <a:pt x="74732" y="93980"/>
                  <a:pt x="80685" y="94853"/>
                  <a:pt x="83860" y="99060"/>
                </a:cubicBezTo>
                <a:lnTo>
                  <a:pt x="94575" y="113348"/>
                </a:lnTo>
                <a:lnTo>
                  <a:pt x="118943" y="74335"/>
                </a:lnTo>
                <a:cubicBezTo>
                  <a:pt x="121722" y="69890"/>
                  <a:pt x="127595" y="68501"/>
                  <a:pt x="132080" y="71318"/>
                </a:cubicBezTo>
                <a:cubicBezTo>
                  <a:pt x="136565" y="74136"/>
                  <a:pt x="137914" y="79970"/>
                  <a:pt x="135096" y="84455"/>
                </a:cubicBezTo>
                <a:close/>
              </a:path>
            </a:pathLst>
          </a:custGeom>
          <a:solidFill>
            <a:srgbClr val="C6C6C6"/>
          </a:solidFill>
        </p:spPr>
      </p:sp>
      <p:sp>
        <p:nvSpPr>
          <p:cNvPr id="10" name="Text 7"/>
          <p:cNvSpPr/>
          <p:nvPr/>
        </p:nvSpPr>
        <p:spPr>
          <a:xfrm>
            <a:off x="660400" y="3852335"/>
            <a:ext cx="5219700" cy="609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Force is zero when the wire is </a:t>
            </a: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parallel</a:t>
            </a: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to the field (θ = 0°).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279400" y="4715935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101600" y="203200"/>
                </a:moveTo>
                <a:cubicBezTo>
                  <a:pt x="157675" y="203200"/>
                  <a:pt x="203200" y="157675"/>
                  <a:pt x="203200" y="101600"/>
                </a:cubicBezTo>
                <a:cubicBezTo>
                  <a:pt x="203200" y="45525"/>
                  <a:pt x="157675" y="0"/>
                  <a:pt x="101600" y="0"/>
                </a:cubicBezTo>
                <a:cubicBezTo>
                  <a:pt x="45525" y="0"/>
                  <a:pt x="0" y="45525"/>
                  <a:pt x="0" y="101600"/>
                </a:cubicBezTo>
                <a:cubicBezTo>
                  <a:pt x="0" y="157675"/>
                  <a:pt x="45525" y="203200"/>
                  <a:pt x="101600" y="203200"/>
                </a:cubicBezTo>
                <a:close/>
                <a:moveTo>
                  <a:pt x="135096" y="84415"/>
                </a:moveTo>
                <a:lnTo>
                  <a:pt x="103346" y="135215"/>
                </a:lnTo>
                <a:cubicBezTo>
                  <a:pt x="101679" y="137874"/>
                  <a:pt x="98822" y="139541"/>
                  <a:pt x="95687" y="139700"/>
                </a:cubicBezTo>
                <a:cubicBezTo>
                  <a:pt x="92551" y="139859"/>
                  <a:pt x="89535" y="138430"/>
                  <a:pt x="87670" y="135890"/>
                </a:cubicBezTo>
                <a:lnTo>
                  <a:pt x="68620" y="110490"/>
                </a:lnTo>
                <a:cubicBezTo>
                  <a:pt x="65445" y="106283"/>
                  <a:pt x="66318" y="100330"/>
                  <a:pt x="70525" y="97155"/>
                </a:cubicBezTo>
                <a:cubicBezTo>
                  <a:pt x="74732" y="93980"/>
                  <a:pt x="80685" y="94853"/>
                  <a:pt x="83860" y="99060"/>
                </a:cubicBezTo>
                <a:lnTo>
                  <a:pt x="94575" y="113348"/>
                </a:lnTo>
                <a:lnTo>
                  <a:pt x="118943" y="74335"/>
                </a:lnTo>
                <a:cubicBezTo>
                  <a:pt x="121722" y="69890"/>
                  <a:pt x="127595" y="68501"/>
                  <a:pt x="132080" y="71318"/>
                </a:cubicBezTo>
                <a:cubicBezTo>
                  <a:pt x="136565" y="74136"/>
                  <a:pt x="137914" y="79970"/>
                  <a:pt x="135096" y="84455"/>
                </a:cubicBezTo>
                <a:close/>
              </a:path>
            </a:pathLst>
          </a:custGeom>
          <a:solidFill>
            <a:srgbClr val="C6C6C6"/>
          </a:solidFill>
        </p:spPr>
      </p:sp>
      <p:sp>
        <p:nvSpPr>
          <p:cNvPr id="12" name="Text 9"/>
          <p:cNvSpPr/>
          <p:nvPr/>
        </p:nvSpPr>
        <p:spPr>
          <a:xfrm>
            <a:off x="660400" y="4614335"/>
            <a:ext cx="5219700" cy="609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Reversing the current or the field </a:t>
            </a: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reverses the direction</a:t>
            </a: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of the force.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287691" y="1972735"/>
            <a:ext cx="5638800" cy="3708400"/>
          </a:xfrm>
          <a:custGeom>
            <a:avLst/>
            <a:gdLst/>
            <a:ahLst/>
            <a:cxnLst/>
            <a:rect l="l" t="t" r="r" b="b"/>
            <a:pathLst>
              <a:path w="5638800" h="3708400">
                <a:moveTo>
                  <a:pt x="101610" y="0"/>
                </a:moveTo>
                <a:lnTo>
                  <a:pt x="5537190" y="0"/>
                </a:lnTo>
                <a:cubicBezTo>
                  <a:pt x="5593308" y="0"/>
                  <a:pt x="5638800" y="45492"/>
                  <a:pt x="5638800" y="101610"/>
                </a:cubicBezTo>
                <a:lnTo>
                  <a:pt x="5638800" y="3606790"/>
                </a:lnTo>
                <a:cubicBezTo>
                  <a:pt x="5638800" y="3662908"/>
                  <a:pt x="5593308" y="3708400"/>
                  <a:pt x="5537190" y="3708400"/>
                </a:cubicBezTo>
                <a:lnTo>
                  <a:pt x="101610" y="3708400"/>
                </a:lnTo>
                <a:cubicBezTo>
                  <a:pt x="45492" y="3708400"/>
                  <a:pt x="0" y="3662908"/>
                  <a:pt x="0" y="3606790"/>
                </a:cubicBezTo>
                <a:lnTo>
                  <a:pt x="0" y="101610"/>
                </a:lnTo>
                <a:cubicBezTo>
                  <a:pt x="0" y="45530"/>
                  <a:pt x="45530" y="0"/>
                  <a:pt x="101610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  <a:ln w="8467">
            <a:solidFill>
              <a:srgbClr val="C6C6C6">
                <a:alpha val="50196"/>
              </a:srgbClr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117424" y="2286000"/>
            <a:ext cx="39878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C6C6C6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Deeper Understanding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8769879" y="28956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54487" y="147757"/>
                </a:moveTo>
                <a:cubicBezTo>
                  <a:pt x="647105" y="119539"/>
                  <a:pt x="624959" y="97393"/>
                  <a:pt x="596979" y="89892"/>
                </a:cubicBezTo>
                <a:cubicBezTo>
                  <a:pt x="546378" y="76200"/>
                  <a:pt x="343019" y="76200"/>
                  <a:pt x="343019" y="76200"/>
                </a:cubicBezTo>
                <a:cubicBezTo>
                  <a:pt x="343019" y="76200"/>
                  <a:pt x="139660" y="76200"/>
                  <a:pt x="88940" y="89892"/>
                </a:cubicBezTo>
                <a:cubicBezTo>
                  <a:pt x="60960" y="97393"/>
                  <a:pt x="38933" y="119539"/>
                  <a:pt x="31432" y="147757"/>
                </a:cubicBezTo>
                <a:cubicBezTo>
                  <a:pt x="17859" y="198834"/>
                  <a:pt x="17859" y="305276"/>
                  <a:pt x="17859" y="305276"/>
                </a:cubicBezTo>
                <a:cubicBezTo>
                  <a:pt x="17859" y="305276"/>
                  <a:pt x="17859" y="411718"/>
                  <a:pt x="31432" y="462796"/>
                </a:cubicBezTo>
                <a:cubicBezTo>
                  <a:pt x="38933" y="490895"/>
                  <a:pt x="60960" y="512207"/>
                  <a:pt x="88940" y="519708"/>
                </a:cubicBezTo>
                <a:cubicBezTo>
                  <a:pt x="139660" y="533400"/>
                  <a:pt x="343019" y="533400"/>
                  <a:pt x="343019" y="533400"/>
                </a:cubicBezTo>
                <a:cubicBezTo>
                  <a:pt x="343019" y="533400"/>
                  <a:pt x="546378" y="533400"/>
                  <a:pt x="597098" y="519708"/>
                </a:cubicBezTo>
                <a:cubicBezTo>
                  <a:pt x="625078" y="512207"/>
                  <a:pt x="647105" y="490895"/>
                  <a:pt x="654606" y="462796"/>
                </a:cubicBezTo>
                <a:cubicBezTo>
                  <a:pt x="668179" y="411718"/>
                  <a:pt x="668179" y="305276"/>
                  <a:pt x="668179" y="305276"/>
                </a:cubicBezTo>
                <a:cubicBezTo>
                  <a:pt x="668179" y="305276"/>
                  <a:pt x="668179" y="198834"/>
                  <a:pt x="654606" y="147757"/>
                </a:cubicBezTo>
                <a:close/>
                <a:moveTo>
                  <a:pt x="276463" y="401955"/>
                </a:moveTo>
                <a:lnTo>
                  <a:pt x="276463" y="208598"/>
                </a:lnTo>
                <a:lnTo>
                  <a:pt x="446365" y="305276"/>
                </a:lnTo>
                <a:lnTo>
                  <a:pt x="276463" y="401955"/>
                </a:lnTo>
                <a:close/>
              </a:path>
            </a:pathLst>
          </a:custGeom>
          <a:solidFill>
            <a:srgbClr val="C6C6C6"/>
          </a:solidFill>
        </p:spPr>
      </p:sp>
      <p:sp>
        <p:nvSpPr>
          <p:cNvPr id="16" name="Text 13"/>
          <p:cNvSpPr/>
          <p:nvPr/>
        </p:nvSpPr>
        <p:spPr>
          <a:xfrm>
            <a:off x="6600958" y="3708400"/>
            <a:ext cx="5029200" cy="914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For a fantastic visual summary and slow-motion confirmation of these concepts, watch this 4-minute animation: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7098506" y="4826000"/>
            <a:ext cx="4025900" cy="558800"/>
          </a:xfrm>
          <a:custGeom>
            <a:avLst/>
            <a:gdLst/>
            <a:ahLst/>
            <a:cxnLst/>
            <a:rect l="l" t="t" r="r" b="b"/>
            <a:pathLst>
              <a:path w="4025900" h="558800">
                <a:moveTo>
                  <a:pt x="76198" y="0"/>
                </a:moveTo>
                <a:lnTo>
                  <a:pt x="3949702" y="0"/>
                </a:lnTo>
                <a:cubicBezTo>
                  <a:pt x="3991785" y="0"/>
                  <a:pt x="4025900" y="34115"/>
                  <a:pt x="4025900" y="76198"/>
                </a:cubicBezTo>
                <a:lnTo>
                  <a:pt x="4025900" y="482602"/>
                </a:lnTo>
                <a:cubicBezTo>
                  <a:pt x="4025900" y="524685"/>
                  <a:pt x="3991785" y="558800"/>
                  <a:pt x="3949702" y="558800"/>
                </a:cubicBezTo>
                <a:lnTo>
                  <a:pt x="76198" y="558800"/>
                </a:lnTo>
                <a:cubicBezTo>
                  <a:pt x="34143" y="558800"/>
                  <a:pt x="0" y="524657"/>
                  <a:pt x="0" y="482602"/>
                </a:cubicBezTo>
                <a:lnTo>
                  <a:pt x="0" y="76198"/>
                </a:lnTo>
                <a:cubicBezTo>
                  <a:pt x="0" y="34143"/>
                  <a:pt x="34143" y="0"/>
                  <a:pt x="76198" y="0"/>
                </a:cubicBezTo>
                <a:close/>
              </a:path>
            </a:pathLst>
          </a:custGeom>
          <a:solidFill>
            <a:srgbClr val="C6C6C6">
              <a:alpha val="30196"/>
            </a:srgbClr>
          </a:solidFill>
        </p:spPr>
      </p:sp>
      <p:sp>
        <p:nvSpPr>
          <p:cNvPr id="18" name="Text 15"/>
          <p:cNvSpPr/>
          <p:nvPr/>
        </p:nvSpPr>
        <p:spPr>
          <a:xfrm>
            <a:off x="6844506" y="4826000"/>
            <a:ext cx="4533900" cy="558800"/>
          </a:xfrm>
          <a:prstGeom prst="rect">
            <a:avLst/>
          </a:prstGeom>
          <a:noFill/>
        </p:spPr>
        <p:txBody>
          <a:bodyPr wrap="square" lIns="203200" tIns="101600" rIns="203200" bIns="10160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https://youtu.be/gnpa9Hadk_A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35-d2r953pe3tpg8rchurtg.png"/>
          <p:cNvPicPr>
            <a:picLocks noChangeAspect="1"/>
          </p:cNvPicPr>
          <p:nvPr/>
        </p:nvPicPr>
        <p:blipFill>
          <a:blip r:embed="rId1"/>
          <a:srcRect t="16" b="16"/>
          <a:stretch>
            <a:fillRect/>
          </a:stretch>
        </p:blipFill>
        <p:spPr>
          <a:xfrm flipH="1">
            <a:off x="0" y="0"/>
            <a:ext cx="12191999" cy="686462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9721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>
            <a:off x="867722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955722" y="6166356"/>
            <a:ext cx="0" cy="220414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1043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1131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8" name="Shape 5"/>
          <p:cNvSpPr/>
          <p:nvPr/>
        </p:nvSpPr>
        <p:spPr>
          <a:xfrm>
            <a:off x="10796832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9" name="Text 6"/>
          <p:cNvSpPr/>
          <p:nvPr/>
        </p:nvSpPr>
        <p:spPr>
          <a:xfrm>
            <a:off x="10796832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098933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1" name="Text 8"/>
          <p:cNvSpPr/>
          <p:nvPr/>
        </p:nvSpPr>
        <p:spPr>
          <a:xfrm>
            <a:off x="1098933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11186107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3" name="Text 10"/>
          <p:cNvSpPr/>
          <p:nvPr/>
        </p:nvSpPr>
        <p:spPr>
          <a:xfrm>
            <a:off x="1118610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1138287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5" name="Text 12"/>
          <p:cNvSpPr/>
          <p:nvPr/>
        </p:nvSpPr>
        <p:spPr>
          <a:xfrm>
            <a:off x="1138287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4379595" y="2072640"/>
            <a:ext cx="7003415" cy="94678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8000" b="1" dirty="0">
                <a:solidFill>
                  <a:srgbClr val="CAEEF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Thank</a:t>
            </a:r>
            <a:r>
              <a:rPr lang="en-US" sz="8000" b="1" dirty="0">
                <a:solidFill>
                  <a:srgbClr val="CAEEF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en-US" sz="8000" b="1" dirty="0">
                <a:solidFill>
                  <a:srgbClr val="CAEEF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you.</a:t>
            </a:r>
            <a:endParaRPr lang="en-US" sz="1600" dirty="0"/>
          </a:p>
        </p:txBody>
      </p:sp>
      <p:pic>
        <p:nvPicPr>
          <p:cNvPr id="17" name="Image 1" descr="https://kimi-img.moonshot.cn/pub/slides/slides_tmpl/image/25-09-02-14:45:26-d2r951he3tpg8rchuqq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72450" y="4924425"/>
            <a:ext cx="3090545" cy="463550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8384248" y="4987925"/>
            <a:ext cx="2386767" cy="245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solidFill>
                  <a:srgbClr val="0C0B0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2025/08/05</a:t>
            </a:r>
            <a:endParaRPr lang="en-US" sz="1600" dirty="0"/>
          </a:p>
        </p:txBody>
      </p:sp>
      <p:pic>
        <p:nvPicPr>
          <p:cNvPr id="19" name="Image 2" descr="https://kimi-img.moonshot.cn/pub/slides/slides_tmpl/image/25-09-02-14:45:26-d2r951he3tpg8rchuqqg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72450" y="4276725"/>
            <a:ext cx="2741295" cy="46355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8360314" y="4340225"/>
            <a:ext cx="1910651" cy="245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dirty="0">
                <a:solidFill>
                  <a:srgbClr val="0C0B0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Kimi AI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6-d2r951he3tpg8rchuqs0.png"/>
          <p:cNvPicPr>
            <a:picLocks noChangeAspect="1"/>
          </p:cNvPicPr>
          <p:nvPr/>
        </p:nvPicPr>
        <p:blipFill>
          <a:blip r:embed="rId1"/>
          <a:srcRect l="3" r="3"/>
          <a:stretch>
            <a:fillRect/>
          </a:stretch>
        </p:blipFill>
        <p:spPr>
          <a:xfrm flipH="1">
            <a:off x="-16042" y="-5184"/>
            <a:ext cx="12203363" cy="687102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695065" y="4728210"/>
            <a:ext cx="6068695" cy="620395"/>
          </a:xfrm>
          <a:prstGeom prst="roundRect">
            <a:avLst>
              <a:gd name="adj" fmla="val 50000"/>
            </a:avLst>
          </a:prstGeom>
          <a:solidFill>
            <a:srgbClr val="0C0B0F">
              <a:alpha val="21176"/>
            </a:srgbClr>
          </a:solidFill>
          <a:ln w="19050">
            <a:solidFill>
              <a:srgbClr val="CAD8E2">
                <a:alpha val="54902"/>
              </a:srgbClr>
            </a:solidFill>
            <a:prstDash val="solid"/>
          </a:ln>
          <a:effectLst>
            <a:outerShdw blurRad="50800" dist="26941" dir="2700000" algn="bl" rotWithShape="0">
              <a:srgbClr val="754412">
                <a:alpha val="21176"/>
              </a:srgbClr>
            </a:outerShdw>
          </a:effectLst>
        </p:spPr>
      </p:sp>
      <p:sp>
        <p:nvSpPr>
          <p:cNvPr id="4" name="Text 1"/>
          <p:cNvSpPr/>
          <p:nvPr/>
        </p:nvSpPr>
        <p:spPr>
          <a:xfrm>
            <a:off x="3695065" y="4728210"/>
            <a:ext cx="6068695" cy="62039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x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3695065" y="3853815"/>
            <a:ext cx="6068695" cy="620395"/>
          </a:xfrm>
          <a:prstGeom prst="roundRect">
            <a:avLst>
              <a:gd name="adj" fmla="val 50000"/>
            </a:avLst>
          </a:prstGeom>
          <a:solidFill>
            <a:srgbClr val="0C0B0F">
              <a:alpha val="21176"/>
            </a:srgbClr>
          </a:solidFill>
          <a:ln w="19050">
            <a:solidFill>
              <a:srgbClr val="CAD8E2">
                <a:alpha val="54902"/>
              </a:srgbClr>
            </a:solidFill>
            <a:prstDash val="solid"/>
          </a:ln>
          <a:effectLst>
            <a:outerShdw blurRad="50800" dist="26941" dir="2700000" algn="bl" rotWithShape="0">
              <a:srgbClr val="754412">
                <a:alpha val="21176"/>
              </a:srgbClr>
            </a:outerShdw>
          </a:effectLst>
        </p:spPr>
      </p:sp>
      <p:sp>
        <p:nvSpPr>
          <p:cNvPr id="6" name="Text 3"/>
          <p:cNvSpPr/>
          <p:nvPr/>
        </p:nvSpPr>
        <p:spPr>
          <a:xfrm>
            <a:off x="3695065" y="3853815"/>
            <a:ext cx="6068695" cy="62039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3695065" y="2987675"/>
            <a:ext cx="6068695" cy="620395"/>
          </a:xfrm>
          <a:prstGeom prst="roundRect">
            <a:avLst>
              <a:gd name="adj" fmla="val 50000"/>
            </a:avLst>
          </a:prstGeom>
          <a:solidFill>
            <a:srgbClr val="0C0B0F">
              <a:alpha val="21176"/>
            </a:srgbClr>
          </a:solidFill>
          <a:ln w="19050">
            <a:solidFill>
              <a:srgbClr val="CAD8E2">
                <a:alpha val="54902"/>
              </a:srgbClr>
            </a:solidFill>
            <a:prstDash val="solid"/>
          </a:ln>
          <a:effectLst>
            <a:outerShdw blurRad="50800" dist="26941" dir="2700000" algn="bl" rotWithShape="0">
              <a:srgbClr val="754412">
                <a:alpha val="21176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3695065" y="2987675"/>
            <a:ext cx="6068695" cy="62039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3695065" y="2084705"/>
            <a:ext cx="6068695" cy="620395"/>
          </a:xfrm>
          <a:prstGeom prst="roundRect">
            <a:avLst>
              <a:gd name="adj" fmla="val 50000"/>
            </a:avLst>
          </a:prstGeom>
          <a:solidFill>
            <a:srgbClr val="0C0B0F">
              <a:alpha val="21176"/>
            </a:srgbClr>
          </a:solidFill>
          <a:ln w="19050">
            <a:solidFill>
              <a:srgbClr val="CAD8E2">
                <a:alpha val="43137"/>
              </a:srgbClr>
            </a:solidFill>
            <a:prstDash val="solid"/>
          </a:ln>
          <a:effectLst>
            <a:outerShdw blurRad="50800" dist="26941" dir="2700000" algn="bl" rotWithShape="0">
              <a:srgbClr val="754412">
                <a:alpha val="21176"/>
              </a:srgbClr>
            </a:outerShdw>
          </a:effectLst>
        </p:spPr>
      </p:sp>
      <p:sp>
        <p:nvSpPr>
          <p:cNvPr id="10" name="Text 7"/>
          <p:cNvSpPr/>
          <p:nvPr/>
        </p:nvSpPr>
        <p:spPr>
          <a:xfrm>
            <a:off x="3695065" y="2084705"/>
            <a:ext cx="6068695" cy="62039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3695065" y="1208405"/>
            <a:ext cx="6068695" cy="620395"/>
          </a:xfrm>
          <a:prstGeom prst="roundRect">
            <a:avLst>
              <a:gd name="adj" fmla="val 50000"/>
            </a:avLst>
          </a:prstGeom>
          <a:solidFill>
            <a:srgbClr val="0C0B0F">
              <a:alpha val="23137"/>
            </a:srgbClr>
          </a:solidFill>
          <a:ln w="19050">
            <a:solidFill>
              <a:srgbClr val="FFFFFF">
                <a:alpha val="43137"/>
              </a:srgbClr>
            </a:solidFill>
            <a:prstDash val="solid"/>
          </a:ln>
          <a:effectLst>
            <a:outerShdw blurRad="50800" dist="26941" dir="2700000" algn="bl" rotWithShape="0">
              <a:srgbClr val="754412">
                <a:alpha val="21176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3695065" y="1208405"/>
            <a:ext cx="6068695" cy="62039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949027" y="6176992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14" name="Shape 11"/>
          <p:cNvSpPr/>
          <p:nvPr/>
        </p:nvSpPr>
        <p:spPr>
          <a:xfrm>
            <a:off x="1037028" y="6176992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15" name="Shape 12"/>
          <p:cNvSpPr/>
          <p:nvPr/>
        </p:nvSpPr>
        <p:spPr>
          <a:xfrm>
            <a:off x="1125028" y="6072610"/>
            <a:ext cx="0" cy="220414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16" name="Shape 13"/>
          <p:cNvSpPr/>
          <p:nvPr/>
        </p:nvSpPr>
        <p:spPr>
          <a:xfrm>
            <a:off x="1213029" y="6176992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17" name="Shape 14"/>
          <p:cNvSpPr/>
          <p:nvPr/>
        </p:nvSpPr>
        <p:spPr>
          <a:xfrm>
            <a:off x="1301029" y="6176992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18" name="Shape 15"/>
          <p:cNvSpPr/>
          <p:nvPr/>
        </p:nvSpPr>
        <p:spPr>
          <a:xfrm flipH="1">
            <a:off x="10906760" y="606425"/>
            <a:ext cx="78105" cy="71755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9" name="Text 16"/>
          <p:cNvSpPr/>
          <p:nvPr/>
        </p:nvSpPr>
        <p:spPr>
          <a:xfrm>
            <a:off x="10906760" y="606425"/>
            <a:ext cx="78105" cy="7175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0" name="Shape 17"/>
          <p:cNvSpPr/>
          <p:nvPr/>
        </p:nvSpPr>
        <p:spPr>
          <a:xfrm flipH="1">
            <a:off x="10778490" y="606425"/>
            <a:ext cx="78105" cy="71755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21" name="Text 18"/>
          <p:cNvSpPr/>
          <p:nvPr/>
        </p:nvSpPr>
        <p:spPr>
          <a:xfrm>
            <a:off x="10778490" y="606425"/>
            <a:ext cx="78105" cy="7175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2" name="Shape 19"/>
          <p:cNvSpPr/>
          <p:nvPr/>
        </p:nvSpPr>
        <p:spPr>
          <a:xfrm flipH="1">
            <a:off x="10647045" y="606425"/>
            <a:ext cx="78105" cy="71755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23" name="Text 20"/>
          <p:cNvSpPr/>
          <p:nvPr/>
        </p:nvSpPr>
        <p:spPr>
          <a:xfrm>
            <a:off x="10647045" y="606425"/>
            <a:ext cx="78105" cy="7175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4" name="Shape 21"/>
          <p:cNvSpPr/>
          <p:nvPr/>
        </p:nvSpPr>
        <p:spPr>
          <a:xfrm flipH="1">
            <a:off x="10516235" y="606425"/>
            <a:ext cx="78105" cy="71755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25" name="Text 22"/>
          <p:cNvSpPr/>
          <p:nvPr/>
        </p:nvSpPr>
        <p:spPr>
          <a:xfrm>
            <a:off x="10516235" y="606425"/>
            <a:ext cx="78105" cy="7175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26" name="Image 1" descr="https://kimi-img.moonshot.cn/pub/slides/slides_tmpl/image/25-09-02-14:45:26-d2r951he3tpg8rchuqq0.png"/>
          <p:cNvPicPr>
            <a:picLocks noChangeAspect="1"/>
          </p:cNvPicPr>
          <p:nvPr/>
        </p:nvPicPr>
        <p:blipFill>
          <a:blip r:embed="rId2"/>
          <a:srcRect t="982" b="982"/>
          <a:stretch>
            <a:fillRect/>
          </a:stretch>
        </p:blipFill>
        <p:spPr>
          <a:xfrm>
            <a:off x="1961494" y="1395748"/>
            <a:ext cx="355600" cy="304800"/>
          </a:xfrm>
          <a:prstGeom prst="rect">
            <a:avLst/>
          </a:prstGeom>
        </p:spPr>
      </p:pic>
      <p:sp>
        <p:nvSpPr>
          <p:cNvPr id="27" name="Shape 23"/>
          <p:cNvSpPr/>
          <p:nvPr/>
        </p:nvSpPr>
        <p:spPr>
          <a:xfrm>
            <a:off x="4575175" y="1346835"/>
            <a:ext cx="88900" cy="370205"/>
          </a:xfrm>
          <a:prstGeom prst="rect">
            <a:avLst/>
          </a:prstGeom>
          <a:gradFill flip="none" rotWithShape="1">
            <a:gsLst>
              <a:gs pos="0">
                <a:srgbClr val="788A9D"/>
              </a:gs>
              <a:gs pos="25000">
                <a:srgbClr val="C6D4DE"/>
              </a:gs>
              <a:gs pos="75000">
                <a:srgbClr val="757D84"/>
              </a:gs>
              <a:gs pos="100000">
                <a:srgbClr val="09090D"/>
              </a:gs>
            </a:gsLst>
            <a:lin ang="18900000" scaled="1"/>
          </a:gradFill>
          <a:effectLst>
            <a:outerShdw blurRad="145102" dist="50800" dir="2700000" algn="bl" rotWithShape="0">
              <a:srgbClr val="754412">
                <a:alpha val="76471"/>
              </a:srgbClr>
            </a:outerShdw>
          </a:effectLst>
        </p:spPr>
      </p:sp>
      <p:sp>
        <p:nvSpPr>
          <p:cNvPr id="28" name="Text 24"/>
          <p:cNvSpPr/>
          <p:nvPr/>
        </p:nvSpPr>
        <p:spPr>
          <a:xfrm>
            <a:off x="4575175" y="1346835"/>
            <a:ext cx="88900" cy="3702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9" name="Shape 25"/>
          <p:cNvSpPr/>
          <p:nvPr/>
        </p:nvSpPr>
        <p:spPr>
          <a:xfrm>
            <a:off x="4575175" y="2223135"/>
            <a:ext cx="88900" cy="370205"/>
          </a:xfrm>
          <a:prstGeom prst="rect">
            <a:avLst/>
          </a:prstGeom>
          <a:gradFill flip="none" rotWithShape="1">
            <a:gsLst>
              <a:gs pos="0">
                <a:srgbClr val="788A9D"/>
              </a:gs>
              <a:gs pos="25000">
                <a:srgbClr val="C6D4DE"/>
              </a:gs>
              <a:gs pos="75000">
                <a:srgbClr val="757D84"/>
              </a:gs>
              <a:gs pos="100000">
                <a:srgbClr val="09090D"/>
              </a:gs>
            </a:gsLst>
            <a:lin ang="18900000" scaled="1"/>
          </a:gradFill>
          <a:effectLst>
            <a:outerShdw blurRad="145102" dist="50800" dir="2700000" algn="bl" rotWithShape="0">
              <a:srgbClr val="754412">
                <a:alpha val="76471"/>
              </a:srgbClr>
            </a:outerShdw>
          </a:effectLst>
        </p:spPr>
      </p:sp>
      <p:sp>
        <p:nvSpPr>
          <p:cNvPr id="30" name="Text 26"/>
          <p:cNvSpPr/>
          <p:nvPr/>
        </p:nvSpPr>
        <p:spPr>
          <a:xfrm>
            <a:off x="4575175" y="2223135"/>
            <a:ext cx="88900" cy="3702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1" name="Shape 27"/>
          <p:cNvSpPr/>
          <p:nvPr/>
        </p:nvSpPr>
        <p:spPr>
          <a:xfrm>
            <a:off x="4575175" y="3123565"/>
            <a:ext cx="88900" cy="370205"/>
          </a:xfrm>
          <a:prstGeom prst="rect">
            <a:avLst/>
          </a:prstGeom>
          <a:gradFill flip="none" rotWithShape="1">
            <a:gsLst>
              <a:gs pos="0">
                <a:srgbClr val="788A9D"/>
              </a:gs>
              <a:gs pos="25000">
                <a:srgbClr val="C6D4DE"/>
              </a:gs>
              <a:gs pos="75000">
                <a:srgbClr val="757D84"/>
              </a:gs>
              <a:gs pos="100000">
                <a:srgbClr val="09090D"/>
              </a:gs>
            </a:gsLst>
            <a:lin ang="18900000" scaled="1"/>
          </a:gradFill>
          <a:effectLst>
            <a:outerShdw blurRad="145102" dist="50800" dir="2700000" algn="bl" rotWithShape="0">
              <a:srgbClr val="754412">
                <a:alpha val="76471"/>
              </a:srgbClr>
            </a:outerShdw>
          </a:effectLst>
        </p:spPr>
      </p:sp>
      <p:sp>
        <p:nvSpPr>
          <p:cNvPr id="32" name="Text 28"/>
          <p:cNvSpPr/>
          <p:nvPr/>
        </p:nvSpPr>
        <p:spPr>
          <a:xfrm>
            <a:off x="4575175" y="3123565"/>
            <a:ext cx="88900" cy="3702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3" name="Shape 29"/>
          <p:cNvSpPr/>
          <p:nvPr/>
        </p:nvSpPr>
        <p:spPr>
          <a:xfrm>
            <a:off x="4575175" y="3963035"/>
            <a:ext cx="88900" cy="370205"/>
          </a:xfrm>
          <a:prstGeom prst="rect">
            <a:avLst/>
          </a:prstGeom>
          <a:gradFill flip="none" rotWithShape="1">
            <a:gsLst>
              <a:gs pos="0">
                <a:srgbClr val="788A9D"/>
              </a:gs>
              <a:gs pos="25000">
                <a:srgbClr val="C6D4DE"/>
              </a:gs>
              <a:gs pos="75000">
                <a:srgbClr val="757D84"/>
              </a:gs>
              <a:gs pos="100000">
                <a:srgbClr val="09090D"/>
              </a:gs>
            </a:gsLst>
            <a:lin ang="18900000" scaled="1"/>
          </a:gradFill>
          <a:effectLst>
            <a:outerShdw blurRad="145102" dist="50800" dir="2700000" algn="bl" rotWithShape="0">
              <a:srgbClr val="754412">
                <a:alpha val="76471"/>
              </a:srgbClr>
            </a:outerShdw>
          </a:effectLst>
        </p:spPr>
      </p:sp>
      <p:sp>
        <p:nvSpPr>
          <p:cNvPr id="34" name="Text 30"/>
          <p:cNvSpPr/>
          <p:nvPr/>
        </p:nvSpPr>
        <p:spPr>
          <a:xfrm>
            <a:off x="4575175" y="3963035"/>
            <a:ext cx="88900" cy="3702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5" name="Shape 31"/>
          <p:cNvSpPr/>
          <p:nvPr/>
        </p:nvSpPr>
        <p:spPr>
          <a:xfrm>
            <a:off x="4575175" y="4850765"/>
            <a:ext cx="88900" cy="370205"/>
          </a:xfrm>
          <a:prstGeom prst="rect">
            <a:avLst/>
          </a:prstGeom>
          <a:gradFill flip="none" rotWithShape="1">
            <a:gsLst>
              <a:gs pos="0">
                <a:srgbClr val="788A9D"/>
              </a:gs>
              <a:gs pos="25000">
                <a:srgbClr val="C6D4DE"/>
              </a:gs>
              <a:gs pos="75000">
                <a:srgbClr val="757D84"/>
              </a:gs>
              <a:gs pos="100000">
                <a:srgbClr val="09090D"/>
              </a:gs>
            </a:gsLst>
            <a:lin ang="18900000" scaled="1"/>
          </a:gradFill>
          <a:effectLst>
            <a:outerShdw blurRad="145102" dist="50800" dir="2700000" algn="bl" rotWithShape="0">
              <a:srgbClr val="754412">
                <a:alpha val="76471"/>
              </a:srgbClr>
            </a:outerShdw>
          </a:effectLst>
        </p:spPr>
      </p:sp>
      <p:sp>
        <p:nvSpPr>
          <p:cNvPr id="36" name="Text 32"/>
          <p:cNvSpPr/>
          <p:nvPr/>
        </p:nvSpPr>
        <p:spPr>
          <a:xfrm>
            <a:off x="4575175" y="4850765"/>
            <a:ext cx="88900" cy="3702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721360" y="725805"/>
            <a:ext cx="4037965" cy="60706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3600" kern="0" spc="3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CONTENTS</a:t>
            </a:r>
            <a:endParaRPr lang="en-US" sz="1600" dirty="0"/>
          </a:p>
        </p:txBody>
      </p:sp>
      <p:sp>
        <p:nvSpPr>
          <p:cNvPr id="38" name="Text 34"/>
          <p:cNvSpPr/>
          <p:nvPr/>
        </p:nvSpPr>
        <p:spPr>
          <a:xfrm>
            <a:off x="3899535" y="1293495"/>
            <a:ext cx="1018540" cy="73152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3200" b="1" kern="0" spc="31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39" name="Text 35"/>
          <p:cNvSpPr/>
          <p:nvPr/>
        </p:nvSpPr>
        <p:spPr>
          <a:xfrm>
            <a:off x="4836795" y="1355090"/>
            <a:ext cx="4661535" cy="37846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kern="0" spc="6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What Is Magnetic Force?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3899535" y="2155190"/>
            <a:ext cx="1079500" cy="73152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41" name="Text 37"/>
          <p:cNvSpPr/>
          <p:nvPr/>
        </p:nvSpPr>
        <p:spPr>
          <a:xfrm>
            <a:off x="4836795" y="2216785"/>
            <a:ext cx="4660265" cy="37973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kern="0" spc="6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Deriving Wire Force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3899535" y="3056255"/>
            <a:ext cx="1079500" cy="73152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43" name="Text 39"/>
          <p:cNvSpPr/>
          <p:nvPr/>
        </p:nvSpPr>
        <p:spPr>
          <a:xfrm>
            <a:off x="4836795" y="3117850"/>
            <a:ext cx="4661535" cy="35877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kern="0" spc="6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Max &amp; Min Force</a:t>
            </a:r>
            <a:endParaRPr lang="en-US" sz="1600" dirty="0"/>
          </a:p>
        </p:txBody>
      </p:sp>
      <p:sp>
        <p:nvSpPr>
          <p:cNvPr id="44" name="Text 40"/>
          <p:cNvSpPr/>
          <p:nvPr/>
        </p:nvSpPr>
        <p:spPr>
          <a:xfrm>
            <a:off x="3899535" y="3929380"/>
            <a:ext cx="1079500" cy="73152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4836795" y="3966210"/>
            <a:ext cx="4660265" cy="4044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kern="0" spc="6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Length Matters</a:t>
            </a:r>
            <a:endParaRPr lang="en-US" sz="1600" dirty="0"/>
          </a:p>
        </p:txBody>
      </p:sp>
      <p:sp>
        <p:nvSpPr>
          <p:cNvPr id="46" name="Text 42"/>
          <p:cNvSpPr/>
          <p:nvPr/>
        </p:nvSpPr>
        <p:spPr>
          <a:xfrm>
            <a:off x="3899535" y="4786630"/>
            <a:ext cx="1079500" cy="73152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900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4836795" y="4848225"/>
            <a:ext cx="4661535" cy="37338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kern="0" spc="6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Everyday Examples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tg.jpg"/>
          <p:cNvPicPr>
            <a:picLocks noChangeAspect="1"/>
          </p:cNvPicPr>
          <p:nvPr/>
        </p:nvPicPr>
        <p:blipFill>
          <a:blip r:embed="rId1"/>
          <a:srcRect t="16" b="16"/>
          <a:stretch>
            <a:fillRect/>
          </a:stretch>
        </p:blipFill>
        <p:spPr>
          <a:xfrm>
            <a:off x="0" y="3426"/>
            <a:ext cx="12191999" cy="68646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48740" y="3970020"/>
            <a:ext cx="10150475" cy="49946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What Is Magnetic Force?</a:t>
            </a:r>
            <a:endParaRPr lang="en-US" sz="1600" dirty="0"/>
          </a:p>
        </p:txBody>
      </p:sp>
      <p:sp>
        <p:nvSpPr>
          <p:cNvPr id="4" name="Shape 1"/>
          <p:cNvSpPr/>
          <p:nvPr/>
        </p:nvSpPr>
        <p:spPr>
          <a:xfrm>
            <a:off x="779721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867722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955722" y="6166356"/>
            <a:ext cx="0" cy="220414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1043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8" name="Shape 5"/>
          <p:cNvSpPr/>
          <p:nvPr/>
        </p:nvSpPr>
        <p:spPr>
          <a:xfrm>
            <a:off x="1131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9" name="Shape 6"/>
          <p:cNvSpPr/>
          <p:nvPr/>
        </p:nvSpPr>
        <p:spPr>
          <a:xfrm>
            <a:off x="10796832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0" name="Text 7"/>
          <p:cNvSpPr/>
          <p:nvPr/>
        </p:nvSpPr>
        <p:spPr>
          <a:xfrm>
            <a:off x="10796832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1098933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1098933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11186107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4" name="Text 11"/>
          <p:cNvSpPr/>
          <p:nvPr/>
        </p:nvSpPr>
        <p:spPr>
          <a:xfrm>
            <a:off x="1118610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138287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6" name="Text 13"/>
          <p:cNvSpPr/>
          <p:nvPr/>
        </p:nvSpPr>
        <p:spPr>
          <a:xfrm>
            <a:off x="1138287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7" name="Image 1" descr="https://kimi-img.moonshot.cn/pub/slides/slides_tmpl/image/25-09-02-14:45:26-d2r951he3tpg8rchuqrg.png"/>
          <p:cNvPicPr>
            <a:picLocks noChangeAspect="1"/>
          </p:cNvPicPr>
          <p:nvPr/>
        </p:nvPicPr>
        <p:blipFill>
          <a:blip r:embed="rId2"/>
          <a:srcRect t="15459" b="15459"/>
          <a:stretch>
            <a:fillRect/>
          </a:stretch>
        </p:blipFill>
        <p:spPr>
          <a:xfrm>
            <a:off x="4511040" y="3723012"/>
            <a:ext cx="3657600" cy="12700"/>
          </a:xfrm>
          <a:prstGeom prst="rect">
            <a:avLst/>
          </a:prstGeom>
        </p:spPr>
      </p:pic>
      <p:sp>
        <p:nvSpPr>
          <p:cNvPr id="18" name="Shape 14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solidFill>
            <a:srgbClr val="000000">
              <a:alpha val="0"/>
            </a:srgbClr>
          </a:solidFill>
          <a:effectLst>
            <a:outerShdw blurRad="50800" dist="26941" dir="2700000" algn="bl" rotWithShape="0">
              <a:srgbClr val="754412">
                <a:alpha val="40000"/>
              </a:srgbClr>
            </a:outerShdw>
          </a:effectLst>
        </p:spPr>
      </p:sp>
      <p:sp>
        <p:nvSpPr>
          <p:cNvPr id="19" name="Text 15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3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u0.png"/>
          <p:cNvPicPr>
            <a:picLocks noChangeAspect="1"/>
          </p:cNvPicPr>
          <p:nvPr/>
        </p:nvPicPr>
        <p:blipFill>
          <a:blip r:embed="rId1"/>
          <a:srcRect t="73" b="73"/>
          <a:stretch>
            <a:fillRect/>
          </a:stretch>
        </p:blipFill>
        <p:spPr>
          <a:xfrm>
            <a:off x="0" y="0"/>
            <a:ext cx="12209145" cy="68662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4000" y="1134533"/>
            <a:ext cx="12192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Force on a Moving Charge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254000" y="1845733"/>
            <a:ext cx="9753600" cy="1066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A single charge drifting inside a wire feels a sideways push when it crosses magnetic field lines. This is the fundamental origin of the magnetic force on a current-carrying wire.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254000" y="3318933"/>
            <a:ext cx="3670300" cy="2387600"/>
          </a:xfrm>
          <a:custGeom>
            <a:avLst/>
            <a:gdLst/>
            <a:ahLst/>
            <a:cxnLst/>
            <a:rect l="l" t="t" r="r" b="b"/>
            <a:pathLst>
              <a:path w="3670300" h="2387600">
                <a:moveTo>
                  <a:pt x="101592" y="0"/>
                </a:moveTo>
                <a:lnTo>
                  <a:pt x="3568708" y="0"/>
                </a:lnTo>
                <a:cubicBezTo>
                  <a:pt x="3624816" y="0"/>
                  <a:pt x="3670300" y="45484"/>
                  <a:pt x="3670300" y="101592"/>
                </a:cubicBezTo>
                <a:lnTo>
                  <a:pt x="3670300" y="2286008"/>
                </a:lnTo>
                <a:cubicBezTo>
                  <a:pt x="3670300" y="2342116"/>
                  <a:pt x="3624816" y="2387600"/>
                  <a:pt x="3568708" y="2387600"/>
                </a:cubicBezTo>
                <a:lnTo>
                  <a:pt x="101592" y="2387600"/>
                </a:lnTo>
                <a:cubicBezTo>
                  <a:pt x="45484" y="2387600"/>
                  <a:pt x="0" y="2342116"/>
                  <a:pt x="0" y="2286008"/>
                </a:cubicBezTo>
                <a:lnTo>
                  <a:pt x="0" y="101592"/>
                </a:lnTo>
                <a:cubicBezTo>
                  <a:pt x="0" y="45522"/>
                  <a:pt x="45522" y="0"/>
                  <a:pt x="101592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  <a:ln w="8467">
            <a:solidFill>
              <a:srgbClr val="C6C6C6">
                <a:alpha val="50196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1899708" y="3556000"/>
            <a:ext cx="400050" cy="457200"/>
          </a:xfrm>
          <a:custGeom>
            <a:avLst/>
            <a:gdLst/>
            <a:ahLst/>
            <a:cxnLst/>
            <a:rect l="l" t="t" r="r" b="b"/>
            <a:pathLst>
              <a:path w="400050" h="457200">
                <a:moveTo>
                  <a:pt x="200025" y="356116"/>
                </a:moveTo>
                <a:cubicBezTo>
                  <a:pt x="189488" y="360670"/>
                  <a:pt x="179130" y="364778"/>
                  <a:pt x="168860" y="368171"/>
                </a:cubicBezTo>
                <a:cubicBezTo>
                  <a:pt x="183773" y="398353"/>
                  <a:pt x="196542" y="400050"/>
                  <a:pt x="200025" y="400050"/>
                </a:cubicBezTo>
                <a:cubicBezTo>
                  <a:pt x="203508" y="400050"/>
                  <a:pt x="216188" y="398353"/>
                  <a:pt x="231190" y="368171"/>
                </a:cubicBezTo>
                <a:cubicBezTo>
                  <a:pt x="221010" y="364688"/>
                  <a:pt x="210562" y="360670"/>
                  <a:pt x="200025" y="356116"/>
                </a:cubicBezTo>
                <a:close/>
                <a:moveTo>
                  <a:pt x="369689" y="228600"/>
                </a:moveTo>
                <a:cubicBezTo>
                  <a:pt x="399157" y="268962"/>
                  <a:pt x="409248" y="309771"/>
                  <a:pt x="390763" y="342900"/>
                </a:cubicBezTo>
                <a:cubicBezTo>
                  <a:pt x="372725" y="375315"/>
                  <a:pt x="334953" y="386923"/>
                  <a:pt x="287893" y="381476"/>
                </a:cubicBezTo>
                <a:cubicBezTo>
                  <a:pt x="268248" y="428000"/>
                  <a:pt x="238155" y="457200"/>
                  <a:pt x="200025" y="457200"/>
                </a:cubicBezTo>
                <a:cubicBezTo>
                  <a:pt x="161895" y="457200"/>
                  <a:pt x="131802" y="428000"/>
                  <a:pt x="112157" y="381476"/>
                </a:cubicBezTo>
                <a:cubicBezTo>
                  <a:pt x="65097" y="386923"/>
                  <a:pt x="27325" y="375315"/>
                  <a:pt x="9287" y="342900"/>
                </a:cubicBezTo>
                <a:cubicBezTo>
                  <a:pt x="-9198" y="309771"/>
                  <a:pt x="893" y="268962"/>
                  <a:pt x="30361" y="228600"/>
                </a:cubicBezTo>
                <a:cubicBezTo>
                  <a:pt x="893" y="188238"/>
                  <a:pt x="-9198" y="147429"/>
                  <a:pt x="9287" y="114300"/>
                </a:cubicBezTo>
                <a:cubicBezTo>
                  <a:pt x="27325" y="81885"/>
                  <a:pt x="65097" y="70277"/>
                  <a:pt x="112157" y="75724"/>
                </a:cubicBezTo>
                <a:cubicBezTo>
                  <a:pt x="131802" y="29200"/>
                  <a:pt x="161806" y="0"/>
                  <a:pt x="200025" y="0"/>
                </a:cubicBezTo>
                <a:cubicBezTo>
                  <a:pt x="238244" y="0"/>
                  <a:pt x="268248" y="29200"/>
                  <a:pt x="287893" y="75724"/>
                </a:cubicBezTo>
                <a:cubicBezTo>
                  <a:pt x="334953" y="70277"/>
                  <a:pt x="372725" y="81796"/>
                  <a:pt x="390763" y="114300"/>
                </a:cubicBezTo>
                <a:cubicBezTo>
                  <a:pt x="409248" y="147429"/>
                  <a:pt x="399157" y="188238"/>
                  <a:pt x="369689" y="228600"/>
                </a:cubicBezTo>
                <a:close/>
                <a:moveTo>
                  <a:pt x="310932" y="288786"/>
                </a:moveTo>
                <a:cubicBezTo>
                  <a:pt x="309414" y="301466"/>
                  <a:pt x="307449" y="313789"/>
                  <a:pt x="304949" y="325576"/>
                </a:cubicBezTo>
                <a:cubicBezTo>
                  <a:pt x="333345" y="326827"/>
                  <a:pt x="339417" y="317808"/>
                  <a:pt x="340846" y="315129"/>
                </a:cubicBezTo>
                <a:cubicBezTo>
                  <a:pt x="342900" y="311378"/>
                  <a:pt x="347097" y="299145"/>
                  <a:pt x="330220" y="272177"/>
                </a:cubicBezTo>
                <a:cubicBezTo>
                  <a:pt x="324148" y="277803"/>
                  <a:pt x="317718" y="283339"/>
                  <a:pt x="310932" y="288786"/>
                </a:cubicBezTo>
                <a:close/>
                <a:moveTo>
                  <a:pt x="304949" y="131713"/>
                </a:moveTo>
                <a:cubicBezTo>
                  <a:pt x="307449" y="143411"/>
                  <a:pt x="309414" y="155734"/>
                  <a:pt x="310932" y="168503"/>
                </a:cubicBezTo>
                <a:cubicBezTo>
                  <a:pt x="317718" y="173950"/>
                  <a:pt x="324148" y="179487"/>
                  <a:pt x="330220" y="185112"/>
                </a:cubicBezTo>
                <a:cubicBezTo>
                  <a:pt x="347097" y="158145"/>
                  <a:pt x="342900" y="145822"/>
                  <a:pt x="340846" y="142161"/>
                </a:cubicBezTo>
                <a:cubicBezTo>
                  <a:pt x="339417" y="139571"/>
                  <a:pt x="333345" y="130552"/>
                  <a:pt x="304949" y="131713"/>
                </a:cubicBezTo>
                <a:close/>
                <a:moveTo>
                  <a:pt x="231190" y="89029"/>
                </a:moveTo>
                <a:cubicBezTo>
                  <a:pt x="216188" y="58847"/>
                  <a:pt x="203508" y="57150"/>
                  <a:pt x="200025" y="57150"/>
                </a:cubicBezTo>
                <a:cubicBezTo>
                  <a:pt x="196542" y="57150"/>
                  <a:pt x="183862" y="58847"/>
                  <a:pt x="168860" y="89029"/>
                </a:cubicBezTo>
                <a:cubicBezTo>
                  <a:pt x="179040" y="92512"/>
                  <a:pt x="189488" y="96530"/>
                  <a:pt x="200025" y="101084"/>
                </a:cubicBezTo>
                <a:cubicBezTo>
                  <a:pt x="210562" y="96530"/>
                  <a:pt x="220920" y="92422"/>
                  <a:pt x="231190" y="89029"/>
                </a:cubicBezTo>
                <a:close/>
                <a:moveTo>
                  <a:pt x="89208" y="168414"/>
                </a:moveTo>
                <a:cubicBezTo>
                  <a:pt x="90726" y="155644"/>
                  <a:pt x="92690" y="143411"/>
                  <a:pt x="95190" y="131624"/>
                </a:cubicBezTo>
                <a:cubicBezTo>
                  <a:pt x="66794" y="130373"/>
                  <a:pt x="60722" y="139392"/>
                  <a:pt x="59293" y="142071"/>
                </a:cubicBezTo>
                <a:cubicBezTo>
                  <a:pt x="57239" y="145822"/>
                  <a:pt x="53042" y="158055"/>
                  <a:pt x="69919" y="185023"/>
                </a:cubicBezTo>
                <a:cubicBezTo>
                  <a:pt x="75992" y="179397"/>
                  <a:pt x="82421" y="173861"/>
                  <a:pt x="89208" y="168414"/>
                </a:cubicBezTo>
                <a:close/>
                <a:moveTo>
                  <a:pt x="69830" y="272177"/>
                </a:moveTo>
                <a:cubicBezTo>
                  <a:pt x="52953" y="299145"/>
                  <a:pt x="57150" y="311468"/>
                  <a:pt x="59204" y="315129"/>
                </a:cubicBezTo>
                <a:cubicBezTo>
                  <a:pt x="60633" y="317718"/>
                  <a:pt x="66705" y="326737"/>
                  <a:pt x="95101" y="325576"/>
                </a:cubicBezTo>
                <a:cubicBezTo>
                  <a:pt x="92601" y="313879"/>
                  <a:pt x="90636" y="301556"/>
                  <a:pt x="89118" y="288786"/>
                </a:cubicBezTo>
                <a:cubicBezTo>
                  <a:pt x="82332" y="283339"/>
                  <a:pt x="75902" y="277803"/>
                  <a:pt x="69830" y="272177"/>
                </a:cubicBezTo>
                <a:close/>
                <a:moveTo>
                  <a:pt x="271463" y="228600"/>
                </a:moveTo>
                <a:cubicBezTo>
                  <a:pt x="271463" y="189173"/>
                  <a:pt x="239452" y="157163"/>
                  <a:pt x="200025" y="157163"/>
                </a:cubicBezTo>
                <a:cubicBezTo>
                  <a:pt x="160598" y="157163"/>
                  <a:pt x="128588" y="189173"/>
                  <a:pt x="128588" y="228600"/>
                </a:cubicBezTo>
                <a:cubicBezTo>
                  <a:pt x="128588" y="268027"/>
                  <a:pt x="160598" y="300038"/>
                  <a:pt x="200025" y="300038"/>
                </a:cubicBezTo>
                <a:cubicBezTo>
                  <a:pt x="239452" y="300038"/>
                  <a:pt x="271463" y="268027"/>
                  <a:pt x="271463" y="228600"/>
                </a:cubicBezTo>
                <a:close/>
                <a:moveTo>
                  <a:pt x="200025" y="200025"/>
                </a:moveTo>
                <a:cubicBezTo>
                  <a:pt x="215796" y="200025"/>
                  <a:pt x="228600" y="212829"/>
                  <a:pt x="228600" y="228600"/>
                </a:cubicBezTo>
                <a:cubicBezTo>
                  <a:pt x="228600" y="244371"/>
                  <a:pt x="215796" y="257175"/>
                  <a:pt x="200025" y="257175"/>
                </a:cubicBezTo>
                <a:cubicBezTo>
                  <a:pt x="184254" y="257175"/>
                  <a:pt x="171450" y="244371"/>
                  <a:pt x="171450" y="228600"/>
                </a:cubicBezTo>
                <a:cubicBezTo>
                  <a:pt x="171450" y="212829"/>
                  <a:pt x="184254" y="200025"/>
                  <a:pt x="200025" y="200025"/>
                </a:cubicBezTo>
                <a:close/>
              </a:path>
            </a:pathLst>
          </a:custGeom>
          <a:solidFill>
            <a:srgbClr val="C6C6C6"/>
          </a:solidFill>
        </p:spPr>
      </p:sp>
      <p:sp>
        <p:nvSpPr>
          <p:cNvPr id="7" name="Text 4"/>
          <p:cNvSpPr/>
          <p:nvPr/>
        </p:nvSpPr>
        <p:spPr>
          <a:xfrm>
            <a:off x="211667" y="4140200"/>
            <a:ext cx="37719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The Basic Force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465667" y="4495800"/>
            <a:ext cx="3263900" cy="762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A charge `q` moving with velocity `v` in a magnetic field `B` experiences a force `F = qvBsinθ`.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4250267" y="3318933"/>
            <a:ext cx="3670300" cy="2387600"/>
          </a:xfrm>
          <a:custGeom>
            <a:avLst/>
            <a:gdLst/>
            <a:ahLst/>
            <a:cxnLst/>
            <a:rect l="l" t="t" r="r" b="b"/>
            <a:pathLst>
              <a:path w="3670300" h="2387600">
                <a:moveTo>
                  <a:pt x="101592" y="0"/>
                </a:moveTo>
                <a:lnTo>
                  <a:pt x="3568708" y="0"/>
                </a:lnTo>
                <a:cubicBezTo>
                  <a:pt x="3624816" y="0"/>
                  <a:pt x="3670300" y="45484"/>
                  <a:pt x="3670300" y="101592"/>
                </a:cubicBezTo>
                <a:lnTo>
                  <a:pt x="3670300" y="2286008"/>
                </a:lnTo>
                <a:cubicBezTo>
                  <a:pt x="3670300" y="2342116"/>
                  <a:pt x="3624816" y="2387600"/>
                  <a:pt x="3568708" y="2387600"/>
                </a:cubicBezTo>
                <a:lnTo>
                  <a:pt x="101592" y="2387600"/>
                </a:lnTo>
                <a:cubicBezTo>
                  <a:pt x="45484" y="2387600"/>
                  <a:pt x="0" y="2342116"/>
                  <a:pt x="0" y="2286008"/>
                </a:cubicBezTo>
                <a:lnTo>
                  <a:pt x="0" y="101592"/>
                </a:lnTo>
                <a:cubicBezTo>
                  <a:pt x="0" y="45522"/>
                  <a:pt x="45522" y="0"/>
                  <a:pt x="101592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  <a:ln w="8467">
            <a:solidFill>
              <a:srgbClr val="C6C6C6">
                <a:alpha val="50196"/>
              </a:srgbClr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5867400" y="355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27898" y="368350"/>
                </a:moveTo>
                <a:lnTo>
                  <a:pt x="88850" y="129302"/>
                </a:lnTo>
                <a:cubicBezTo>
                  <a:pt x="68848" y="157341"/>
                  <a:pt x="57150" y="191631"/>
                  <a:pt x="57150" y="228600"/>
                </a:cubicBezTo>
                <a:cubicBezTo>
                  <a:pt x="57150" y="323255"/>
                  <a:pt x="133945" y="400050"/>
                  <a:pt x="228600" y="400050"/>
                </a:cubicBezTo>
                <a:cubicBezTo>
                  <a:pt x="265658" y="400050"/>
                  <a:pt x="299948" y="388352"/>
                  <a:pt x="327898" y="368350"/>
                </a:cubicBezTo>
                <a:close/>
                <a:moveTo>
                  <a:pt x="368350" y="327898"/>
                </a:moveTo>
                <a:cubicBezTo>
                  <a:pt x="388352" y="299859"/>
                  <a:pt x="400050" y="265569"/>
                  <a:pt x="400050" y="228600"/>
                </a:cubicBezTo>
                <a:cubicBezTo>
                  <a:pt x="400050" y="133945"/>
                  <a:pt x="323255" y="57150"/>
                  <a:pt x="228600" y="57150"/>
                </a:cubicBezTo>
                <a:cubicBezTo>
                  <a:pt x="191542" y="57150"/>
                  <a:pt x="157252" y="68848"/>
                  <a:pt x="129302" y="88850"/>
                </a:cubicBezTo>
                <a:lnTo>
                  <a:pt x="368350" y="327898"/>
                </a:lnTo>
                <a:close/>
                <a:moveTo>
                  <a:pt x="0" y="228600"/>
                </a:moveTo>
                <a:cubicBezTo>
                  <a:pt x="0" y="102432"/>
                  <a:pt x="102432" y="0"/>
                  <a:pt x="228600" y="0"/>
                </a:cubicBezTo>
                <a:cubicBezTo>
                  <a:pt x="354768" y="0"/>
                  <a:pt x="457200" y="102432"/>
                  <a:pt x="457200" y="228600"/>
                </a:cubicBezTo>
                <a:cubicBezTo>
                  <a:pt x="457200" y="354768"/>
                  <a:pt x="354768" y="457200"/>
                  <a:pt x="228600" y="457200"/>
                </a:cubicBezTo>
                <a:cubicBezTo>
                  <a:pt x="102432" y="457200"/>
                  <a:pt x="0" y="354768"/>
                  <a:pt x="0" y="228600"/>
                </a:cubicBezTo>
                <a:close/>
              </a:path>
            </a:pathLst>
          </a:custGeom>
          <a:solidFill>
            <a:srgbClr val="C6C6C6"/>
          </a:solidFill>
        </p:spPr>
      </p:sp>
      <p:sp>
        <p:nvSpPr>
          <p:cNvPr id="11" name="Text 8"/>
          <p:cNvSpPr/>
          <p:nvPr/>
        </p:nvSpPr>
        <p:spPr>
          <a:xfrm>
            <a:off x="4207933" y="4140200"/>
            <a:ext cx="37719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No Motion, No Force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4461933" y="4495800"/>
            <a:ext cx="3263900" cy="762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If the charge is stationary (`v=0`), the magnetic force is zero. Force only acts on </a:t>
            </a:r>
            <a:r>
              <a:rPr lang="en-US" sz="1400" dirty="0">
                <a:solidFill>
                  <a:srgbClr val="E0E0E0"/>
                </a:solidFill>
                <a:highlight>
                  <a:srgbClr val="C6C6C6">
                    <a:alpha val="20000"/>
                  </a:srgbClr>
                </a:highlight>
                <a:latin typeface="MiSans" pitchFamily="34" charset="-122"/>
                <a:ea typeface="MiSans" pitchFamily="34" charset="-122"/>
                <a:cs typeface="MiSans" pitchFamily="34" charset="-120"/>
              </a:rPr>
              <a:t> moving charges </a:t>
            </a: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8246534" y="3318933"/>
            <a:ext cx="3670300" cy="2387600"/>
          </a:xfrm>
          <a:custGeom>
            <a:avLst/>
            <a:gdLst/>
            <a:ahLst/>
            <a:cxnLst/>
            <a:rect l="l" t="t" r="r" b="b"/>
            <a:pathLst>
              <a:path w="3670300" h="2387600">
                <a:moveTo>
                  <a:pt x="101592" y="0"/>
                </a:moveTo>
                <a:lnTo>
                  <a:pt x="3568708" y="0"/>
                </a:lnTo>
                <a:cubicBezTo>
                  <a:pt x="3624816" y="0"/>
                  <a:pt x="3670300" y="45484"/>
                  <a:pt x="3670300" y="101592"/>
                </a:cubicBezTo>
                <a:lnTo>
                  <a:pt x="3670300" y="2286008"/>
                </a:lnTo>
                <a:cubicBezTo>
                  <a:pt x="3670300" y="2342116"/>
                  <a:pt x="3624816" y="2387600"/>
                  <a:pt x="3568708" y="2387600"/>
                </a:cubicBezTo>
                <a:lnTo>
                  <a:pt x="101592" y="2387600"/>
                </a:lnTo>
                <a:cubicBezTo>
                  <a:pt x="45484" y="2387600"/>
                  <a:pt x="0" y="2342116"/>
                  <a:pt x="0" y="2286008"/>
                </a:cubicBezTo>
                <a:lnTo>
                  <a:pt x="0" y="101592"/>
                </a:lnTo>
                <a:cubicBezTo>
                  <a:pt x="0" y="45522"/>
                  <a:pt x="45522" y="0"/>
                  <a:pt x="101592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  <a:ln w="8467">
            <a:solidFill>
              <a:srgbClr val="C6C6C6">
                <a:alpha val="50196"/>
              </a:srgbClr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9863667" y="3556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07615" y="4643"/>
                </a:moveTo>
                <a:cubicBezTo>
                  <a:pt x="220920" y="-1518"/>
                  <a:pt x="236280" y="-1518"/>
                  <a:pt x="249585" y="4643"/>
                </a:cubicBezTo>
                <a:lnTo>
                  <a:pt x="444788" y="94833"/>
                </a:lnTo>
                <a:cubicBezTo>
                  <a:pt x="452378" y="98316"/>
                  <a:pt x="457200" y="105906"/>
                  <a:pt x="457200" y="114300"/>
                </a:cubicBezTo>
                <a:cubicBezTo>
                  <a:pt x="457200" y="122694"/>
                  <a:pt x="452378" y="130284"/>
                  <a:pt x="444788" y="133767"/>
                </a:cubicBezTo>
                <a:lnTo>
                  <a:pt x="249585" y="223957"/>
                </a:lnTo>
                <a:cubicBezTo>
                  <a:pt x="236280" y="230118"/>
                  <a:pt x="220920" y="230118"/>
                  <a:pt x="207615" y="223957"/>
                </a:cubicBezTo>
                <a:lnTo>
                  <a:pt x="12412" y="133767"/>
                </a:lnTo>
                <a:cubicBezTo>
                  <a:pt x="4822" y="130195"/>
                  <a:pt x="0" y="122605"/>
                  <a:pt x="0" y="114300"/>
                </a:cubicBezTo>
                <a:cubicBezTo>
                  <a:pt x="0" y="105995"/>
                  <a:pt x="4822" y="98316"/>
                  <a:pt x="12412" y="94833"/>
                </a:cubicBezTo>
                <a:lnTo>
                  <a:pt x="207615" y="4643"/>
                </a:lnTo>
                <a:close/>
                <a:moveTo>
                  <a:pt x="42952" y="195024"/>
                </a:moveTo>
                <a:lnTo>
                  <a:pt x="189667" y="262801"/>
                </a:lnTo>
                <a:cubicBezTo>
                  <a:pt x="214402" y="274231"/>
                  <a:pt x="242888" y="274231"/>
                  <a:pt x="267623" y="262801"/>
                </a:cubicBezTo>
                <a:lnTo>
                  <a:pt x="414338" y="195024"/>
                </a:lnTo>
                <a:lnTo>
                  <a:pt x="444788" y="209133"/>
                </a:lnTo>
                <a:cubicBezTo>
                  <a:pt x="452378" y="212616"/>
                  <a:pt x="457200" y="220206"/>
                  <a:pt x="457200" y="228600"/>
                </a:cubicBezTo>
                <a:cubicBezTo>
                  <a:pt x="457200" y="236994"/>
                  <a:pt x="452378" y="244584"/>
                  <a:pt x="444788" y="248067"/>
                </a:cubicBezTo>
                <a:lnTo>
                  <a:pt x="249585" y="338257"/>
                </a:lnTo>
                <a:cubicBezTo>
                  <a:pt x="236280" y="344418"/>
                  <a:pt x="220920" y="344418"/>
                  <a:pt x="207615" y="338257"/>
                </a:cubicBezTo>
                <a:lnTo>
                  <a:pt x="12412" y="248067"/>
                </a:lnTo>
                <a:cubicBezTo>
                  <a:pt x="4822" y="244495"/>
                  <a:pt x="0" y="236905"/>
                  <a:pt x="0" y="228600"/>
                </a:cubicBezTo>
                <a:cubicBezTo>
                  <a:pt x="0" y="220295"/>
                  <a:pt x="4822" y="212616"/>
                  <a:pt x="12412" y="209133"/>
                </a:cubicBezTo>
                <a:lnTo>
                  <a:pt x="42863" y="195024"/>
                </a:lnTo>
                <a:close/>
                <a:moveTo>
                  <a:pt x="12412" y="323433"/>
                </a:moveTo>
                <a:lnTo>
                  <a:pt x="42863" y="309324"/>
                </a:lnTo>
                <a:lnTo>
                  <a:pt x="189577" y="377101"/>
                </a:lnTo>
                <a:cubicBezTo>
                  <a:pt x="214313" y="388531"/>
                  <a:pt x="242798" y="388531"/>
                  <a:pt x="267533" y="377101"/>
                </a:cubicBezTo>
                <a:lnTo>
                  <a:pt x="414248" y="309324"/>
                </a:lnTo>
                <a:lnTo>
                  <a:pt x="444698" y="323433"/>
                </a:lnTo>
                <a:cubicBezTo>
                  <a:pt x="452289" y="326916"/>
                  <a:pt x="457111" y="334506"/>
                  <a:pt x="457111" y="342900"/>
                </a:cubicBezTo>
                <a:cubicBezTo>
                  <a:pt x="457111" y="351294"/>
                  <a:pt x="452289" y="358884"/>
                  <a:pt x="444698" y="362367"/>
                </a:cubicBezTo>
                <a:lnTo>
                  <a:pt x="249495" y="452557"/>
                </a:lnTo>
                <a:cubicBezTo>
                  <a:pt x="236190" y="458718"/>
                  <a:pt x="220831" y="458718"/>
                  <a:pt x="207526" y="452557"/>
                </a:cubicBezTo>
                <a:lnTo>
                  <a:pt x="12412" y="362367"/>
                </a:lnTo>
                <a:cubicBezTo>
                  <a:pt x="4822" y="358795"/>
                  <a:pt x="0" y="351205"/>
                  <a:pt x="0" y="342900"/>
                </a:cubicBezTo>
                <a:cubicBezTo>
                  <a:pt x="0" y="334595"/>
                  <a:pt x="4822" y="326916"/>
                  <a:pt x="12412" y="323433"/>
                </a:cubicBezTo>
                <a:close/>
              </a:path>
            </a:pathLst>
          </a:custGeom>
          <a:solidFill>
            <a:srgbClr val="C6C6C6"/>
          </a:solidFill>
        </p:spPr>
      </p:sp>
      <p:sp>
        <p:nvSpPr>
          <p:cNvPr id="15" name="Text 12"/>
          <p:cNvSpPr/>
          <p:nvPr/>
        </p:nvSpPr>
        <p:spPr>
          <a:xfrm>
            <a:off x="8204200" y="4140200"/>
            <a:ext cx="37719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From Micro to Macro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8458200" y="4495800"/>
            <a:ext cx="3263900" cy="1016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A current is many charges moving together. Their individual forces add up, creating a net force on the wire itself.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tg.jpg"/>
          <p:cNvPicPr>
            <a:picLocks noChangeAspect="1"/>
          </p:cNvPicPr>
          <p:nvPr/>
        </p:nvPicPr>
        <p:blipFill>
          <a:blip r:embed="rId1"/>
          <a:srcRect t="16" b="16"/>
          <a:stretch>
            <a:fillRect/>
          </a:stretch>
        </p:blipFill>
        <p:spPr>
          <a:xfrm>
            <a:off x="0" y="3426"/>
            <a:ext cx="12191999" cy="68646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48740" y="3970020"/>
            <a:ext cx="10150475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Deriving Wire Force</a:t>
            </a:r>
            <a:endParaRPr lang="en-US" sz="1600" dirty="0"/>
          </a:p>
        </p:txBody>
      </p:sp>
      <p:sp>
        <p:nvSpPr>
          <p:cNvPr id="4" name="Shape 1"/>
          <p:cNvSpPr/>
          <p:nvPr/>
        </p:nvSpPr>
        <p:spPr>
          <a:xfrm>
            <a:off x="779721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867722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955722" y="6166356"/>
            <a:ext cx="0" cy="220414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1043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8" name="Shape 5"/>
          <p:cNvSpPr/>
          <p:nvPr/>
        </p:nvSpPr>
        <p:spPr>
          <a:xfrm>
            <a:off x="1131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9" name="Shape 6"/>
          <p:cNvSpPr/>
          <p:nvPr/>
        </p:nvSpPr>
        <p:spPr>
          <a:xfrm>
            <a:off x="10796832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0" name="Text 7"/>
          <p:cNvSpPr/>
          <p:nvPr/>
        </p:nvSpPr>
        <p:spPr>
          <a:xfrm>
            <a:off x="10796832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1098933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1098933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11186107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4" name="Text 11"/>
          <p:cNvSpPr/>
          <p:nvPr/>
        </p:nvSpPr>
        <p:spPr>
          <a:xfrm>
            <a:off x="1118610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138287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6" name="Text 13"/>
          <p:cNvSpPr/>
          <p:nvPr/>
        </p:nvSpPr>
        <p:spPr>
          <a:xfrm>
            <a:off x="1138287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7" name="Image 1" descr="https://kimi-img.moonshot.cn/pub/slides/slides_tmpl/image/25-09-02-14:45:26-d2r951he3tpg8rchuqrg.png"/>
          <p:cNvPicPr>
            <a:picLocks noChangeAspect="1"/>
          </p:cNvPicPr>
          <p:nvPr/>
        </p:nvPicPr>
        <p:blipFill>
          <a:blip r:embed="rId2"/>
          <a:srcRect t="15459" b="15459"/>
          <a:stretch>
            <a:fillRect/>
          </a:stretch>
        </p:blipFill>
        <p:spPr>
          <a:xfrm>
            <a:off x="4511040" y="3723012"/>
            <a:ext cx="3657600" cy="12700"/>
          </a:xfrm>
          <a:prstGeom prst="rect">
            <a:avLst/>
          </a:prstGeom>
        </p:spPr>
      </p:pic>
      <p:sp>
        <p:nvSpPr>
          <p:cNvPr id="18" name="Shape 14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solidFill>
            <a:srgbClr val="000000">
              <a:alpha val="0"/>
            </a:srgbClr>
          </a:solidFill>
          <a:effectLst>
            <a:outerShdw blurRad="50800" dist="26941" dir="2700000" algn="bl" rotWithShape="0">
              <a:srgbClr val="754412">
                <a:alpha val="40000"/>
              </a:srgbClr>
            </a:outerShdw>
          </a:effectLst>
        </p:spPr>
      </p:sp>
      <p:sp>
        <p:nvSpPr>
          <p:cNvPr id="19" name="Text 15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3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u0.png"/>
          <p:cNvPicPr>
            <a:picLocks noChangeAspect="1"/>
          </p:cNvPicPr>
          <p:nvPr/>
        </p:nvPicPr>
        <p:blipFill>
          <a:blip r:embed="rId1"/>
          <a:srcRect t="73" b="73"/>
          <a:stretch>
            <a:fillRect/>
          </a:stretch>
        </p:blipFill>
        <p:spPr>
          <a:xfrm>
            <a:off x="0" y="0"/>
            <a:ext cx="12209145" cy="68662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4000" y="685800"/>
            <a:ext cx="5626100" cy="1016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From qv to IL: The Formula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254000" y="1905000"/>
            <a:ext cx="5626100" cy="1219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We can derive a practical formula by considering the total charge moving through a wire segment. Replacing `qv` with `It` and summing charges (`nAL`) gives us the macroscopic force.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254000" y="3327400"/>
            <a:ext cx="56261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C6C6C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F</a:t>
            </a: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= Force on the wire (N)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254000" y="3784600"/>
            <a:ext cx="56261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C6C6C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B</a:t>
            </a: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= Magnetic Field Strength (T)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254000" y="4241800"/>
            <a:ext cx="56261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C6C6C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I</a:t>
            </a: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= Current (A)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254000" y="4699000"/>
            <a:ext cx="56261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C6C6C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L</a:t>
            </a: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= Length of wire in field (m)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254000" y="5156200"/>
            <a:ext cx="56261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C6C6C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θ</a:t>
            </a: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= Angle between B and I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254000" y="5664200"/>
            <a:ext cx="56261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The force is maximum when `B` is perpendicular to the current. The direction is given by the </a:t>
            </a:r>
            <a:r>
              <a:rPr lang="en-US" sz="1400" dirty="0">
                <a:solidFill>
                  <a:srgbClr val="E0E0E0"/>
                </a:solidFill>
                <a:highlight>
                  <a:srgbClr val="C6C6C6">
                    <a:alpha val="20000"/>
                  </a:srgbClr>
                </a:highlight>
                <a:latin typeface="MiSans" pitchFamily="34" charset="-122"/>
                <a:ea typeface="MiSans" pitchFamily="34" charset="-122"/>
                <a:cs typeface="MiSans" pitchFamily="34" charset="-120"/>
              </a:rPr>
              <a:t> right-hand palm rule </a:t>
            </a: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6287955" y="254000"/>
            <a:ext cx="5651500" cy="6350000"/>
          </a:xfrm>
          <a:custGeom>
            <a:avLst/>
            <a:gdLst/>
            <a:ahLst/>
            <a:cxnLst/>
            <a:rect l="l" t="t" r="r" b="b"/>
            <a:pathLst>
              <a:path w="5651500" h="6350000">
                <a:moveTo>
                  <a:pt x="101614" y="0"/>
                </a:moveTo>
                <a:lnTo>
                  <a:pt x="5549886" y="0"/>
                </a:lnTo>
                <a:cubicBezTo>
                  <a:pt x="5606006" y="0"/>
                  <a:pt x="5651500" y="45494"/>
                  <a:pt x="5651500" y="101614"/>
                </a:cubicBezTo>
                <a:lnTo>
                  <a:pt x="5651500" y="6248386"/>
                </a:lnTo>
                <a:cubicBezTo>
                  <a:pt x="5651500" y="6304506"/>
                  <a:pt x="5606006" y="6350000"/>
                  <a:pt x="5549886" y="6350000"/>
                </a:cubicBezTo>
                <a:lnTo>
                  <a:pt x="101614" y="6350000"/>
                </a:lnTo>
                <a:cubicBezTo>
                  <a:pt x="45494" y="6350000"/>
                  <a:pt x="0" y="6304506"/>
                  <a:pt x="0" y="6248386"/>
                </a:cubicBezTo>
                <a:lnTo>
                  <a:pt x="0" y="101614"/>
                </a:lnTo>
                <a:cubicBezTo>
                  <a:pt x="0" y="45532"/>
                  <a:pt x="45532" y="0"/>
                  <a:pt x="101614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8153797" y="2051976"/>
            <a:ext cx="24257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The Formula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8884312" y="2661576"/>
            <a:ext cx="457200" cy="609600"/>
          </a:xfrm>
          <a:custGeom>
            <a:avLst/>
            <a:gdLst/>
            <a:ahLst/>
            <a:cxnLst/>
            <a:rect l="l" t="t" r="r" b="b"/>
            <a:pathLst>
              <a:path w="457200" h="609600">
                <a:moveTo>
                  <a:pt x="76200" y="0"/>
                </a:moveTo>
                <a:cubicBezTo>
                  <a:pt x="34171" y="0"/>
                  <a:pt x="0" y="34171"/>
                  <a:pt x="0" y="76200"/>
                </a:cubicBezTo>
                <a:lnTo>
                  <a:pt x="0" y="533400"/>
                </a:lnTo>
                <a:cubicBezTo>
                  <a:pt x="0" y="575429"/>
                  <a:pt x="34171" y="609600"/>
                  <a:pt x="76200" y="609600"/>
                </a:cubicBezTo>
                <a:lnTo>
                  <a:pt x="381000" y="609600"/>
                </a:lnTo>
                <a:cubicBezTo>
                  <a:pt x="423029" y="609600"/>
                  <a:pt x="457200" y="575429"/>
                  <a:pt x="457200" y="533400"/>
                </a:cubicBezTo>
                <a:lnTo>
                  <a:pt x="457200" y="76200"/>
                </a:lnTo>
                <a:cubicBezTo>
                  <a:pt x="457200" y="34171"/>
                  <a:pt x="423029" y="0"/>
                  <a:pt x="381000" y="0"/>
                </a:cubicBezTo>
                <a:lnTo>
                  <a:pt x="76200" y="0"/>
                </a:lnTo>
                <a:close/>
                <a:moveTo>
                  <a:pt x="114300" y="76200"/>
                </a:moveTo>
                <a:lnTo>
                  <a:pt x="342900" y="76200"/>
                </a:lnTo>
                <a:cubicBezTo>
                  <a:pt x="363974" y="76200"/>
                  <a:pt x="381000" y="93226"/>
                  <a:pt x="381000" y="114300"/>
                </a:cubicBezTo>
                <a:lnTo>
                  <a:pt x="381000" y="152400"/>
                </a:lnTo>
                <a:cubicBezTo>
                  <a:pt x="381000" y="173474"/>
                  <a:pt x="363974" y="190500"/>
                  <a:pt x="342900" y="190500"/>
                </a:cubicBezTo>
                <a:lnTo>
                  <a:pt x="114300" y="190500"/>
                </a:lnTo>
                <a:cubicBezTo>
                  <a:pt x="93226" y="190500"/>
                  <a:pt x="76200" y="173474"/>
                  <a:pt x="76200" y="152400"/>
                </a:cubicBezTo>
                <a:lnTo>
                  <a:pt x="76200" y="114300"/>
                </a:lnTo>
                <a:cubicBezTo>
                  <a:pt x="76200" y="93226"/>
                  <a:pt x="93226" y="76200"/>
                  <a:pt x="114300" y="76200"/>
                </a:cubicBezTo>
                <a:close/>
                <a:moveTo>
                  <a:pt x="133350" y="276225"/>
                </a:moveTo>
                <a:cubicBezTo>
                  <a:pt x="133350" y="291996"/>
                  <a:pt x="120546" y="304800"/>
                  <a:pt x="104775" y="304800"/>
                </a:cubicBezTo>
                <a:cubicBezTo>
                  <a:pt x="89004" y="304800"/>
                  <a:pt x="76200" y="291996"/>
                  <a:pt x="76200" y="276225"/>
                </a:cubicBezTo>
                <a:cubicBezTo>
                  <a:pt x="76200" y="260454"/>
                  <a:pt x="89004" y="247650"/>
                  <a:pt x="104775" y="247650"/>
                </a:cubicBezTo>
                <a:cubicBezTo>
                  <a:pt x="120546" y="247650"/>
                  <a:pt x="133350" y="260454"/>
                  <a:pt x="133350" y="276225"/>
                </a:cubicBezTo>
                <a:close/>
                <a:moveTo>
                  <a:pt x="228600" y="304800"/>
                </a:moveTo>
                <a:cubicBezTo>
                  <a:pt x="212829" y="304800"/>
                  <a:pt x="200025" y="291996"/>
                  <a:pt x="200025" y="276225"/>
                </a:cubicBezTo>
                <a:cubicBezTo>
                  <a:pt x="200025" y="260454"/>
                  <a:pt x="212829" y="247650"/>
                  <a:pt x="228600" y="247650"/>
                </a:cubicBezTo>
                <a:cubicBezTo>
                  <a:pt x="244371" y="247650"/>
                  <a:pt x="257175" y="260454"/>
                  <a:pt x="257175" y="276225"/>
                </a:cubicBezTo>
                <a:cubicBezTo>
                  <a:pt x="257175" y="291996"/>
                  <a:pt x="244371" y="304800"/>
                  <a:pt x="228600" y="304800"/>
                </a:cubicBezTo>
                <a:close/>
                <a:moveTo>
                  <a:pt x="381000" y="276225"/>
                </a:moveTo>
                <a:cubicBezTo>
                  <a:pt x="381000" y="291996"/>
                  <a:pt x="368196" y="304800"/>
                  <a:pt x="352425" y="304800"/>
                </a:cubicBezTo>
                <a:cubicBezTo>
                  <a:pt x="336654" y="304800"/>
                  <a:pt x="323850" y="291996"/>
                  <a:pt x="323850" y="276225"/>
                </a:cubicBezTo>
                <a:cubicBezTo>
                  <a:pt x="323850" y="260454"/>
                  <a:pt x="336654" y="247650"/>
                  <a:pt x="352425" y="247650"/>
                </a:cubicBezTo>
                <a:cubicBezTo>
                  <a:pt x="368196" y="247650"/>
                  <a:pt x="381000" y="260454"/>
                  <a:pt x="381000" y="276225"/>
                </a:cubicBezTo>
                <a:close/>
                <a:moveTo>
                  <a:pt x="104775" y="419100"/>
                </a:moveTo>
                <a:cubicBezTo>
                  <a:pt x="89004" y="419100"/>
                  <a:pt x="76200" y="406296"/>
                  <a:pt x="76200" y="390525"/>
                </a:cubicBezTo>
                <a:cubicBezTo>
                  <a:pt x="76200" y="374754"/>
                  <a:pt x="89004" y="361950"/>
                  <a:pt x="104775" y="361950"/>
                </a:cubicBezTo>
                <a:cubicBezTo>
                  <a:pt x="120546" y="361950"/>
                  <a:pt x="133350" y="374754"/>
                  <a:pt x="133350" y="390525"/>
                </a:cubicBezTo>
                <a:cubicBezTo>
                  <a:pt x="133350" y="406296"/>
                  <a:pt x="120546" y="419100"/>
                  <a:pt x="104775" y="419100"/>
                </a:cubicBezTo>
                <a:close/>
                <a:moveTo>
                  <a:pt x="257175" y="390525"/>
                </a:moveTo>
                <a:cubicBezTo>
                  <a:pt x="257175" y="406296"/>
                  <a:pt x="244371" y="419100"/>
                  <a:pt x="228600" y="419100"/>
                </a:cubicBezTo>
                <a:cubicBezTo>
                  <a:pt x="212829" y="419100"/>
                  <a:pt x="200025" y="406296"/>
                  <a:pt x="200025" y="390525"/>
                </a:cubicBezTo>
                <a:cubicBezTo>
                  <a:pt x="200025" y="374754"/>
                  <a:pt x="212829" y="361950"/>
                  <a:pt x="228600" y="361950"/>
                </a:cubicBezTo>
                <a:cubicBezTo>
                  <a:pt x="244371" y="361950"/>
                  <a:pt x="257175" y="374754"/>
                  <a:pt x="257175" y="390525"/>
                </a:cubicBezTo>
                <a:close/>
                <a:moveTo>
                  <a:pt x="352425" y="419100"/>
                </a:moveTo>
                <a:cubicBezTo>
                  <a:pt x="336654" y="419100"/>
                  <a:pt x="323850" y="406296"/>
                  <a:pt x="323850" y="390525"/>
                </a:cubicBezTo>
                <a:cubicBezTo>
                  <a:pt x="323850" y="374754"/>
                  <a:pt x="336654" y="361950"/>
                  <a:pt x="352425" y="361950"/>
                </a:cubicBezTo>
                <a:cubicBezTo>
                  <a:pt x="368196" y="361950"/>
                  <a:pt x="381000" y="374754"/>
                  <a:pt x="381000" y="390525"/>
                </a:cubicBezTo>
                <a:cubicBezTo>
                  <a:pt x="381000" y="406296"/>
                  <a:pt x="368196" y="419100"/>
                  <a:pt x="352425" y="419100"/>
                </a:cubicBezTo>
                <a:close/>
                <a:moveTo>
                  <a:pt x="76200" y="504825"/>
                </a:moveTo>
                <a:cubicBezTo>
                  <a:pt x="76200" y="488990"/>
                  <a:pt x="88940" y="476250"/>
                  <a:pt x="104775" y="476250"/>
                </a:cubicBezTo>
                <a:lnTo>
                  <a:pt x="238125" y="476250"/>
                </a:lnTo>
                <a:cubicBezTo>
                  <a:pt x="253960" y="476250"/>
                  <a:pt x="266700" y="488990"/>
                  <a:pt x="266700" y="504825"/>
                </a:cubicBezTo>
                <a:cubicBezTo>
                  <a:pt x="266700" y="520660"/>
                  <a:pt x="253960" y="533400"/>
                  <a:pt x="238125" y="533400"/>
                </a:cubicBezTo>
                <a:lnTo>
                  <a:pt x="104775" y="533400"/>
                </a:lnTo>
                <a:cubicBezTo>
                  <a:pt x="88940" y="533400"/>
                  <a:pt x="76200" y="520660"/>
                  <a:pt x="76200" y="504825"/>
                </a:cubicBezTo>
                <a:close/>
                <a:moveTo>
                  <a:pt x="352425" y="476250"/>
                </a:moveTo>
                <a:cubicBezTo>
                  <a:pt x="368260" y="476250"/>
                  <a:pt x="381000" y="488990"/>
                  <a:pt x="381000" y="504825"/>
                </a:cubicBezTo>
                <a:cubicBezTo>
                  <a:pt x="381000" y="520660"/>
                  <a:pt x="368260" y="533400"/>
                  <a:pt x="352425" y="533400"/>
                </a:cubicBezTo>
                <a:cubicBezTo>
                  <a:pt x="336590" y="533400"/>
                  <a:pt x="323850" y="520660"/>
                  <a:pt x="323850" y="504825"/>
                </a:cubicBezTo>
                <a:cubicBezTo>
                  <a:pt x="323850" y="488990"/>
                  <a:pt x="336590" y="476250"/>
                  <a:pt x="352425" y="476250"/>
                </a:cubicBezTo>
                <a:close/>
              </a:path>
            </a:pathLst>
          </a:custGeom>
          <a:solidFill>
            <a:srgbClr val="C6C6C6"/>
          </a:solidFill>
        </p:spPr>
      </p:sp>
      <p:sp>
        <p:nvSpPr>
          <p:cNvPr id="14" name="Shape 11"/>
          <p:cNvSpPr/>
          <p:nvPr/>
        </p:nvSpPr>
        <p:spPr>
          <a:xfrm>
            <a:off x="7500012" y="3474376"/>
            <a:ext cx="3225800" cy="1333500"/>
          </a:xfrm>
          <a:custGeom>
            <a:avLst/>
            <a:gdLst/>
            <a:ahLst/>
            <a:cxnLst/>
            <a:rect l="l" t="t" r="r" b="b"/>
            <a:pathLst>
              <a:path w="3225800" h="1333500">
                <a:moveTo>
                  <a:pt x="76196" y="0"/>
                </a:moveTo>
                <a:lnTo>
                  <a:pt x="3149604" y="0"/>
                </a:lnTo>
                <a:cubicBezTo>
                  <a:pt x="3191686" y="0"/>
                  <a:pt x="3225800" y="34114"/>
                  <a:pt x="3225800" y="76196"/>
                </a:cubicBezTo>
                <a:lnTo>
                  <a:pt x="3225800" y="1257304"/>
                </a:lnTo>
                <a:cubicBezTo>
                  <a:pt x="3225800" y="1299386"/>
                  <a:pt x="3191686" y="1333500"/>
                  <a:pt x="3149604" y="1333500"/>
                </a:cubicBezTo>
                <a:lnTo>
                  <a:pt x="76196" y="1333500"/>
                </a:lnTo>
                <a:cubicBezTo>
                  <a:pt x="34114" y="1333500"/>
                  <a:pt x="0" y="1299386"/>
                  <a:pt x="0" y="1257304"/>
                </a:cubicBezTo>
                <a:lnTo>
                  <a:pt x="0" y="76196"/>
                </a:lnTo>
                <a:cubicBezTo>
                  <a:pt x="0" y="34142"/>
                  <a:pt x="34142" y="0"/>
                  <a:pt x="76196" y="0"/>
                </a:cubicBezTo>
                <a:close/>
              </a:path>
            </a:pathLst>
          </a:custGeom>
          <a:solidFill>
            <a:srgbClr val="C6C6C6">
              <a:alpha val="20000"/>
            </a:srgbClr>
          </a:solidFill>
        </p:spPr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62" b="762"/>
          <a:stretch>
            <a:fillRect/>
          </a:stretch>
        </p:blipFill>
        <p:spPr>
          <a:xfrm>
            <a:off x="7703212" y="3956976"/>
            <a:ext cx="2819400" cy="368300"/>
          </a:xfrm>
          <a:prstGeom prst="roundRect">
            <a:avLst>
              <a:gd name="adj" fmla="val 0"/>
            </a:avLst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tg.jpg"/>
          <p:cNvPicPr>
            <a:picLocks noChangeAspect="1"/>
          </p:cNvPicPr>
          <p:nvPr/>
        </p:nvPicPr>
        <p:blipFill>
          <a:blip r:embed="rId1"/>
          <a:srcRect t="16" b="16"/>
          <a:stretch>
            <a:fillRect/>
          </a:stretch>
        </p:blipFill>
        <p:spPr>
          <a:xfrm>
            <a:off x="0" y="3426"/>
            <a:ext cx="12191999" cy="68646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48740" y="3970020"/>
            <a:ext cx="10150475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Max &amp; Min Force</a:t>
            </a:r>
            <a:endParaRPr lang="en-US" sz="1600" dirty="0"/>
          </a:p>
        </p:txBody>
      </p:sp>
      <p:sp>
        <p:nvSpPr>
          <p:cNvPr id="4" name="Shape 1"/>
          <p:cNvSpPr/>
          <p:nvPr/>
        </p:nvSpPr>
        <p:spPr>
          <a:xfrm>
            <a:off x="779721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867722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955722" y="6166356"/>
            <a:ext cx="0" cy="220414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1043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8" name="Shape 5"/>
          <p:cNvSpPr/>
          <p:nvPr/>
        </p:nvSpPr>
        <p:spPr>
          <a:xfrm>
            <a:off x="1131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9" name="Shape 6"/>
          <p:cNvSpPr/>
          <p:nvPr/>
        </p:nvSpPr>
        <p:spPr>
          <a:xfrm>
            <a:off x="10796832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0" name="Text 7"/>
          <p:cNvSpPr/>
          <p:nvPr/>
        </p:nvSpPr>
        <p:spPr>
          <a:xfrm>
            <a:off x="10796832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1098933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1098933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11186107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4" name="Text 11"/>
          <p:cNvSpPr/>
          <p:nvPr/>
        </p:nvSpPr>
        <p:spPr>
          <a:xfrm>
            <a:off x="1118610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138287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6" name="Text 13"/>
          <p:cNvSpPr/>
          <p:nvPr/>
        </p:nvSpPr>
        <p:spPr>
          <a:xfrm>
            <a:off x="1138287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7" name="Image 1" descr="https://kimi-img.moonshot.cn/pub/slides/slides_tmpl/image/25-09-02-14:45:26-d2r951he3tpg8rchuqrg.png"/>
          <p:cNvPicPr>
            <a:picLocks noChangeAspect="1"/>
          </p:cNvPicPr>
          <p:nvPr/>
        </p:nvPicPr>
        <p:blipFill>
          <a:blip r:embed="rId2"/>
          <a:srcRect t="15459" b="15459"/>
          <a:stretch>
            <a:fillRect/>
          </a:stretch>
        </p:blipFill>
        <p:spPr>
          <a:xfrm>
            <a:off x="4511040" y="3723012"/>
            <a:ext cx="3657600" cy="12700"/>
          </a:xfrm>
          <a:prstGeom prst="rect">
            <a:avLst/>
          </a:prstGeom>
        </p:spPr>
      </p:pic>
      <p:sp>
        <p:nvSpPr>
          <p:cNvPr id="18" name="Shape 14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solidFill>
            <a:srgbClr val="000000">
              <a:alpha val="0"/>
            </a:srgbClr>
          </a:solidFill>
          <a:effectLst>
            <a:outerShdw blurRad="50800" dist="26941" dir="2700000" algn="bl" rotWithShape="0">
              <a:srgbClr val="754412">
                <a:alpha val="40000"/>
              </a:srgbClr>
            </a:outerShdw>
          </a:effectLst>
        </p:spPr>
      </p:sp>
      <p:sp>
        <p:nvSpPr>
          <p:cNvPr id="19" name="Text 15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3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u0.png"/>
          <p:cNvPicPr>
            <a:picLocks noChangeAspect="1"/>
          </p:cNvPicPr>
          <p:nvPr/>
        </p:nvPicPr>
        <p:blipFill>
          <a:blip r:embed="rId1"/>
          <a:srcRect t="73" b="73"/>
          <a:stretch>
            <a:fillRect/>
          </a:stretch>
        </p:blipFill>
        <p:spPr>
          <a:xfrm>
            <a:off x="0" y="0"/>
            <a:ext cx="12209145" cy="68662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1524000"/>
            <a:ext cx="12192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When Force Peaks or Vanishes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254000" y="2133600"/>
            <a:ext cx="11684000" cy="609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The force depends on the angle `θ` between the magnetic field and the current. It follows a sine curve, peaking at 90° and vanishing at 0° and 180°.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254000" y="3344334"/>
            <a:ext cx="3733800" cy="1778000"/>
          </a:xfrm>
          <a:custGeom>
            <a:avLst/>
            <a:gdLst/>
            <a:ahLst/>
            <a:cxnLst/>
            <a:rect l="l" t="t" r="r" b="b"/>
            <a:pathLst>
              <a:path w="3733800" h="1778000">
                <a:moveTo>
                  <a:pt x="101595" y="0"/>
                </a:moveTo>
                <a:lnTo>
                  <a:pt x="3632205" y="0"/>
                </a:lnTo>
                <a:cubicBezTo>
                  <a:pt x="3688314" y="0"/>
                  <a:pt x="3733800" y="45486"/>
                  <a:pt x="3733800" y="101595"/>
                </a:cubicBezTo>
                <a:lnTo>
                  <a:pt x="3733800" y="1676405"/>
                </a:lnTo>
                <a:cubicBezTo>
                  <a:pt x="3733800" y="1732514"/>
                  <a:pt x="3688314" y="1778000"/>
                  <a:pt x="3632205" y="1778000"/>
                </a:cubicBezTo>
                <a:lnTo>
                  <a:pt x="101595" y="1778000"/>
                </a:lnTo>
                <a:cubicBezTo>
                  <a:pt x="45486" y="1778000"/>
                  <a:pt x="0" y="1732514"/>
                  <a:pt x="0" y="1676405"/>
                </a:cubicBezTo>
                <a:lnTo>
                  <a:pt x="0" y="101595"/>
                </a:lnTo>
                <a:cubicBezTo>
                  <a:pt x="0" y="45523"/>
                  <a:pt x="45523" y="0"/>
                  <a:pt x="101595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  <a:ln w="8467">
            <a:solidFill>
              <a:srgbClr val="C6C6C6">
                <a:alpha val="50196"/>
              </a:srgbClr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11667" y="3556000"/>
            <a:ext cx="38354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Zero Force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211667" y="3962400"/>
            <a:ext cx="38354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8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`θ = 0°` or `180°`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211667" y="4419600"/>
            <a:ext cx="38354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`sin(0°) = sin(180°) = 0`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211667" y="4673600"/>
            <a:ext cx="38354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Wire is parallel to the field.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4213225" y="3149600"/>
            <a:ext cx="3721100" cy="2133600"/>
          </a:xfrm>
          <a:custGeom>
            <a:avLst/>
            <a:gdLst/>
            <a:ahLst/>
            <a:cxnLst/>
            <a:rect l="l" t="t" r="r" b="b"/>
            <a:pathLst>
              <a:path w="3721100" h="2133600">
                <a:moveTo>
                  <a:pt x="101602" y="0"/>
                </a:moveTo>
                <a:lnTo>
                  <a:pt x="3619498" y="0"/>
                </a:lnTo>
                <a:cubicBezTo>
                  <a:pt x="3675611" y="0"/>
                  <a:pt x="3721100" y="45489"/>
                  <a:pt x="3721100" y="101602"/>
                </a:cubicBezTo>
                <a:lnTo>
                  <a:pt x="3721100" y="2031998"/>
                </a:lnTo>
                <a:cubicBezTo>
                  <a:pt x="3721100" y="2088111"/>
                  <a:pt x="3675611" y="2133600"/>
                  <a:pt x="3619498" y="2133600"/>
                </a:cubicBezTo>
                <a:lnTo>
                  <a:pt x="101602" y="2133600"/>
                </a:lnTo>
                <a:cubicBezTo>
                  <a:pt x="45489" y="2133600"/>
                  <a:pt x="0" y="2088111"/>
                  <a:pt x="0" y="2031998"/>
                </a:cubicBezTo>
                <a:lnTo>
                  <a:pt x="0" y="101602"/>
                </a:lnTo>
                <a:cubicBezTo>
                  <a:pt x="0" y="45526"/>
                  <a:pt x="45526" y="0"/>
                  <a:pt x="101602" y="0"/>
                </a:cubicBezTo>
                <a:close/>
              </a:path>
            </a:pathLst>
          </a:custGeom>
          <a:solidFill>
            <a:srgbClr val="C6C6C6">
              <a:alpha val="30196"/>
            </a:srgbClr>
          </a:solidFill>
          <a:ln w="25400">
            <a:solidFill>
              <a:srgbClr val="C6C6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289425" y="3479800"/>
            <a:ext cx="3619500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Maximum Force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4289425" y="3937000"/>
            <a:ext cx="36195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E0E0E0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`θ = 90°`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4289425" y="4394200"/>
            <a:ext cx="36195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8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`sin(90°) = 1`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4289425" y="4749800"/>
            <a:ext cx="36195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Wire is perpendicular to the field.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8181975" y="3344334"/>
            <a:ext cx="3733800" cy="1778000"/>
          </a:xfrm>
          <a:custGeom>
            <a:avLst/>
            <a:gdLst/>
            <a:ahLst/>
            <a:cxnLst/>
            <a:rect l="l" t="t" r="r" b="b"/>
            <a:pathLst>
              <a:path w="3733800" h="1778000">
                <a:moveTo>
                  <a:pt x="101595" y="0"/>
                </a:moveTo>
                <a:lnTo>
                  <a:pt x="3632205" y="0"/>
                </a:lnTo>
                <a:cubicBezTo>
                  <a:pt x="3688314" y="0"/>
                  <a:pt x="3733800" y="45486"/>
                  <a:pt x="3733800" y="101595"/>
                </a:cubicBezTo>
                <a:lnTo>
                  <a:pt x="3733800" y="1676405"/>
                </a:lnTo>
                <a:cubicBezTo>
                  <a:pt x="3733800" y="1732514"/>
                  <a:pt x="3688314" y="1778000"/>
                  <a:pt x="3632205" y="1778000"/>
                </a:cubicBezTo>
                <a:lnTo>
                  <a:pt x="101595" y="1778000"/>
                </a:lnTo>
                <a:cubicBezTo>
                  <a:pt x="45486" y="1778000"/>
                  <a:pt x="0" y="1732514"/>
                  <a:pt x="0" y="1676405"/>
                </a:cubicBezTo>
                <a:lnTo>
                  <a:pt x="0" y="101595"/>
                </a:lnTo>
                <a:cubicBezTo>
                  <a:pt x="0" y="45523"/>
                  <a:pt x="45523" y="0"/>
                  <a:pt x="101595" y="0"/>
                </a:cubicBezTo>
                <a:close/>
              </a:path>
            </a:pathLst>
          </a:custGeom>
          <a:solidFill>
            <a:srgbClr val="FFFFFF">
              <a:alpha val="10196"/>
            </a:srgbClr>
          </a:solidFill>
          <a:ln w="8467">
            <a:solidFill>
              <a:srgbClr val="C6C6C6">
                <a:alpha val="50196"/>
              </a:srgbClr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8139642" y="3556000"/>
            <a:ext cx="38354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Reversing Direction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8139642" y="3962400"/>
            <a:ext cx="38354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8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`θ &gt; 180°`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8139642" y="4419600"/>
            <a:ext cx="38354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`sin(θ)` becomes negative.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8139642" y="4673600"/>
            <a:ext cx="38354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E0E0E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Force direction reverses.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2-14:45:27-d2r951pe3tpg8rchuqtg.jpg"/>
          <p:cNvPicPr>
            <a:picLocks noChangeAspect="1"/>
          </p:cNvPicPr>
          <p:nvPr/>
        </p:nvPicPr>
        <p:blipFill>
          <a:blip r:embed="rId1"/>
          <a:srcRect t="16" b="16"/>
          <a:stretch>
            <a:fillRect/>
          </a:stretch>
        </p:blipFill>
        <p:spPr>
          <a:xfrm>
            <a:off x="0" y="3426"/>
            <a:ext cx="12191999" cy="68646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48740" y="3970020"/>
            <a:ext cx="10150475" cy="49212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Length Matters</a:t>
            </a:r>
            <a:endParaRPr lang="en-US" sz="1600" dirty="0"/>
          </a:p>
        </p:txBody>
      </p:sp>
      <p:sp>
        <p:nvSpPr>
          <p:cNvPr id="4" name="Shape 1"/>
          <p:cNvSpPr/>
          <p:nvPr/>
        </p:nvSpPr>
        <p:spPr>
          <a:xfrm>
            <a:off x="779721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867722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955722" y="6166356"/>
            <a:ext cx="0" cy="220414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1043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8" name="Shape 5"/>
          <p:cNvSpPr/>
          <p:nvPr/>
        </p:nvSpPr>
        <p:spPr>
          <a:xfrm>
            <a:off x="1131723" y="6270738"/>
            <a:ext cx="0" cy="12595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9" name="Shape 6"/>
          <p:cNvSpPr/>
          <p:nvPr/>
        </p:nvSpPr>
        <p:spPr>
          <a:xfrm>
            <a:off x="10796832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0" name="Text 7"/>
          <p:cNvSpPr/>
          <p:nvPr/>
        </p:nvSpPr>
        <p:spPr>
          <a:xfrm>
            <a:off x="10796832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1098933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1098933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11186107" y="6396446"/>
            <a:ext cx="116844" cy="116844"/>
          </a:xfrm>
          <a:prstGeom prst="ellipse">
            <a:avLst/>
          </a:prstGeom>
          <a:solidFill>
            <a:srgbClr val="FFFFFF"/>
          </a:solidFill>
        </p:spPr>
      </p:sp>
      <p:sp>
        <p:nvSpPr>
          <p:cNvPr id="14" name="Text 11"/>
          <p:cNvSpPr/>
          <p:nvPr/>
        </p:nvSpPr>
        <p:spPr>
          <a:xfrm>
            <a:off x="1118610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1382877" y="6396446"/>
            <a:ext cx="116844" cy="116844"/>
          </a:xfrm>
          <a:prstGeom prst="ellipse">
            <a:avLst/>
          </a:prstGeom>
          <a:solidFill>
            <a:srgbClr val="FFFFFF">
              <a:alpha val="56471"/>
            </a:srgbClr>
          </a:solidFill>
        </p:spPr>
      </p:sp>
      <p:sp>
        <p:nvSpPr>
          <p:cNvPr id="16" name="Text 13"/>
          <p:cNvSpPr/>
          <p:nvPr/>
        </p:nvSpPr>
        <p:spPr>
          <a:xfrm>
            <a:off x="11382877" y="6396446"/>
            <a:ext cx="116844" cy="116844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7" name="Image 1" descr="https://kimi-img.moonshot.cn/pub/slides/slides_tmpl/image/25-09-02-14:45:26-d2r951he3tpg8rchuqrg.png"/>
          <p:cNvPicPr>
            <a:picLocks noChangeAspect="1"/>
          </p:cNvPicPr>
          <p:nvPr/>
        </p:nvPicPr>
        <p:blipFill>
          <a:blip r:embed="rId2"/>
          <a:srcRect t="15459" b="15459"/>
          <a:stretch>
            <a:fillRect/>
          </a:stretch>
        </p:blipFill>
        <p:spPr>
          <a:xfrm>
            <a:off x="4511040" y="3723012"/>
            <a:ext cx="3657600" cy="12700"/>
          </a:xfrm>
          <a:prstGeom prst="rect">
            <a:avLst/>
          </a:prstGeom>
        </p:spPr>
      </p:pic>
      <p:sp>
        <p:nvSpPr>
          <p:cNvPr id="18" name="Shape 14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solidFill>
            <a:srgbClr val="000000">
              <a:alpha val="0"/>
            </a:srgbClr>
          </a:solidFill>
          <a:effectLst>
            <a:outerShdw blurRad="50800" dist="26941" dir="2700000" algn="bl" rotWithShape="0">
              <a:srgbClr val="754412">
                <a:alpha val="40000"/>
              </a:srgbClr>
            </a:outerShdw>
          </a:effectLst>
        </p:spPr>
      </p:sp>
      <p:sp>
        <p:nvSpPr>
          <p:cNvPr id="19" name="Text 15"/>
          <p:cNvSpPr/>
          <p:nvPr/>
        </p:nvSpPr>
        <p:spPr>
          <a:xfrm>
            <a:off x="5116513" y="1632585"/>
            <a:ext cx="2284095" cy="23355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13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DIAGRAM_VIRTUALLY_FRAME" val="{&quot;height&quot;:244,&quot;left&quot;:496,&quot;top&quot;:232,&quot;width&quot;:484}"/>
</p:tagLst>
</file>

<file path=ppt/tags/tag10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11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12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13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14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15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16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17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18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19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2.xml><?xml version="1.0" encoding="utf-8"?>
<p:tagLst xmlns:p="http://schemas.openxmlformats.org/presentationml/2006/main">
  <p:tag name="KSO_WM_DIAGRAM_VIRTUALLY_FRAME" val="{&quot;height&quot;:244,&quot;left&quot;:496,&quot;top&quot;:232,&quot;width&quot;:484}"/>
</p:tagLst>
</file>

<file path=ppt/tags/tag20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21.xml><?xml version="1.0" encoding="utf-8"?>
<p:tagLst xmlns:p="http://schemas.openxmlformats.org/presentationml/2006/main">
  <p:tag name="KSO_WM_DIAGRAM_VIRTUALLY_FRAME" val="{&quot;height&quot;:179.99999999999994,&quot;left&quot;:16.666692913385827,&quot;top&quot;:231.3334645669291,&quot;width&quot;:926.3333070866141}"/>
</p:tagLst>
</file>

<file path=ppt/tags/tag3.xml><?xml version="1.0" encoding="utf-8"?>
<p:tagLst xmlns:p="http://schemas.openxmlformats.org/presentationml/2006/main">
  <p:tag name="KSO_WM_DIAGRAM_VIRTUALLY_FRAME" val="{&quot;height&quot;:244,&quot;left&quot;:496,&quot;top&quot;:232,&quot;width&quot;:484}"/>
</p:tagLst>
</file>

<file path=ppt/tags/tag4.xml><?xml version="1.0" encoding="utf-8"?>
<p:tagLst xmlns:p="http://schemas.openxmlformats.org/presentationml/2006/main">
  <p:tag name="KSO_WM_DIAGRAM_VIRTUALLY_FRAME" val="{&quot;height&quot;:244,&quot;left&quot;:496,&quot;top&quot;:232,&quot;width&quot;:484}"/>
</p:tagLst>
</file>

<file path=ppt/tags/tag5.xml><?xml version="1.0" encoding="utf-8"?>
<p:tagLst xmlns:p="http://schemas.openxmlformats.org/presentationml/2006/main">
  <p:tag name="KSO_WM_DIAGRAM_VIRTUALLY_FRAME" val="{&quot;height&quot;:244,&quot;left&quot;:496,&quot;top&quot;:232,&quot;width&quot;:484}"/>
</p:tagLst>
</file>

<file path=ppt/tags/tag6.xml><?xml version="1.0" encoding="utf-8"?>
<p:tagLst xmlns:p="http://schemas.openxmlformats.org/presentationml/2006/main">
  <p:tag name="KSO_WM_DIAGRAM_VIRTUALLY_FRAME" val="{&quot;height&quot;:244,&quot;left&quot;:496,&quot;top&quot;:232,&quot;width&quot;:484}"/>
</p:tagLst>
</file>

<file path=ppt/tags/tag7.xml><?xml version="1.0" encoding="utf-8"?>
<p:tagLst xmlns:p="http://schemas.openxmlformats.org/presentationml/2006/main">
  <p:tag name="KSO_WM_DIAGRAM_VIRTUALLY_FRAME" val="{&quot;height&quot;:244,&quot;left&quot;:496,&quot;top&quot;:232,&quot;width&quot;:484}"/>
</p:tagLst>
</file>

<file path=ppt/tags/tag8.xml><?xml version="1.0" encoding="utf-8"?>
<p:tagLst xmlns:p="http://schemas.openxmlformats.org/presentationml/2006/main">
  <p:tag name="KSO_WM_DIAGRAM_VIRTUALLY_FRAME" val="{&quot;height&quot;:244,&quot;left&quot;:496,&quot;top&quot;:232,&quot;width&quot;:484}"/>
</p:tagLst>
</file>

<file path=ppt/tags/tag9.xml><?xml version="1.0" encoding="utf-8"?>
<p:tagLst xmlns:p="http://schemas.openxmlformats.org/presentationml/2006/main">
  <p:tag name="KSO_WM_DIAGRAM_VIRTUALLY_FRAME" val="{&quot;height&quot;:244,&quot;left&quot;:496,&quot;top&quot;:232,&quot;width&quot;:484}"/>
</p:tagLst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3145</Words>
  <Application>WPS Presentation</Application>
  <PresentationFormat>On-screen Show (16:9)</PresentationFormat>
  <Paragraphs>170</Paragraphs>
  <Slides>15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MiSans</vt:lpstr>
      <vt:lpstr>MiSans</vt:lpstr>
      <vt:lpstr>Noto Sans SC</vt:lpstr>
      <vt:lpstr>Noto Sans SC</vt:lpstr>
      <vt:lpstr>Calibri</vt:lpstr>
      <vt:lpstr>Microsoft YaHei</vt:lpstr>
      <vt:lpstr>Arial Unicode MS</vt:lpstr>
      <vt:lpstr>Custom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Moonshot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Magnetic Force on Current</dc:title>
  <dc:creator>Kimi</dc:creator>
  <dc:subject>Magnetic Force on Current</dc:subject>
  <cp:lastModifiedBy>hanifa khan</cp:lastModifiedBy>
  <cp:revision>2</cp:revision>
  <dcterms:created xsi:type="dcterms:W3CDTF">2025-10-20T11:28:00Z</dcterms:created>
  <dcterms:modified xsi:type="dcterms:W3CDTF">2025-10-21T16:02:52Z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IGC">
    <vt:lpwstr>{"Label":"Magnetic Force on Current","ContentProducer":"001191110108MACG2KBH8F10000","ProduceID":"d3r1f8umcu0njlvtnlog","ReservedCode1":"","ContentPropagator":"001191110108MACG2KBH8F20000","PropagateID":"d3r1f8umcu0njlvtnlog","ReservedCode2":""}</vt:lpwstr>
  </property>
  <property fmtid="{D5CDD505-2E9C-101B-9397-08002B2CF9AE}" pid="3" name="ICV">
    <vt:lpwstr>B148579E8C724AF5BB29B5529B69FB6F_12</vt:lpwstr>
  </property>
  <property fmtid="{D5CDD505-2E9C-101B-9397-08002B2CF9AE}" pid="4" name="KSOProductBuildVer">
    <vt:lpwstr>1033-12.2.0.23131</vt:lpwstr>
  </property>
</Properties>
</file>