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28"/>
  </p:notesMasterIdLst>
  <p:handoutMasterIdLst>
    <p:handoutMasterId r:id="rId29"/>
  </p:handoutMasterIdLst>
  <p:sldIdLst>
    <p:sldId id="340" r:id="rId5"/>
    <p:sldId id="342" r:id="rId6"/>
    <p:sldId id="343" r:id="rId7"/>
    <p:sldId id="356" r:id="rId8"/>
    <p:sldId id="357" r:id="rId9"/>
    <p:sldId id="344" r:id="rId10"/>
    <p:sldId id="350" r:id="rId11"/>
    <p:sldId id="351" r:id="rId12"/>
    <p:sldId id="352" r:id="rId13"/>
    <p:sldId id="353" r:id="rId14"/>
    <p:sldId id="354" r:id="rId15"/>
    <p:sldId id="355" r:id="rId16"/>
    <p:sldId id="358" r:id="rId17"/>
    <p:sldId id="359" r:id="rId18"/>
    <p:sldId id="360" r:id="rId19"/>
    <p:sldId id="361" r:id="rId20"/>
    <p:sldId id="362" r:id="rId21"/>
    <p:sldId id="363" r:id="rId22"/>
    <p:sldId id="368" r:id="rId23"/>
    <p:sldId id="364" r:id="rId24"/>
    <p:sldId id="365" r:id="rId25"/>
    <p:sldId id="366" r:id="rId26"/>
    <p:sldId id="3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26958D-7CAB-AED7-1D4F-465A21835E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0B5D6-2440-F7DF-9C92-8F004BB2FB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DC1A5-B2FE-46FE-82D8-FAD950B5936E}" type="datetimeFigureOut">
              <a:rPr lang="en-MY" smtClean="0"/>
              <a:t>9/10/2025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2EBE1-430A-572F-7563-2752596FD5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2DF8B-D9D9-BB4E-6C0A-5AC91142DA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CA597-36A2-4971-A954-F89A0C890A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0478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CF313-1871-42A9-AC66-55284AA856CC}" type="datetimeFigureOut">
              <a:rPr lang="en-MY" smtClean="0"/>
              <a:t>9/10/2025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04F02-B71B-4D7D-B57B-0B8EBC0E51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9494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F742-52BB-0CD8-3BC2-C5DF9A0AF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19D8B-F57B-51BA-06F1-E553BDDB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B527-BFAB-7905-0742-007CB1A8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6AD-C6E9-4D2C-AC53-DBF1C16F092C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70F21-80E7-5641-8FD2-5B62577B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32D94-D366-BCDB-9A15-A3A57259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3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E9E3-D081-9984-2D2A-D413D8BF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6A1BE-9B24-E607-D388-9D1E18B4E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27423-9D31-449D-8A4A-02BDCBD4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D894-0DCD-48A6-A4AD-20CAE1E55625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05FE3-89BA-F159-E916-5B0ADFF6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D081-21C9-B2C9-D178-55DB19A3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0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4B74B-F1B7-F263-1D1C-A4B943E61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8842C-56D4-C602-15C3-33EF572DC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52A1-E615-64F4-3F8E-81782EFA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528C-4A8B-40DD-9A79-8DFDD3F7837C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A8A7-9640-A5C8-833C-DCF84C65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5A2BC-FEBD-A7DF-9592-38BDEA75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79D8-EA98-9701-1389-646DB0F4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4E41-A47D-FB8F-3FC8-B2A8AC9B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C167-CF9F-9D04-EAC8-AD3F4B36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049E-D399-40D3-A87C-A28B3047A3C1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25B6-C9A1-3AB7-7D5F-84A9753F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DC00D-08D9-1AA3-8802-74008A5D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51C6-D059-4C5D-19D9-F48009A5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B1763-923E-9323-9568-DAA0C340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8748E-8F77-59AA-2ECF-472CF467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19BF-0D55-488B-BBE6-19B65814F214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C88E-DE18-26FD-1582-84828A03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51AE-7860-709A-D6E4-5714107A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F314-AE91-8E61-0891-D1CFB5DD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D84A-1CA7-4E95-B78E-E1D37131A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BA6D3-923C-FEBA-9C54-813475A69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41D80-838A-FCA8-944C-8122F857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A160-9768-4B20-9F7B-36657885791B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4476F-2DCA-BB22-73C5-3702715C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EF17C-7844-4DD3-A590-E3378ACA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5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69C7-5510-19AD-238F-6E48E60B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4D9E8-35C7-F0D4-202B-8F49366DE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034D1-DEB7-2750-6332-A5E23F0C5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59C0D-ADFD-2CA1-B0CB-99263F176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E86E2-2F9B-B407-5F82-84E4C7F22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100A3-5BC5-8B57-B842-57F57856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D6AE-5BA7-4C43-97EB-4E1351AE8179}" type="datetime1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5F13F-91F0-7B32-28EF-6380A806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C7378-54AB-85D3-D092-E160C04C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B11B-CD22-1A6C-5372-F5F41567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246B9-5B58-4535-FF75-1D5DF3D1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912-05B5-4465-AAA6-56B8A53A2631}" type="datetime1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02646-CC03-04DD-FEF1-6A640648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C0A1E-F799-B025-AACF-5EAA7F0E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785F4-336B-E9BD-D711-6FB45AAF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6CF7-AD90-4F2D-AF2B-BAB96DE4F54F}" type="datetime1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934E1-D2B9-5265-B4A4-1A05F82D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C5561-B575-9D26-FF3D-EAABDE3D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50F5-FD4D-50A9-748C-2E355883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FEC2-FBF6-F25D-13F1-57A06300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16ECE-FC88-B337-76BB-525444738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DC708-B0F6-6825-C28B-C438B772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4FA0-3767-4DBB-9919-414134A1DD8D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AFAC9-F669-9A65-1432-E9F0695E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3006-8CF7-73FA-E03F-BBBC0D5F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C45A-C139-2EC2-3866-E4BA5969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764F6-FBD1-CB0E-5E0E-0692BD1E5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BA4D1-80A6-4A6F-4044-090B5890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32E5A-F13F-655D-8BC5-0B1743C9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5C3C-4ADC-4861-9872-E5426E08FFC4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C6C0B-27E2-EDF7-6291-C5889A8B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5555D-2228-9052-79F7-440B57EE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8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92252-42B7-6F57-3CE3-16EC6FD7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5D2C2-40F6-68AD-60FC-42AB28E04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77EBE-3189-28B8-1C62-04B7FA2A3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90902-80F7-47DB-AB58-9D94C07E2AAF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23A66-9D43-4747-66E7-528A1E678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E5449-7668-0E9A-B08E-DB1E08200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7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DA94-536B-CF09-7648-0A9AA183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en-MY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DC18B5-EB63-2C41-E26B-BDA64E311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MY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E734D3-AC24-3401-8004-9473411B5B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(initialization; condition</a:t>
            </a:r>
            <a:r>
              <a:rPr lang="en-US"/>
              <a:t>; update)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// statements inside the body of loop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MY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8274C3-5782-63C0-CAF4-4D420FB7D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F6480-0C1B-7EB0-8BE8-586802EF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</a:t>
            </a:fld>
            <a:endParaRPr lang="en-US"/>
          </a:p>
        </p:txBody>
      </p:sp>
      <p:pic>
        <p:nvPicPr>
          <p:cNvPr id="3074" name="Picture 2" descr="Flowchart of for loop in C programming">
            <a:extLst>
              <a:ext uri="{FF2B5EF4-FFF2-40B4-BE49-F238E27FC236}">
                <a16:creationId xmlns:a16="http://schemas.microsoft.com/office/drawing/2014/main" id="{256F14E1-9612-0895-6082-6B485AAA278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28" y="2505075"/>
            <a:ext cx="2626331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34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C519F7-B56D-A0BE-C942-0BF5A713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Practice Questions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43641B-8A32-9579-544D-E5395962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Q1:</a:t>
            </a:r>
          </a:p>
          <a:p>
            <a:pPr lvl="1"/>
            <a:r>
              <a:rPr lang="en-US" dirty="0"/>
              <a:t>Write down the difference between compiler and interpreter?</a:t>
            </a:r>
          </a:p>
          <a:p>
            <a:pPr lvl="1"/>
            <a:r>
              <a:rPr lang="en-US" dirty="0"/>
              <a:t>Write down difference between operator precedence and operator associativity in C++?</a:t>
            </a:r>
          </a:p>
          <a:p>
            <a:pPr lvl="1"/>
            <a:r>
              <a:rPr lang="en-US" dirty="0"/>
              <a:t>Write down the code for the following output using for loop?</a:t>
            </a:r>
          </a:p>
          <a:p>
            <a:pPr lvl="1"/>
            <a:r>
              <a:rPr lang="en-US" dirty="0"/>
              <a:t>*****</a:t>
            </a:r>
          </a:p>
          <a:p>
            <a:pPr lvl="1"/>
            <a:r>
              <a:rPr lang="en-US" dirty="0"/>
              <a:t>****</a:t>
            </a:r>
          </a:p>
          <a:p>
            <a:pPr lvl="1"/>
            <a:r>
              <a:rPr lang="en-US" dirty="0"/>
              <a:t>***</a:t>
            </a:r>
          </a:p>
          <a:p>
            <a:pPr lvl="1"/>
            <a:r>
              <a:rPr lang="en-US" dirty="0"/>
              <a:t>**</a:t>
            </a:r>
          </a:p>
          <a:p>
            <a:pPr lvl="1"/>
            <a:r>
              <a:rPr lang="en-US" dirty="0"/>
              <a:t>*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8FC0C-B408-449E-78ED-1D45BC1E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777B-3F1A-2273-1421-7B6EFF89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0D27-941B-F0EE-94E2-CBA2521D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Q2: Write a program that repeatedly collects positive integers from the user, stopping when the user enters a negative number or zero. After that, output the product of all positive entries?</a:t>
            </a:r>
          </a:p>
          <a:p>
            <a:r>
              <a:rPr lang="en-US" dirty="0"/>
              <a:t>Q3: Input three integer numbers and find the middle number of three integers.</a:t>
            </a:r>
          </a:p>
          <a:p>
            <a:pPr lvl="1"/>
            <a:r>
              <a:rPr lang="en-US" dirty="0"/>
              <a:t>Hint1: 23 54 35                  Hint2: 40 23 50                  Hint3: 34 54 65</a:t>
            </a:r>
          </a:p>
          <a:p>
            <a:pPr lvl="1"/>
            <a:r>
              <a:rPr lang="en-US" dirty="0"/>
              <a:t>Middle No is: 35                Middle No is: 40               Middle No is: 54</a:t>
            </a:r>
          </a:p>
          <a:p>
            <a:r>
              <a:rPr lang="en-US" dirty="0"/>
              <a:t>Q4: Write a program in C++ to display the number’s digits in reverse order?</a:t>
            </a:r>
          </a:p>
          <a:p>
            <a:pPr lvl="1"/>
            <a:r>
              <a:rPr lang="en-US" dirty="0"/>
              <a:t>Sample output:</a:t>
            </a:r>
          </a:p>
          <a:p>
            <a:pPr lvl="1"/>
            <a:r>
              <a:rPr lang="en-US" dirty="0"/>
              <a:t>Input a number: 12345</a:t>
            </a:r>
          </a:p>
          <a:p>
            <a:pPr lvl="1"/>
            <a:r>
              <a:rPr lang="en-US" dirty="0"/>
              <a:t>The number in reverse order is: 54321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EBD8-E4E5-2FCC-0EDF-D5C29F2E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6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4F55-75B7-E078-BBC6-8E943620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0800-4865-A087-A77E-D67E494E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Q1: Write a program that inputs radius from the user and calculates area and circumference of a circle by using the formula Area- pix (radius)² &amp; Circumference = 2 x pi x radius (3)</a:t>
            </a:r>
          </a:p>
          <a:p>
            <a:pPr fontAlgn="base"/>
            <a:r>
              <a:rPr lang="en-US" dirty="0"/>
              <a:t>Q-2: Draw flowchart for a program that inputs three integer numbers and displays the smallest number by using nested if structure.</a:t>
            </a:r>
          </a:p>
          <a:p>
            <a:pPr fontAlgn="base"/>
            <a:r>
              <a:rPr lang="en-US" dirty="0"/>
              <a:t>Q-3:</a:t>
            </a:r>
          </a:p>
          <a:p>
            <a:pPr lvl="1" fontAlgn="base"/>
            <a:r>
              <a:rPr lang="en-US" dirty="0"/>
              <a:t>a) Write a code with flowchart that finds the sum of the squares of integers from I to 100.</a:t>
            </a:r>
          </a:p>
          <a:p>
            <a:pPr lvl="1" fontAlgn="base"/>
            <a:r>
              <a:rPr lang="en-US" dirty="0"/>
              <a:t>b) Compare if, if-else-if and nested if structures(3)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6E404-3A67-DD47-2235-087BFB74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3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0AF9-E753-7BBA-4F09-0B5A97E4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Exiting from a Loop (break)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389A6-17EE-2B2F-4868-26AAF3572B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C programming, there are several ways to exit from a loop i.e., to stop loop execution before its normal end</a:t>
            </a:r>
          </a:p>
          <a:p>
            <a:r>
              <a:rPr lang="en-US" dirty="0"/>
              <a:t>1. Using break Statement</a:t>
            </a:r>
          </a:p>
          <a:p>
            <a:r>
              <a:rPr lang="en-US" dirty="0"/>
              <a:t>The break statement immediately exits the loop (no matter the condition)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45FB89-243A-8E1B-D767-C7B43FDAC5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i</a:t>
            </a:r>
            <a:r>
              <a:rPr lang="en-US" dirty="0"/>
              <a:t> == 5)</a:t>
            </a:r>
          </a:p>
          <a:p>
            <a:pPr marL="0" indent="0">
              <a:buNone/>
            </a:pPr>
            <a:r>
              <a:rPr lang="en-US" dirty="0"/>
              <a:t>            break; // exit loop when </a:t>
            </a:r>
            <a:r>
              <a:rPr lang="en-US" dirty="0" err="1"/>
              <a:t>i</a:t>
            </a:r>
            <a:r>
              <a:rPr lang="en-US" dirty="0"/>
              <a:t> is 5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346E1-79F6-A599-0E4E-041C2192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641-CA37-FE5E-7E03-AEFDAF30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Exiting from a Loop (continue)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1626-9983-D68A-A831-504C89119B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2. Using continue Statement</a:t>
            </a:r>
          </a:p>
          <a:p>
            <a:r>
              <a:rPr lang="en-US" dirty="0"/>
              <a:t>The continue statement skips the rest of the loop body for the current iteration and moves to the next iteration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B776F-F9C2-1E45-4BB2-22A9204144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i</a:t>
            </a:r>
            <a:r>
              <a:rPr lang="en-US" dirty="0"/>
              <a:t> == 3)</a:t>
            </a:r>
          </a:p>
          <a:p>
            <a:pPr marL="0" indent="0">
              <a:buNone/>
            </a:pPr>
            <a:r>
              <a:rPr lang="en-US" dirty="0"/>
              <a:t>            continue; // skip printing 3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19492-258E-0DDF-DDAF-86FC0143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31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AE19-8C85-1352-D75F-AD8EB33D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Exiting from a Loop (</a:t>
            </a:r>
            <a:r>
              <a:rPr lang="en-MY" dirty="0" err="1"/>
              <a:t>goto</a:t>
            </a:r>
            <a:r>
              <a:rPr lang="en-MY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23614-3D6C-3A71-8DB4-A82BCAA118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3. Using a </a:t>
            </a:r>
            <a:r>
              <a:rPr lang="en-US" sz="3200" dirty="0" err="1"/>
              <a:t>goto</a:t>
            </a:r>
            <a:r>
              <a:rPr lang="en-US" sz="3200" dirty="0"/>
              <a:t> Statement (not recommended)</a:t>
            </a:r>
          </a:p>
          <a:p>
            <a:r>
              <a:rPr lang="en-US" sz="3200" dirty="0"/>
              <a:t>You can also use </a:t>
            </a:r>
            <a:r>
              <a:rPr lang="en-US" sz="3200" dirty="0" err="1"/>
              <a:t>goto</a:t>
            </a:r>
            <a:r>
              <a:rPr lang="en-US" sz="3200" dirty="0"/>
              <a:t> to jump out of a loop, though it’s rarely recommended since it makes code harder to follow.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A3CBC-CF62-2363-CE87-98F1B26852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MY" dirty="0"/>
              <a:t>#include &lt;</a:t>
            </a:r>
            <a:r>
              <a:rPr lang="en-MY" dirty="0" err="1"/>
              <a:t>stdio.h</a:t>
            </a:r>
            <a:r>
              <a:rPr lang="en-MY" dirty="0"/>
              <a:t>&gt;</a:t>
            </a:r>
          </a:p>
          <a:p>
            <a:pPr marL="0" indent="0">
              <a:buNone/>
            </a:pPr>
            <a:r>
              <a:rPr lang="en-MY" dirty="0"/>
              <a:t>int main() {</a:t>
            </a:r>
          </a:p>
          <a:p>
            <a:pPr marL="0" indent="0">
              <a:buNone/>
            </a:pPr>
            <a:r>
              <a:rPr lang="en-MY" dirty="0"/>
              <a:t>    int </a:t>
            </a:r>
            <a:r>
              <a:rPr lang="en-MY" dirty="0" err="1"/>
              <a:t>i</a:t>
            </a:r>
            <a:r>
              <a:rPr lang="en-MY" dirty="0"/>
              <a:t>;</a:t>
            </a:r>
          </a:p>
          <a:p>
            <a:pPr marL="0" indent="0">
              <a:buNone/>
            </a:pPr>
            <a:r>
              <a:rPr lang="en-MY" dirty="0"/>
              <a:t>    for (</a:t>
            </a:r>
            <a:r>
              <a:rPr lang="en-MY" dirty="0" err="1"/>
              <a:t>i</a:t>
            </a:r>
            <a:r>
              <a:rPr lang="en-MY" dirty="0"/>
              <a:t> = 1; </a:t>
            </a:r>
            <a:r>
              <a:rPr lang="en-MY" dirty="0" err="1"/>
              <a:t>i</a:t>
            </a:r>
            <a:r>
              <a:rPr lang="en-MY" dirty="0"/>
              <a:t> &lt;= 10; </a:t>
            </a:r>
            <a:r>
              <a:rPr lang="en-MY" dirty="0" err="1"/>
              <a:t>i</a:t>
            </a:r>
            <a:r>
              <a:rPr lang="en-MY" dirty="0"/>
              <a:t>++) {</a:t>
            </a:r>
          </a:p>
          <a:p>
            <a:pPr marL="0" indent="0">
              <a:buNone/>
            </a:pPr>
            <a:r>
              <a:rPr lang="en-MY" dirty="0"/>
              <a:t>        if (</a:t>
            </a:r>
            <a:r>
              <a:rPr lang="en-MY" dirty="0" err="1"/>
              <a:t>i</a:t>
            </a:r>
            <a:r>
              <a:rPr lang="en-MY" dirty="0"/>
              <a:t> == 5)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goto</a:t>
            </a:r>
            <a:r>
              <a:rPr lang="en-MY" dirty="0"/>
              <a:t> end; // jump out of loop</a:t>
            </a:r>
          </a:p>
          <a:p>
            <a:pPr marL="0" indent="0">
              <a:buNone/>
            </a:pPr>
            <a:r>
              <a:rPr lang="en-MY" dirty="0"/>
              <a:t>        </a:t>
            </a:r>
            <a:r>
              <a:rPr lang="en-MY" dirty="0" err="1"/>
              <a:t>printf</a:t>
            </a:r>
            <a:r>
              <a:rPr lang="en-MY" dirty="0"/>
              <a:t>("%d ", </a:t>
            </a:r>
            <a:r>
              <a:rPr lang="en-MY" dirty="0" err="1"/>
              <a:t>i</a:t>
            </a:r>
            <a:r>
              <a:rPr lang="en-MY" dirty="0"/>
              <a:t>);</a:t>
            </a:r>
          </a:p>
          <a:p>
            <a:pPr marL="0" indent="0">
              <a:buNone/>
            </a:pPr>
            <a:r>
              <a:rPr lang="en-MY" dirty="0"/>
              <a:t>    }</a:t>
            </a:r>
          </a:p>
          <a:p>
            <a:pPr marL="0" indent="0">
              <a:buNone/>
            </a:pPr>
            <a:r>
              <a:rPr lang="en-MY" dirty="0"/>
              <a:t>end: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("\</a:t>
            </a:r>
            <a:r>
              <a:rPr lang="en-MY" dirty="0" err="1"/>
              <a:t>nLoop</a:t>
            </a:r>
            <a:r>
              <a:rPr lang="en-MY" dirty="0"/>
              <a:t> exited using </a:t>
            </a:r>
            <a:r>
              <a:rPr lang="en-MY" dirty="0" err="1"/>
              <a:t>goto</a:t>
            </a:r>
            <a:r>
              <a:rPr lang="en-MY" dirty="0"/>
              <a:t>.\n");</a:t>
            </a:r>
          </a:p>
          <a:p>
            <a:pPr marL="0" indent="0">
              <a:buNone/>
            </a:pPr>
            <a:r>
              <a:rPr lang="en-MY" dirty="0"/>
              <a:t>    return 0;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66239-DAB8-EFD5-1C3A-9D0400B5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6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5AEA-33FA-15B7-9336-D956A8DC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Exiting from a Loop (return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1D6D8-8001-F59D-2107-066D3181A1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4. Using return to exit the function</a:t>
            </a:r>
          </a:p>
          <a:p>
            <a:r>
              <a:rPr lang="en-US" dirty="0"/>
              <a:t>If you’re inside a function (like main), you can use return to exit both the loop and the function entirely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E9A74-6046-AD47-BC15-F04F30F7AC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i</a:t>
            </a:r>
            <a:r>
              <a:rPr lang="en-US" dirty="0"/>
              <a:t> == 5)</a:t>
            </a:r>
          </a:p>
          <a:p>
            <a:pPr marL="0" indent="0">
              <a:buNone/>
            </a:pPr>
            <a:r>
              <a:rPr lang="en-US" dirty="0"/>
              <a:t>            return 0; // exit program completely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03D40-45DE-5D60-EF64-27A486B1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40FB-A74C-4423-E955-8519B2B0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getchar</a:t>
            </a:r>
            <a:r>
              <a:rPr lang="en-MY" dirty="0"/>
              <a:t>() vs. </a:t>
            </a:r>
            <a:r>
              <a:rPr lang="en-MY" dirty="0" err="1"/>
              <a:t>scanf</a:t>
            </a:r>
            <a:r>
              <a:rPr lang="en-MY" dirty="0"/>
              <a:t>()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503E52C-A34B-F736-D716-419265C6F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521015"/>
              </p:ext>
            </p:extLst>
          </p:nvPr>
        </p:nvGraphicFramePr>
        <p:xfrm>
          <a:off x="838200" y="1825625"/>
          <a:ext cx="10515597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5846811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887429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96604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getchar()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scanf()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37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Purpose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Reads </a:t>
                      </a:r>
                      <a:r>
                        <a:rPr lang="en-MY" b="1"/>
                        <a:t>one character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Reads </a:t>
                      </a:r>
                      <a:r>
                        <a:rPr lang="en-US" b="1"/>
                        <a:t>formatted input</a:t>
                      </a:r>
                      <a:r>
                        <a:rPr lang="en-US"/>
                        <a:t> (numbers, words,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9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Header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&lt;stdio.h&gt;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&lt;stdio.h&gt;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478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Input type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Character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Any type (int, float, char, string,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28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Reads spaces?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No (stops at newline)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Depends on format — e.g.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%s</a:t>
                      </a:r>
                      <a:r>
                        <a:rPr lang="en-US"/>
                        <a:t> stops at 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75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Example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ch = getchar();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scanf("%c", &amp;ch);</a:t>
                      </a:r>
                      <a:r>
                        <a:rPr lang="en-US"/>
                        <a:t> or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scanf("%d", &amp;num);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3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Needs format specifier?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❌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✅ 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80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Reads multiple inputs?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❌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✅ Yes (by format string)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2772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C44A5-8F38-30A9-508F-5969D830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37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39FE2-A269-D53D-1985-A03491C18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489B-EC90-07D9-710B-4DF740BC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getchar</a:t>
            </a:r>
            <a:r>
              <a:rPr lang="en-MY" dirty="0"/>
              <a:t>() vs. </a:t>
            </a:r>
            <a:r>
              <a:rPr lang="en-MY" dirty="0" err="1"/>
              <a:t>scanf</a:t>
            </a:r>
            <a:r>
              <a:rPr lang="en-MY" dirty="0"/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081DFE-0B0A-AEBD-1497-F8EF3E2D5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getchar</a:t>
            </a:r>
            <a:r>
              <a:rPr lang="en-MY" dirty="0"/>
              <a:t>()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F237AE-C4EA-1822-65CE-9963CF3C2D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char c;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getchar</a:t>
            </a:r>
            <a:r>
              <a:rPr lang="en-US" dirty="0"/>
              <a:t>();  // reads one character</a:t>
            </a:r>
          </a:p>
          <a:p>
            <a:endParaRPr lang="en-MY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15B192-ABC8-76BD-D96B-E4D8EED1B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MY" dirty="0" err="1"/>
              <a:t>scanf</a:t>
            </a:r>
            <a:r>
              <a:rPr lang="en-MY" dirty="0"/>
              <a:t>()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C8ABFC-96ED-347B-0D85-0D8A28C6CA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char c;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("%c", &amp;c);  // reads one character (similar to </a:t>
            </a:r>
            <a:r>
              <a:rPr lang="en-US" dirty="0" err="1"/>
              <a:t>getchar</a:t>
            </a:r>
            <a:r>
              <a:rPr lang="en-US" dirty="0"/>
              <a:t>)</a:t>
            </a:r>
          </a:p>
          <a:p>
            <a:endParaRPr lang="en-MY" dirty="0"/>
          </a:p>
          <a:p>
            <a:endParaRPr lang="en-MY" dirty="0"/>
          </a:p>
          <a:p>
            <a:r>
              <a:rPr lang="en-US" dirty="0"/>
              <a:t>int x;</a:t>
            </a:r>
          </a:p>
          <a:p>
            <a:r>
              <a:rPr lang="en-US" dirty="0" err="1"/>
              <a:t>scanf</a:t>
            </a:r>
            <a:r>
              <a:rPr lang="en-US" dirty="0"/>
              <a:t>("%d", &amp;x);  // </a:t>
            </a:r>
            <a:r>
              <a:rPr lang="en-US" dirty="0" err="1"/>
              <a:t>getchar</a:t>
            </a:r>
            <a:r>
              <a:rPr lang="en-US" dirty="0"/>
              <a:t>() can't do this</a:t>
            </a:r>
          </a:p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ED0FA-0222-4061-A10F-2C2104C0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2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EB7014-1DC2-5B4B-2D49-25F92A19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200" dirty="0"/>
              <a:t>Can </a:t>
            </a:r>
            <a:r>
              <a:rPr lang="en-MY" sz="4200" dirty="0" err="1"/>
              <a:t>getchar</a:t>
            </a:r>
            <a:r>
              <a:rPr lang="en-MY" sz="4200" dirty="0"/>
              <a:t> and </a:t>
            </a:r>
            <a:r>
              <a:rPr lang="en-MY" sz="4200" dirty="0" err="1"/>
              <a:t>putchar</a:t>
            </a:r>
            <a:r>
              <a:rPr lang="en-MY" sz="4200" dirty="0"/>
              <a:t> be used for digits 0-9?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884BC5-985C-1B09-5F58-B7FFA66D5C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MY" dirty="0"/>
              <a:t>int main() {</a:t>
            </a:r>
          </a:p>
          <a:p>
            <a:pPr marL="0" indent="0">
              <a:buNone/>
            </a:pPr>
            <a:r>
              <a:rPr lang="en-MY" dirty="0"/>
              <a:t>    int c;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("Enter a digit: ");</a:t>
            </a:r>
          </a:p>
          <a:p>
            <a:pPr marL="0" indent="0">
              <a:buNone/>
            </a:pPr>
            <a:r>
              <a:rPr lang="en-MY" dirty="0"/>
              <a:t>    c = </a:t>
            </a:r>
            <a:r>
              <a:rPr lang="en-MY" dirty="0" err="1"/>
              <a:t>getchar</a:t>
            </a:r>
            <a:r>
              <a:rPr lang="en-MY" dirty="0"/>
              <a:t>();            // Reads one character</a:t>
            </a:r>
          </a:p>
          <a:p>
            <a:pPr marL="0" indent="0">
              <a:buNone/>
            </a:pPr>
            <a:r>
              <a:rPr lang="en-MY" dirty="0"/>
              <a:t>    if (c &gt;= '0' &amp;&amp; c &lt;= '9') {</a:t>
            </a:r>
          </a:p>
          <a:p>
            <a:pPr marL="0" indent="0">
              <a:buNone/>
            </a:pPr>
            <a:r>
              <a:rPr lang="en-MY" dirty="0"/>
              <a:t>        </a:t>
            </a:r>
            <a:r>
              <a:rPr lang="en-MY" dirty="0" err="1"/>
              <a:t>printf</a:t>
            </a:r>
            <a:r>
              <a:rPr lang="en-MY" dirty="0"/>
              <a:t>("You entered the digit ");</a:t>
            </a:r>
          </a:p>
          <a:p>
            <a:pPr marL="0" indent="0">
              <a:buNone/>
            </a:pPr>
            <a:r>
              <a:rPr lang="en-MY" dirty="0"/>
              <a:t>        </a:t>
            </a:r>
            <a:r>
              <a:rPr lang="en-MY" dirty="0" err="1"/>
              <a:t>putchar</a:t>
            </a:r>
            <a:r>
              <a:rPr lang="en-MY" dirty="0"/>
              <a:t>(c);           // prints the character stored in c</a:t>
            </a:r>
          </a:p>
          <a:p>
            <a:pPr marL="0" indent="0">
              <a:buNone/>
            </a:pPr>
            <a:r>
              <a:rPr lang="en-MY" dirty="0"/>
              <a:t>        </a:t>
            </a:r>
            <a:r>
              <a:rPr lang="en-MY" dirty="0" err="1"/>
              <a:t>putchar</a:t>
            </a:r>
            <a:r>
              <a:rPr lang="en-MY" dirty="0"/>
              <a:t>('\n');        // prints a newline (same as "\n")</a:t>
            </a:r>
          </a:p>
          <a:p>
            <a:pPr marL="0" indent="0">
              <a:buNone/>
            </a:pPr>
            <a:r>
              <a:rPr lang="en-MY" dirty="0"/>
              <a:t>        </a:t>
            </a:r>
            <a:r>
              <a:rPr lang="en-MY" dirty="0" err="1"/>
              <a:t>printf</a:t>
            </a:r>
            <a:r>
              <a:rPr lang="en-MY" dirty="0"/>
              <a:t>("Numeric value = %d\n", c - '0');</a:t>
            </a:r>
          </a:p>
          <a:p>
            <a:pPr marL="0" indent="0">
              <a:buNone/>
            </a:pPr>
            <a:r>
              <a:rPr lang="en-MY" dirty="0"/>
              <a:t>    } else {</a:t>
            </a:r>
          </a:p>
          <a:p>
            <a:pPr marL="0" indent="0">
              <a:buNone/>
            </a:pPr>
            <a:r>
              <a:rPr lang="en-MY" dirty="0"/>
              <a:t>        </a:t>
            </a:r>
            <a:r>
              <a:rPr lang="en-MY" dirty="0" err="1"/>
              <a:t>printf</a:t>
            </a:r>
            <a:r>
              <a:rPr lang="en-MY" dirty="0"/>
              <a:t>("Not a digit!\n");</a:t>
            </a:r>
          </a:p>
          <a:p>
            <a:pPr marL="0" indent="0">
              <a:buNone/>
            </a:pPr>
            <a:r>
              <a:rPr lang="en-MY" dirty="0"/>
              <a:t>    }</a:t>
            </a:r>
          </a:p>
          <a:p>
            <a:pPr marL="0" indent="0">
              <a:buNone/>
            </a:pPr>
            <a:r>
              <a:rPr lang="en-MY" dirty="0"/>
              <a:t>    return 0;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456DCC-AD75-101B-038D-831EA84CFC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800" dirty="0" err="1"/>
              <a:t>putchar</a:t>
            </a:r>
            <a:r>
              <a:rPr lang="en-US" sz="1800" dirty="0"/>
              <a:t>(c): prints a single character; the one stored in c</a:t>
            </a:r>
          </a:p>
          <a:p>
            <a:r>
              <a:rPr lang="en-US" sz="1800" dirty="0" err="1"/>
              <a:t>putchar</a:t>
            </a:r>
            <a:r>
              <a:rPr lang="en-US" sz="1800" dirty="0"/>
              <a:t>('\n’): prints a newline (like pressing Enter)</a:t>
            </a:r>
          </a:p>
          <a:p>
            <a:r>
              <a:rPr lang="en-US" sz="1800" dirty="0" err="1"/>
              <a:t>printf</a:t>
            </a:r>
            <a:r>
              <a:rPr lang="en-US" sz="1800" dirty="0"/>
              <a:t> can print formatted text, while </a:t>
            </a:r>
            <a:r>
              <a:rPr lang="en-US" sz="1800" dirty="0" err="1"/>
              <a:t>putchar</a:t>
            </a:r>
            <a:r>
              <a:rPr lang="en-US" sz="1800" dirty="0"/>
              <a:t> only prints one character at a time that’s why it was need to use two </a:t>
            </a:r>
            <a:r>
              <a:rPr lang="en-US" sz="1800" dirty="0" err="1"/>
              <a:t>putchar</a:t>
            </a:r>
            <a:r>
              <a:rPr lang="en-US" sz="1800" dirty="0"/>
              <a:t>() calls here to Enter new line</a:t>
            </a:r>
          </a:p>
          <a:p>
            <a:endParaRPr lang="en-US" sz="1800" dirty="0"/>
          </a:p>
          <a:p>
            <a:r>
              <a:rPr lang="en-US" sz="1800" dirty="0"/>
              <a:t>Output</a:t>
            </a:r>
          </a:p>
          <a:p>
            <a:pPr marL="0" indent="0">
              <a:buNone/>
            </a:pPr>
            <a:r>
              <a:rPr lang="en-US" sz="1800" dirty="0"/>
              <a:t>Enter a digit: 5</a:t>
            </a:r>
          </a:p>
          <a:p>
            <a:pPr marL="0" indent="0">
              <a:buNone/>
            </a:pPr>
            <a:r>
              <a:rPr lang="en-US" sz="1800" dirty="0"/>
              <a:t>You entered the digit 5</a:t>
            </a:r>
          </a:p>
          <a:p>
            <a:pPr marL="0" indent="0">
              <a:buNone/>
            </a:pPr>
            <a:r>
              <a:rPr lang="en-US" sz="1800" dirty="0"/>
              <a:t>Numeric value = 5</a:t>
            </a:r>
            <a:endParaRPr lang="en-MY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99445-0EDD-843C-04AE-14983637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0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7F5026D-F33E-F5CD-8F6E-9FB29B52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loop: Example</a:t>
            </a:r>
            <a:endParaRPr lang="en-MY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F6827E-CAE8-B38A-1F2A-BF3F1C03A5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// Print numbers from 1 to 10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11;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printf("%d 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MY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66E765-E8FF-D58E-9BA2-99CA397071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MY" dirty="0"/>
              <a:t>1 2 3 4 5 6 7 8 9 10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0D075-EB1D-9D64-0A90-DCF99644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5723AAA-1530-0ED3-CBAC-890AF8B9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putchar</a:t>
            </a:r>
            <a:r>
              <a:rPr lang="en-MY" dirty="0"/>
              <a:t>() vs. </a:t>
            </a:r>
            <a:r>
              <a:rPr lang="en-MY" dirty="0" err="1"/>
              <a:t>printf</a:t>
            </a:r>
            <a:r>
              <a:rPr lang="en-MY" dirty="0"/>
              <a:t>()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9FCAC71-FA9E-DB85-91B6-A26D234D7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277588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8869564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21912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54751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putchar()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printf()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80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Purpose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Prints </a:t>
                      </a:r>
                      <a:r>
                        <a:rPr lang="en-MY" b="1"/>
                        <a:t>one character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Prints </a:t>
                      </a:r>
                      <a:r>
                        <a:rPr lang="en-MY" b="1"/>
                        <a:t>formatted output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78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Header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&lt;stdio.h&gt;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&lt;stdio.h&gt;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33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Output type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Character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Any type (string, int, float,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17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Example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putchar('A');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printf("A");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90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Formatted output?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❌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✅ 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41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b="1"/>
                        <a:t>Can print variables easily?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Limited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Yes — supports format specifiers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070818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89AD6-9440-3485-F176-5560D0D5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A0B764-FB0E-3762-82E1-AF99945A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putchar</a:t>
            </a:r>
            <a:r>
              <a:rPr lang="en-MY" dirty="0"/>
              <a:t>() vs. </a:t>
            </a:r>
            <a:r>
              <a:rPr lang="en-MY" dirty="0" err="1"/>
              <a:t>printf</a:t>
            </a:r>
            <a:r>
              <a:rPr lang="en-MY" dirty="0"/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255859-8FC1-E79E-9AB1-5709C88DA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putchar</a:t>
            </a:r>
            <a:r>
              <a:rPr lang="en-MY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58C11D-04D2-5E0B-6336-7E81BDD499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char c = 'H';</a:t>
            </a:r>
          </a:p>
          <a:p>
            <a:pPr marL="0" indent="0">
              <a:buNone/>
            </a:pPr>
            <a:r>
              <a:rPr lang="en-MY" dirty="0" err="1"/>
              <a:t>putchar</a:t>
            </a:r>
            <a:r>
              <a:rPr lang="en-MY" dirty="0"/>
              <a:t>(c);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E303C6-008B-524B-B6C2-A2B8AD2F2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MY" dirty="0" err="1"/>
              <a:t>printf</a:t>
            </a:r>
            <a:r>
              <a:rPr lang="en-MY" dirty="0"/>
              <a:t>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24BF02-C73E-64D9-D649-D3EC50EEB5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char c = 'H';</a:t>
            </a:r>
          </a:p>
          <a:p>
            <a:pPr marL="0" indent="0">
              <a:buNone/>
            </a:pPr>
            <a:r>
              <a:rPr lang="sv-SE" dirty="0"/>
              <a:t>printf("%c", c);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US" dirty="0"/>
              <a:t>int a = 10;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("Value of a = %d\n", a);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89B80-96D7-5D62-A6CC-08531BFC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05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308C6A4-A0E8-022E-F69C-BCA36041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Summary</a:t>
            </a:r>
            <a:br>
              <a:rPr lang="en-MY" dirty="0"/>
            </a:br>
            <a:r>
              <a:rPr lang="en-MY" dirty="0" err="1"/>
              <a:t>getchar</a:t>
            </a:r>
            <a:r>
              <a:rPr lang="en-MY" dirty="0"/>
              <a:t>() vs. </a:t>
            </a:r>
            <a:r>
              <a:rPr lang="en-MY" dirty="0" err="1"/>
              <a:t>scanf</a:t>
            </a:r>
            <a:r>
              <a:rPr lang="en-MY" dirty="0"/>
              <a:t>() and </a:t>
            </a:r>
            <a:r>
              <a:rPr lang="en-MY" dirty="0" err="1"/>
              <a:t>putchar</a:t>
            </a:r>
            <a:r>
              <a:rPr lang="en-MY" dirty="0"/>
              <a:t>() vs. </a:t>
            </a:r>
            <a:r>
              <a:rPr lang="en-MY" dirty="0" err="1"/>
              <a:t>printf</a:t>
            </a:r>
            <a:r>
              <a:rPr lang="en-MY" dirty="0"/>
              <a:t>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C50B64-964A-0ABB-A0E5-47994D22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getchar</a:t>
            </a:r>
            <a:r>
              <a:rPr lang="en-US" dirty="0"/>
              <a:t>() / </a:t>
            </a:r>
            <a:r>
              <a:rPr lang="en-US" dirty="0" err="1"/>
              <a:t>putchar</a:t>
            </a:r>
            <a:r>
              <a:rPr lang="en-US" dirty="0"/>
              <a:t>() for character-by-character programs (like reading text, simple loops)</a:t>
            </a:r>
          </a:p>
          <a:p>
            <a:r>
              <a:rPr lang="en-US" dirty="0"/>
              <a:t>Use </a:t>
            </a:r>
            <a:r>
              <a:rPr lang="en-US" dirty="0" err="1"/>
              <a:t>scanf</a:t>
            </a:r>
            <a:r>
              <a:rPr lang="en-US" dirty="0"/>
              <a:t>() / </a:t>
            </a:r>
            <a:r>
              <a:rPr lang="en-US" dirty="0" err="1"/>
              <a:t>printf</a:t>
            </a:r>
            <a:r>
              <a:rPr lang="en-US" dirty="0"/>
              <a:t>() for general input/output with numbers, strings, and formatting</a:t>
            </a:r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403EA-61E8-1C9F-C6DF-EA5F9398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2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C653-EFB5-6FA1-24CA-3D2AA556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Determine the length of a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3D870-F436-4DEC-BB2D-3962FDFD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5496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int length = 0;</a:t>
            </a:r>
          </a:p>
          <a:p>
            <a:pPr marL="0" indent="0">
              <a:buNone/>
            </a:pPr>
            <a:r>
              <a:rPr lang="en-US" dirty="0"/>
              <a:t>    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a message: ");</a:t>
            </a:r>
          </a:p>
          <a:p>
            <a:pPr marL="0" indent="0">
              <a:buNone/>
            </a:pPr>
            <a:r>
              <a:rPr lang="en-US" dirty="0"/>
              <a:t>    while ((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getchar</a:t>
            </a:r>
            <a:r>
              <a:rPr lang="en-US" dirty="0"/>
              <a:t>()) != '\n') {  // stop when Enter is pressed</a:t>
            </a:r>
          </a:p>
          <a:p>
            <a:pPr marL="0" indent="0">
              <a:buNone/>
            </a:pPr>
            <a:r>
              <a:rPr lang="en-US" dirty="0"/>
              <a:t>        length++;                       // count each character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("Your message was %d Character(s) long.\n”, length);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9F10E-2B85-B4C0-0B02-DCD02CD3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49AB3-84B2-27F0-0566-6D35451FB82F}"/>
              </a:ext>
            </a:extLst>
          </p:cNvPr>
          <p:cNvSpPr txBox="1"/>
          <p:nvPr/>
        </p:nvSpPr>
        <p:spPr>
          <a:xfrm>
            <a:off x="9193161" y="2389239"/>
            <a:ext cx="2890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Brevity is the soul of wit.</a:t>
            </a:r>
          </a:p>
          <a:p>
            <a:endParaRPr lang="en-US" dirty="0"/>
          </a:p>
          <a:p>
            <a:r>
              <a:rPr lang="en-US" dirty="0"/>
              <a:t>Your message was 27 Character(s) long.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2868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735B8-7E99-7817-5360-8715A73D3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92701B-9CDE-159E-B922-4A54B701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loop: Example</a:t>
            </a:r>
            <a:endParaRPr lang="en-MY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2306E6-7D51-334A-01DD-BF8FB5671F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MY" dirty="0"/>
              <a:t>// Program to calculate the sum of first n natural numbers</a:t>
            </a:r>
          </a:p>
          <a:p>
            <a:pPr marL="0" indent="0">
              <a:buNone/>
            </a:pPr>
            <a:r>
              <a:rPr lang="en-MY" dirty="0"/>
              <a:t>#include &lt;</a:t>
            </a:r>
            <a:r>
              <a:rPr lang="en-MY" dirty="0" err="1"/>
              <a:t>stdio.h</a:t>
            </a:r>
            <a:r>
              <a:rPr lang="en-MY" dirty="0"/>
              <a:t>&gt;</a:t>
            </a:r>
          </a:p>
          <a:p>
            <a:pPr marL="0" indent="0">
              <a:buNone/>
            </a:pPr>
            <a:r>
              <a:rPr lang="en-MY" dirty="0"/>
              <a:t>int main()</a:t>
            </a:r>
          </a:p>
          <a:p>
            <a:pPr marL="0" indent="0">
              <a:buNone/>
            </a:pPr>
            <a:r>
              <a:rPr lang="en-MY" dirty="0"/>
              <a:t>{</a:t>
            </a:r>
          </a:p>
          <a:p>
            <a:pPr marL="0" indent="0">
              <a:buNone/>
            </a:pPr>
            <a:r>
              <a:rPr lang="en-MY" dirty="0"/>
              <a:t>    int </a:t>
            </a:r>
            <a:r>
              <a:rPr lang="en-MY" dirty="0" err="1"/>
              <a:t>num</a:t>
            </a:r>
            <a:r>
              <a:rPr lang="en-MY" dirty="0"/>
              <a:t>, count, sum = 0;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("Enter a positive integer: ");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scanf</a:t>
            </a:r>
            <a:r>
              <a:rPr lang="en-MY" dirty="0"/>
              <a:t>("%d", &amp;</a:t>
            </a:r>
            <a:r>
              <a:rPr lang="en-MY" dirty="0" err="1"/>
              <a:t>num</a:t>
            </a:r>
            <a:r>
              <a:rPr lang="en-MY" dirty="0"/>
              <a:t>);</a:t>
            </a:r>
          </a:p>
          <a:p>
            <a:pPr marL="0" indent="0">
              <a:buNone/>
            </a:pPr>
            <a:r>
              <a:rPr lang="en-MY" dirty="0"/>
              <a:t>    // for loop terminates when count exceeds </a:t>
            </a:r>
            <a:r>
              <a:rPr lang="en-MY" dirty="0" err="1"/>
              <a:t>num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    for(count = 1; count &lt;= </a:t>
            </a:r>
            <a:r>
              <a:rPr lang="en-MY" dirty="0" err="1"/>
              <a:t>num</a:t>
            </a:r>
            <a:r>
              <a:rPr lang="en-MY" dirty="0"/>
              <a:t>; ++count)</a:t>
            </a:r>
          </a:p>
          <a:p>
            <a:pPr marL="0" indent="0">
              <a:buNone/>
            </a:pPr>
            <a:r>
              <a:rPr lang="en-MY" dirty="0"/>
              <a:t>    {</a:t>
            </a:r>
          </a:p>
          <a:p>
            <a:pPr marL="0" indent="0">
              <a:buNone/>
            </a:pPr>
            <a:r>
              <a:rPr lang="en-MY" dirty="0"/>
              <a:t>        sum += count;</a:t>
            </a:r>
          </a:p>
          <a:p>
            <a:pPr marL="0" indent="0">
              <a:buNone/>
            </a:pPr>
            <a:r>
              <a:rPr lang="en-MY" dirty="0"/>
              <a:t>    }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("Sum = %d", sum);</a:t>
            </a:r>
          </a:p>
          <a:p>
            <a:pPr marL="0" indent="0">
              <a:buNone/>
            </a:pPr>
            <a:r>
              <a:rPr lang="en-MY" dirty="0"/>
              <a:t>    return 0;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70B7B4-E3BC-3AE2-B732-D23797D9D5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pt-BR" dirty="0"/>
              <a:t>Enter a positive integer: 10</a:t>
            </a:r>
          </a:p>
          <a:p>
            <a:pPr marL="0" indent="0">
              <a:buNone/>
            </a:pPr>
            <a:r>
              <a:rPr lang="pt-BR" dirty="0"/>
              <a:t>Sum = 55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3C4CA-3EA1-5C7A-EC46-E2002095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2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DC70-5D22-4518-C445-53590410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Counting Digits in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AB99-A98D-C003-0975-B16A632F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9331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dirty="0"/>
              <a:t>#include &lt;</a:t>
            </a:r>
            <a:r>
              <a:rPr lang="en-MY" dirty="0" err="1"/>
              <a:t>stdio.h</a:t>
            </a:r>
            <a:r>
              <a:rPr lang="en-MY" dirty="0"/>
              <a:t>&gt;</a:t>
            </a:r>
          </a:p>
          <a:p>
            <a:pPr marL="0" indent="0">
              <a:buNone/>
            </a:pPr>
            <a:r>
              <a:rPr lang="en-MY" dirty="0"/>
              <a:t>int main() {</a:t>
            </a:r>
          </a:p>
          <a:p>
            <a:pPr marL="0" indent="0">
              <a:buNone/>
            </a:pPr>
            <a:r>
              <a:rPr lang="en-MY" dirty="0"/>
              <a:t>    int n, count = 0;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("Enter a number: ");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scanf</a:t>
            </a:r>
            <a:r>
              <a:rPr lang="en-MY" dirty="0"/>
              <a:t>("%d", &amp;n);</a:t>
            </a:r>
          </a:p>
          <a:p>
            <a:pPr marL="0" indent="0">
              <a:buNone/>
            </a:pPr>
            <a:r>
              <a:rPr lang="en-MY" dirty="0"/>
              <a:t>    for (; n != 0; n /= 10) {</a:t>
            </a:r>
          </a:p>
          <a:p>
            <a:pPr marL="0" indent="0">
              <a:buNone/>
            </a:pPr>
            <a:r>
              <a:rPr lang="en-MY" dirty="0"/>
              <a:t>        count++;</a:t>
            </a:r>
          </a:p>
          <a:p>
            <a:pPr marL="0" indent="0">
              <a:buNone/>
            </a:pPr>
            <a:r>
              <a:rPr lang="en-MY" dirty="0"/>
              <a:t>    }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("The number has %d digit(s).\n", count);</a:t>
            </a:r>
          </a:p>
          <a:p>
            <a:pPr marL="0" indent="0">
              <a:buNone/>
            </a:pPr>
            <a:r>
              <a:rPr lang="en-MY" dirty="0"/>
              <a:t>    return 0;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353A0-B1F7-4464-AC83-AC0DAAF4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1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90EA-C6F5-D8C4-ABB1-63E14A76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Build a pyramid of stars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4FB0-5DFB-86F0-7ACB-590D510ED9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dirty="0"/>
              <a:t>#include &lt;</a:t>
            </a:r>
            <a:r>
              <a:rPr lang="en-MY" dirty="0" err="1"/>
              <a:t>stdio.h</a:t>
            </a:r>
            <a:r>
              <a:rPr lang="en-MY" dirty="0"/>
              <a:t>&gt;</a:t>
            </a:r>
          </a:p>
          <a:p>
            <a:pPr marL="0" indent="0">
              <a:buNone/>
            </a:pPr>
            <a:r>
              <a:rPr lang="en-MY" dirty="0"/>
              <a:t>int </a:t>
            </a:r>
            <a:r>
              <a:rPr lang="en-MY"/>
              <a:t>main() </a:t>
            </a:r>
            <a:r>
              <a:rPr lang="en-MY" dirty="0"/>
              <a:t>{</a:t>
            </a:r>
          </a:p>
          <a:p>
            <a:pPr marL="0" indent="0">
              <a:buNone/>
            </a:pPr>
            <a:r>
              <a:rPr lang="en-MY" dirty="0"/>
              <a:t>    int n;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("Enter the number of rows: ");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scanf</a:t>
            </a:r>
            <a:r>
              <a:rPr lang="en-MY" dirty="0"/>
              <a:t>("%d", &amp;n);</a:t>
            </a:r>
          </a:p>
          <a:p>
            <a:pPr marL="0" indent="0">
              <a:buNone/>
            </a:pPr>
            <a:r>
              <a:rPr lang="en-MY" dirty="0"/>
              <a:t>    for (int </a:t>
            </a:r>
            <a:r>
              <a:rPr lang="en-MY" dirty="0" err="1"/>
              <a:t>i</a:t>
            </a:r>
            <a:r>
              <a:rPr lang="en-MY" dirty="0"/>
              <a:t> = 1; </a:t>
            </a:r>
            <a:r>
              <a:rPr lang="en-MY" dirty="0" err="1"/>
              <a:t>i</a:t>
            </a:r>
            <a:r>
              <a:rPr lang="en-MY" dirty="0"/>
              <a:t> &lt;= n; </a:t>
            </a:r>
            <a:r>
              <a:rPr lang="en-MY" dirty="0" err="1"/>
              <a:t>i</a:t>
            </a:r>
            <a:r>
              <a:rPr lang="en-MY" dirty="0"/>
              <a:t>++) {</a:t>
            </a:r>
          </a:p>
          <a:p>
            <a:pPr marL="0" indent="0">
              <a:buNone/>
            </a:pPr>
            <a:r>
              <a:rPr lang="en-MY" dirty="0"/>
              <a:t>        // Print spaces before stars</a:t>
            </a:r>
          </a:p>
          <a:p>
            <a:pPr marL="0" indent="0">
              <a:buNone/>
            </a:pPr>
            <a:r>
              <a:rPr lang="en-MY" dirty="0"/>
              <a:t>        for (int j = 1; j &lt;= n - </a:t>
            </a:r>
            <a:r>
              <a:rPr lang="en-MY" dirty="0" err="1"/>
              <a:t>i</a:t>
            </a:r>
            <a:r>
              <a:rPr lang="en-MY" dirty="0"/>
              <a:t>; </a:t>
            </a:r>
            <a:r>
              <a:rPr lang="en-MY" dirty="0" err="1"/>
              <a:t>j++</a:t>
            </a:r>
            <a:r>
              <a:rPr lang="en-MY" dirty="0"/>
              <a:t>) {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printf</a:t>
            </a:r>
            <a:r>
              <a:rPr lang="en-MY" dirty="0"/>
              <a:t>(" ");</a:t>
            </a:r>
          </a:p>
          <a:p>
            <a:pPr marL="0" indent="0">
              <a:buNone/>
            </a:pPr>
            <a:r>
              <a:rPr lang="en-MY" dirty="0"/>
              <a:t>      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DEBD9-829A-BFDD-997C-A382671E36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dirty="0"/>
              <a:t> // Print stars</a:t>
            </a:r>
          </a:p>
          <a:p>
            <a:pPr marL="0" indent="0">
              <a:buNone/>
            </a:pPr>
            <a:r>
              <a:rPr lang="en-MY" dirty="0"/>
              <a:t>        for (int k = 1; k &lt;= 2 * </a:t>
            </a:r>
            <a:r>
              <a:rPr lang="en-MY" dirty="0" err="1"/>
              <a:t>i</a:t>
            </a:r>
            <a:r>
              <a:rPr lang="en-MY" dirty="0"/>
              <a:t> - 1; k++) {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printf</a:t>
            </a:r>
            <a:r>
              <a:rPr lang="en-MY" dirty="0"/>
              <a:t>("*");</a:t>
            </a:r>
          </a:p>
          <a:p>
            <a:pPr marL="0" indent="0">
              <a:buNone/>
            </a:pPr>
            <a:r>
              <a:rPr lang="en-MY" dirty="0"/>
              <a:t>        }</a:t>
            </a:r>
          </a:p>
          <a:p>
            <a:pPr marL="0" indent="0">
              <a:buNone/>
            </a:pPr>
            <a:r>
              <a:rPr lang="en-MY" dirty="0"/>
              <a:t>        </a:t>
            </a:r>
            <a:r>
              <a:rPr lang="en-MY" dirty="0" err="1"/>
              <a:t>printf</a:t>
            </a:r>
            <a:r>
              <a:rPr lang="en-MY" dirty="0"/>
              <a:t>("\n");</a:t>
            </a:r>
          </a:p>
          <a:p>
            <a:pPr marL="0" indent="0">
              <a:buNone/>
            </a:pPr>
            <a:r>
              <a:rPr lang="en-MY" dirty="0"/>
              <a:t>    }</a:t>
            </a:r>
          </a:p>
          <a:p>
            <a:pPr marL="0" indent="0">
              <a:buNone/>
            </a:pPr>
            <a:r>
              <a:rPr lang="en-MY" dirty="0"/>
              <a:t>    return 0;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D06F7-2D7F-8088-5729-598F256A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7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FC4E7D-2393-5ECE-0BB7-978144A5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MY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20FD45-A0C7-2836-2A3C-EFF0FD984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to calculate the factorial of a number.</a:t>
            </a:r>
          </a:p>
          <a:p>
            <a:r>
              <a:rPr lang="en-US" dirty="0"/>
              <a:t>The factorial of a non-negative integer n is the product of all positive integers less than or equal to n.</a:t>
            </a:r>
          </a:p>
          <a:p>
            <a:r>
              <a:rPr lang="en-US" dirty="0"/>
              <a:t>For example, the factorial of 3 is 3 * 2 * 1 = 6.</a:t>
            </a:r>
          </a:p>
          <a:p>
            <a:r>
              <a:rPr lang="en-US" dirty="0"/>
              <a:t>Return the factorial of the input number num.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4A63F-EA89-1093-A7DB-5ED97AFB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2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B8DF-EAC2-5A2C-7CBA-E8CCCFDD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Operator Precedence and Operator Associativity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18795F-22DC-F47A-BDFD-8EEAA1B89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  <a:endParaRPr lang="en-MY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861B447-A104-4C7C-E38D-A53FA5C63A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Defines which operator is evaluated first when an expression has multiple operators</a:t>
            </a:r>
          </a:p>
          <a:p>
            <a:r>
              <a:rPr lang="en-US" dirty="0"/>
              <a:t>Purpose: Determines the priority of operators</a:t>
            </a:r>
          </a:p>
          <a:p>
            <a:r>
              <a:rPr lang="en-US" dirty="0"/>
              <a:t>Example: int x = 5 + 3 * 2;  // * has higher precedence than +  </a:t>
            </a:r>
          </a:p>
          <a:p>
            <a:pPr lvl="1"/>
            <a:r>
              <a:rPr lang="en-US" dirty="0"/>
              <a:t>First 3 * 2 = 6, then 5 + 6 = 11</a:t>
            </a:r>
          </a:p>
          <a:p>
            <a:pPr lvl="1"/>
            <a:r>
              <a:rPr lang="en-US" dirty="0"/>
              <a:t>Result: x = 11.</a:t>
            </a:r>
            <a:endParaRPr lang="en-MY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19A761-7FB3-7D77-F102-283202527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MY" dirty="0"/>
              <a:t>Operator Associativity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2475638-708F-4D2D-FE6E-88DDD1C2932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Defines which side to evaluate first (left-to-right or right-to-left) when operators of the same precedence appear in an expression</a:t>
            </a:r>
          </a:p>
          <a:p>
            <a:r>
              <a:rPr lang="en-US" dirty="0"/>
              <a:t>Purpose: Resolves conflicts between operators of equal precedence.</a:t>
            </a:r>
          </a:p>
          <a:p>
            <a:r>
              <a:rPr lang="en-US" dirty="0"/>
              <a:t>Example: </a:t>
            </a:r>
            <a:r>
              <a:rPr lang="es-ES" dirty="0" err="1"/>
              <a:t>int</a:t>
            </a:r>
            <a:r>
              <a:rPr lang="es-ES" dirty="0"/>
              <a:t> y = 5 - 3 - 1; </a:t>
            </a:r>
          </a:p>
          <a:p>
            <a:pPr lvl="1"/>
            <a:r>
              <a:rPr lang="en-US" dirty="0"/>
              <a:t>- has left-to-right associativity → (5 - 3) - 1 = 1</a:t>
            </a:r>
          </a:p>
          <a:p>
            <a:pPr lvl="1"/>
            <a:r>
              <a:rPr lang="en-US" dirty="0"/>
              <a:t>If it were right-to-left, it would be 5 - (3 - 1) = 3.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7888A-5A56-7D51-03D8-4162213E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7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978E7-5CCB-E6AA-190C-2BA75AB1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5973A5-F7BF-B823-2F4D-E7EFDF5C7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165823"/>
              </p:ext>
            </p:extLst>
          </p:nvPr>
        </p:nvGraphicFramePr>
        <p:xfrm>
          <a:off x="132736" y="449109"/>
          <a:ext cx="11926528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632">
                  <a:extLst>
                    <a:ext uri="{9D8B030D-6E8A-4147-A177-3AD203B41FA5}">
                      <a16:colId xmlns:a16="http://schemas.microsoft.com/office/drawing/2014/main" val="2014901417"/>
                    </a:ext>
                  </a:extLst>
                </a:gridCol>
                <a:gridCol w="4431891">
                  <a:extLst>
                    <a:ext uri="{9D8B030D-6E8A-4147-A177-3AD203B41FA5}">
                      <a16:colId xmlns:a16="http://schemas.microsoft.com/office/drawing/2014/main" val="2598524364"/>
                    </a:ext>
                  </a:extLst>
                </a:gridCol>
                <a:gridCol w="1531373">
                  <a:extLst>
                    <a:ext uri="{9D8B030D-6E8A-4147-A177-3AD203B41FA5}">
                      <a16:colId xmlns:a16="http://schemas.microsoft.com/office/drawing/2014/main" val="90316893"/>
                    </a:ext>
                  </a:extLst>
                </a:gridCol>
                <a:gridCol w="2981632">
                  <a:extLst>
                    <a:ext uri="{9D8B030D-6E8A-4147-A177-3AD203B41FA5}">
                      <a16:colId xmlns:a16="http://schemas.microsoft.com/office/drawing/2014/main" val="2452353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Precedence (High → Low)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Associativity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3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1 (Highest)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()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[]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-&gt;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++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--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a[i]</a:t>
                      </a:r>
                      <a:r>
                        <a:rPr lang="en-MY"/>
                        <a:t>,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p-&gt;x</a:t>
                      </a:r>
                      <a:r>
                        <a:rPr lang="en-MY"/>
                        <a:t>,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x++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21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!</a:t>
                      </a:r>
                      <a:r>
                        <a:rPr lang="en-MY" dirty="0"/>
                        <a:t> </a:t>
                      </a:r>
                      <a:r>
                        <a:rPr lang="en-MY" dirty="0">
                          <a:latin typeface="Courier New" panose="02070309020205020404" pitchFamily="49" charset="0"/>
                        </a:rPr>
                        <a:t>~</a:t>
                      </a:r>
                      <a:r>
                        <a:rPr lang="en-MY" dirty="0"/>
                        <a:t> </a:t>
                      </a:r>
                      <a:r>
                        <a:rPr lang="en-MY" dirty="0">
                          <a:latin typeface="Courier New" panose="02070309020205020404" pitchFamily="49" charset="0"/>
                        </a:rPr>
                        <a:t>++</a:t>
                      </a:r>
                      <a:r>
                        <a:rPr lang="en-MY" dirty="0"/>
                        <a:t> </a:t>
                      </a:r>
                      <a:r>
                        <a:rPr lang="en-MY" dirty="0">
                          <a:latin typeface="Courier New" panose="02070309020205020404" pitchFamily="49" charset="0"/>
                        </a:rPr>
                        <a:t>--</a:t>
                      </a:r>
                      <a:r>
                        <a:rPr lang="en-MY" dirty="0"/>
                        <a:t> </a:t>
                      </a:r>
                      <a:r>
                        <a:rPr lang="en-MY" dirty="0">
                          <a:latin typeface="Courier New" panose="02070309020205020404" pitchFamily="49" charset="0"/>
                        </a:rPr>
                        <a:t>+</a:t>
                      </a:r>
                      <a:r>
                        <a:rPr lang="en-MY" dirty="0"/>
                        <a:t> </a:t>
                      </a:r>
                      <a:r>
                        <a:rPr lang="en-MY" dirty="0">
                          <a:latin typeface="Courier New" panose="02070309020205020404" pitchFamily="49" charset="0"/>
                        </a:rPr>
                        <a:t>-</a:t>
                      </a:r>
                      <a:r>
                        <a:rPr lang="en-MY" dirty="0"/>
                        <a:t> (unary) </a:t>
                      </a:r>
                      <a:r>
                        <a:rPr lang="en-MY" dirty="0"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MY" dirty="0"/>
                        <a:t> (dereference) </a:t>
                      </a:r>
                      <a:r>
                        <a:rPr lang="en-MY" dirty="0">
                          <a:latin typeface="Courier New" panose="02070309020205020404" pitchFamily="49" charset="0"/>
                        </a:rPr>
                        <a:t>&amp;</a:t>
                      </a:r>
                      <a:r>
                        <a:rPr lang="en-MY" dirty="0"/>
                        <a:t> (address) </a:t>
                      </a:r>
                      <a:r>
                        <a:rPr lang="en-MY" dirty="0" err="1">
                          <a:latin typeface="Courier New" panose="02070309020205020404" pitchFamily="49" charset="0"/>
                        </a:rPr>
                        <a:t>sizeof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Right to 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--x</a:t>
                      </a:r>
                      <a:r>
                        <a:rPr lang="en-MY"/>
                        <a:t>,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*p</a:t>
                      </a:r>
                      <a:r>
                        <a:rPr lang="en-MY"/>
                        <a:t>,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&amp;x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94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%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a * b / c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45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+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-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a + b - c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&lt;&lt;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&gt;&gt;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x &lt;&lt; 2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76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&gt;=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a &lt; b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90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!=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a == b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22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&amp;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a &amp; b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62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^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a ^ b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3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`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`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2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&amp;&amp;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a &amp;&amp; b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36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`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`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3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?:</a:t>
                      </a:r>
                      <a:r>
                        <a:rPr lang="en-MY"/>
                        <a:t> (ternary)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Right to 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(a &gt; b) ? x : y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8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+=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-=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*=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/=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%=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Right to 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x = 5</a:t>
                      </a:r>
                      <a:r>
                        <a:rPr lang="en-MY"/>
                        <a:t>,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x += 2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35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15 (Lowest)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MY" dirty="0"/>
                        <a:t> (comma)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a = 1, b = 2</a:t>
                      </a:r>
                      <a:endParaRPr lang="en-MY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76840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08ED4DB-8D7F-578E-3F9B-D3C81D1A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56571"/>
            <a:ext cx="10515600" cy="1325563"/>
          </a:xfrm>
        </p:spPr>
        <p:txBody>
          <a:bodyPr>
            <a:normAutofit/>
          </a:bodyPr>
          <a:lstStyle/>
          <a:p>
            <a:r>
              <a:rPr lang="en-MY" sz="3600" dirty="0"/>
              <a:t>Operator Precedence and Operator Associativity</a:t>
            </a:r>
          </a:p>
        </p:txBody>
      </p:sp>
    </p:spTree>
    <p:extLst>
      <p:ext uri="{BB962C8B-B14F-4D97-AF65-F5344CB8AC3E}">
        <p14:creationId xmlns:p14="http://schemas.microsoft.com/office/powerpoint/2010/main" val="170982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DA86EC-631C-357D-F92C-58029F1E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Operator Precedence and Operator Associativity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48516-F625-12DC-D235-622D30DC73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Precedence:</a:t>
            </a:r>
            <a:r>
              <a:rPr lang="en-US" dirty="0"/>
              <a:t> Decides which operator first</a:t>
            </a:r>
          </a:p>
          <a:p>
            <a:r>
              <a:rPr lang="en-US" b="1" dirty="0"/>
              <a:t>Associativity:</a:t>
            </a:r>
            <a:r>
              <a:rPr lang="en-US" dirty="0"/>
              <a:t> Decides which direction first (when same precedence).</a:t>
            </a:r>
            <a:endParaRPr lang="en-MY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8367CA-5904-130B-606A-FDF3F8A594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Precedence decides which operator first</a:t>
            </a:r>
          </a:p>
          <a:p>
            <a:r>
              <a:rPr lang="en-US" dirty="0"/>
              <a:t>Associativity decides which side first when same precedence</a:t>
            </a:r>
          </a:p>
          <a:p>
            <a:r>
              <a:rPr lang="en-US" dirty="0"/>
              <a:t>Unary operators (like ++x, --x, !, </a:t>
            </a:r>
            <a:r>
              <a:rPr lang="en-US" dirty="0" err="1"/>
              <a:t>sizeof</a:t>
            </a:r>
            <a:r>
              <a:rPr lang="en-US" dirty="0"/>
              <a:t>) → Right to Left</a:t>
            </a:r>
          </a:p>
          <a:p>
            <a:r>
              <a:rPr lang="en-US" dirty="0"/>
              <a:t>Assignment and ternary → Right to Left</a:t>
            </a:r>
          </a:p>
          <a:p>
            <a:r>
              <a:rPr lang="en-US" dirty="0"/>
              <a:t>Most of others → Left to Right.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58D5F-6707-5F87-AFB7-8D77EC38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5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ac0c9a-813f-4d9b-a740-840cd7e431e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D10F0614EC134D8A9AF60FB4F5BE75" ma:contentTypeVersion="14" ma:contentTypeDescription="Create a new document." ma:contentTypeScope="" ma:versionID="9402b01ec931e9d9ee753ac2d8e79ba4">
  <xsd:schema xmlns:xsd="http://www.w3.org/2001/XMLSchema" xmlns:xs="http://www.w3.org/2001/XMLSchema" xmlns:p="http://schemas.microsoft.com/office/2006/metadata/properties" xmlns:ns3="aaac0c9a-813f-4d9b-a740-840cd7e431ee" xmlns:ns4="3766bf53-dc66-4012-9915-e32c6a5bcebf" targetNamespace="http://schemas.microsoft.com/office/2006/metadata/properties" ma:root="true" ma:fieldsID="35dfeff14d2cddf999af9c6ded2df788" ns3:_="" ns4:_="">
    <xsd:import namespace="aaac0c9a-813f-4d9b-a740-840cd7e431ee"/>
    <xsd:import namespace="3766bf53-dc66-4012-9915-e32c6a5bce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ac0c9a-813f-4d9b-a740-840cd7e431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6bf53-dc66-4012-9915-e32c6a5bceb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067AD9-1C79-4866-896D-808EFA51C1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A38647-C5EA-4755-BBCB-358012B2385A}">
  <ds:schemaRefs>
    <ds:schemaRef ds:uri="http://schemas.microsoft.com/office/2006/metadata/properties"/>
    <ds:schemaRef ds:uri="http://www.w3.org/2000/xmlns/"/>
    <ds:schemaRef ds:uri="aaac0c9a-813f-4d9b-a740-840cd7e431ee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C560FC2-502B-474E-BEEB-C470A29ECFB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aac0c9a-813f-4d9b-a740-840cd7e431ee"/>
    <ds:schemaRef ds:uri="3766bf53-dc66-4012-9915-e32c6a5bcebf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</TotalTime>
  <Words>2189</Words>
  <Application>Microsoft Office PowerPoint</Application>
  <PresentationFormat>Widescreen</PresentationFormat>
  <Paragraphs>373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Courier New</vt:lpstr>
      <vt:lpstr>Office Theme</vt:lpstr>
      <vt:lpstr>for loop</vt:lpstr>
      <vt:lpstr>for loop: Example</vt:lpstr>
      <vt:lpstr>for loop: Example</vt:lpstr>
      <vt:lpstr>Counting Digits in a number</vt:lpstr>
      <vt:lpstr>Build a pyramid of stars</vt:lpstr>
      <vt:lpstr>Assignment</vt:lpstr>
      <vt:lpstr>Operator Precedence and Operator Associativity</vt:lpstr>
      <vt:lpstr>Operator Precedence and Operator Associativity</vt:lpstr>
      <vt:lpstr>Operator Precedence and Operator Associativity</vt:lpstr>
      <vt:lpstr>Practice Questions</vt:lpstr>
      <vt:lpstr>Practice Questions</vt:lpstr>
      <vt:lpstr>Practice Questions</vt:lpstr>
      <vt:lpstr>Exiting from a Loop (break)</vt:lpstr>
      <vt:lpstr>Exiting from a Loop (continue)</vt:lpstr>
      <vt:lpstr>Exiting from a Loop (goto)</vt:lpstr>
      <vt:lpstr>Exiting from a Loop (return 0)</vt:lpstr>
      <vt:lpstr>getchar() vs. scanf()</vt:lpstr>
      <vt:lpstr>getchar() vs. scanf()</vt:lpstr>
      <vt:lpstr>Can getchar and putchar be used for digits 0-9? </vt:lpstr>
      <vt:lpstr>putchar() vs. printf()</vt:lpstr>
      <vt:lpstr>putchar() vs. printf()</vt:lpstr>
      <vt:lpstr>Summary getchar() vs. scanf() and putchar() vs. printf()</vt:lpstr>
      <vt:lpstr>Determine the length of a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Suhail Asghar Qureshi</dc:creator>
  <cp:lastModifiedBy>Suhail Asghar Qureshi</cp:lastModifiedBy>
  <cp:revision>505</cp:revision>
  <dcterms:created xsi:type="dcterms:W3CDTF">2025-09-09T21:14:34Z</dcterms:created>
  <dcterms:modified xsi:type="dcterms:W3CDTF">2025-10-09T15:28:57Z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0x010100DDD10F0614EC134D8A9AF60FB4F5BE75</vt:lpwstr>
  </property>
</Properties>
</file>