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89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the topic and explain that this presentation will cover differences, properties, and applications of conductors, semiconductors, and insulators.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electrical conductivity determines how materials are classified. Mention that these materials play key roles in electrical and electronic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Describe that conductors have very low resistance and are used for efficient current flow in circuits.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Mention that semiconductors are key in electronics. Explain how doping and temperature affect their conductivity.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insulators are essential for safety and isolation in electrical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this slide to summarize the key differences. Emphasize conductivity, energy gap, and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these materials are used across industries—from construction to electronics.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Wrap up by emphasizing how understanding these materials helps in designing better electrical and electronic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Conductors, Semiconductors, and Insulators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lang="en-US" dirty="0"/>
              <a:t>Presentation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 M. Shahmeer Khan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b="1" u="sng" dirty="0">
                <a:latin typeface="Baskerville Old Face" panose="02020602080505020303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Conductance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Conductance is the measure how easily electric current passes though a material or a circuit.</a:t>
            </a:r>
          </a:p>
          <a:p>
            <a:pPr marL="0" indent="0">
              <a:buNone/>
            </a:pPr>
            <a:r>
              <a:rPr lang="en-US" b="1" u="sng" dirty="0"/>
              <a:t>Conductors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dirty="0"/>
              <a:t>• Conductors allow easy flow of electrons.</a:t>
            </a:r>
            <a:r>
              <a:rPr lang="en-US" dirty="0"/>
              <a:t> Due to excess of free electrons.</a:t>
            </a:r>
          </a:p>
          <a:p>
            <a:pPr marL="0" indent="0">
              <a:buNone/>
            </a:pPr>
            <a:r>
              <a:rPr lang="en-US" dirty="0"/>
              <a:t>Examples are Copper Iron etc.</a:t>
            </a:r>
          </a:p>
          <a:p>
            <a:pPr marL="0" indent="0">
              <a:buNone/>
            </a:pPr>
            <a:r>
              <a:rPr lang="en-US" b="1" u="sng" dirty="0"/>
              <a:t>Semi conductors:</a:t>
            </a:r>
            <a:endParaRPr b="1" u="sng" dirty="0"/>
          </a:p>
          <a:p>
            <a:pPr marL="0" indent="0">
              <a:buNone/>
            </a:pPr>
            <a:r>
              <a:rPr dirty="0"/>
              <a:t>• Semiconductors have moderate conductivity.</a:t>
            </a:r>
          </a:p>
          <a:p>
            <a:pPr marL="0" indent="0">
              <a:buNone/>
            </a:pPr>
            <a:r>
              <a:rPr dirty="0"/>
              <a:t>• Insulators resist the flow of electricity.</a:t>
            </a:r>
            <a:r>
              <a:rPr lang="en-US" dirty="0"/>
              <a:t> Examples are silicon germanium etc.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8347-FC8E-481C-8B50-C9F64454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4980"/>
            <a:ext cx="8229600" cy="311384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Insulators</a:t>
            </a:r>
            <a:r>
              <a:rPr lang="en-US" dirty="0"/>
              <a:t>:</a:t>
            </a:r>
          </a:p>
          <a:p>
            <a:r>
              <a:rPr lang="en-US" dirty="0"/>
              <a:t>Insulators do not allow any current to pass through it. Due to them having almost no free electrons. Examples are rubber, wood, plastic etc.</a:t>
            </a:r>
            <a:endParaRPr lang="en-PK" dirty="0"/>
          </a:p>
        </p:txBody>
      </p:sp>
      <p:pic>
        <p:nvPicPr>
          <p:cNvPr id="2052" name="Picture 4" descr="What is Conduction and insulation in electricity? – Eschooltoday">
            <a:extLst>
              <a:ext uri="{FF2B5EF4-FFF2-40B4-BE49-F238E27FC236}">
                <a16:creationId xmlns:a16="http://schemas.microsoft.com/office/drawing/2014/main" id="{7B7EF216-B386-411A-8CD5-8D180066A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049572"/>
            <a:ext cx="57150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8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b="1" u="sng" dirty="0">
                <a:latin typeface="Baskerville Old Face" panose="02020602080505020303" pitchFamily="18" charset="0"/>
              </a:rPr>
              <a:t>Conductors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72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2800" dirty="0"/>
              <a:t>High electrical conductivity.</a:t>
            </a:r>
          </a:p>
          <a:p>
            <a:pPr marL="0" indent="0">
              <a:buNone/>
            </a:pPr>
            <a:r>
              <a:rPr sz="2800" dirty="0"/>
              <a:t>• Free electrons move easily through them.</a:t>
            </a:r>
          </a:p>
          <a:p>
            <a:pPr marL="0" indent="0">
              <a:buNone/>
            </a:pPr>
            <a:r>
              <a:rPr sz="2800" dirty="0"/>
              <a:t>• Examples: Copper, Aluminum, Silver.</a:t>
            </a:r>
          </a:p>
          <a:p>
            <a:pPr marL="0" indent="0">
              <a:buNone/>
            </a:pPr>
            <a:r>
              <a:rPr sz="2800" dirty="0"/>
              <a:t>• Used in wires and cables</a:t>
            </a:r>
            <a:r>
              <a:rPr dirty="0"/>
              <a:t>.</a:t>
            </a:r>
          </a:p>
        </p:txBody>
      </p:sp>
      <p:sp>
        <p:nvSpPr>
          <p:cNvPr id="4" name="AutoShape 2" descr="Symbol And Electron Diagram For Copper Chemistry Basic Building Blocks  Vector, Chemistry, Basic, Building Blocks Illustration Background And  Wallpaper For Free Download - Pngtree">
            <a:extLst>
              <a:ext uri="{FF2B5EF4-FFF2-40B4-BE49-F238E27FC236}">
                <a16:creationId xmlns:a16="http://schemas.microsoft.com/office/drawing/2014/main" id="{DCA2F9E4-41FC-4113-9B2D-1DFEF2BBAA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2726924" cy="272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6" name="AutoShape 4" descr="Symbol And Electron Diagram For Copper Chemistry Basic Building Blocks  Vector, Chemistry, Basic, Building Blocks Illustration Background And  Wallpaper For Free Download - Pngtree">
            <a:extLst>
              <a:ext uri="{FF2B5EF4-FFF2-40B4-BE49-F238E27FC236}">
                <a16:creationId xmlns:a16="http://schemas.microsoft.com/office/drawing/2014/main" id="{4A5953E2-2C80-48E3-824B-C65C5A369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446016" cy="344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412A-6F43-439C-9754-C3974445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58" y="3446524"/>
            <a:ext cx="3265208" cy="327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b="1" u="sng" dirty="0">
                <a:latin typeface="Baskerville Old Face" panose="02020602080505020303" pitchFamily="18" charset="0"/>
              </a:rPr>
              <a:t>Semiconductors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2800" dirty="0"/>
              <a:t>Conductivity lies between conductors and insulators.</a:t>
            </a:r>
          </a:p>
          <a:p>
            <a:pPr marL="0" indent="0">
              <a:buNone/>
            </a:pPr>
            <a:r>
              <a:rPr sz="2800" dirty="0"/>
              <a:t>• Conductivity increases with temperature.</a:t>
            </a:r>
          </a:p>
          <a:p>
            <a:pPr marL="0" indent="0">
              <a:buNone/>
            </a:pPr>
            <a:r>
              <a:rPr sz="2800" dirty="0"/>
              <a:t>• Examples: Silicon, Germanium.</a:t>
            </a:r>
          </a:p>
          <a:p>
            <a:pPr marL="0" indent="0">
              <a:buNone/>
            </a:pPr>
            <a:r>
              <a:rPr sz="2800" dirty="0"/>
              <a:t>• Basis of modern electronics (diodes, transistors, ICs).</a:t>
            </a:r>
          </a:p>
        </p:txBody>
      </p:sp>
      <p:pic>
        <p:nvPicPr>
          <p:cNvPr id="1026" name="Picture 2" descr="Intrinsic semiconductor - Atomic structure of Si &amp; Ge">
            <a:extLst>
              <a:ext uri="{FF2B5EF4-FFF2-40B4-BE49-F238E27FC236}">
                <a16:creationId xmlns:a16="http://schemas.microsoft.com/office/drawing/2014/main" id="{5DD761C6-AF8C-4CE0-AB78-D76C69CE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930" y="3802062"/>
            <a:ext cx="46577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b="1" u="sng" dirty="0">
                <a:latin typeface="Baskerville Old Face" panose="02020602080505020303" pitchFamily="18" charset="0"/>
              </a:rPr>
              <a:t>Insulators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445" y="123621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Very low electrical conductivity.</a:t>
            </a:r>
          </a:p>
          <a:p>
            <a:pPr marL="0" indent="0">
              <a:buNone/>
            </a:pPr>
            <a:r>
              <a:rPr dirty="0"/>
              <a:t>• Electrons are tightly bound.</a:t>
            </a:r>
          </a:p>
          <a:p>
            <a:pPr marL="0" indent="0">
              <a:buNone/>
            </a:pPr>
            <a:r>
              <a:rPr dirty="0"/>
              <a:t>• Examples: Rubber, Glass, Plastic, Wood.</a:t>
            </a:r>
          </a:p>
          <a:p>
            <a:pPr marL="0" indent="0">
              <a:buNone/>
            </a:pPr>
            <a:r>
              <a:rPr dirty="0"/>
              <a:t>• Used to prevent electric shock.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15BE7-B94F-4620-A777-BBB8A973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656" y="3556191"/>
            <a:ext cx="4500979" cy="31675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344" y="6088"/>
            <a:ext cx="8229600" cy="1143000"/>
          </a:xfrm>
        </p:spPr>
        <p:txBody>
          <a:bodyPr/>
          <a:lstStyle/>
          <a:p>
            <a:r>
              <a:rPr b="1" u="sng" dirty="0">
                <a:latin typeface="Baskerville Old Face" panose="02020602080505020303" pitchFamily="18" charset="0"/>
              </a:rPr>
              <a:t>Comparison of Properties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C11831C-404F-4EBA-BEEE-5AA756F1A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249668"/>
              </p:ext>
            </p:extLst>
          </p:nvPr>
        </p:nvGraphicFramePr>
        <p:xfrm>
          <a:off x="457200" y="949279"/>
          <a:ext cx="8229600" cy="3097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70135568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718672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6910257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29400924"/>
                    </a:ext>
                  </a:extLst>
                </a:gridCol>
              </a:tblGrid>
              <a:tr h="510258">
                <a:tc>
                  <a:txBody>
                    <a:bodyPr/>
                    <a:lstStyle/>
                    <a:p>
                      <a:r>
                        <a:rPr lang="en-US" dirty="0"/>
                        <a:t>Things than can affect conductivity: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Semi Conductor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Insulator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606843"/>
                  </a:ext>
                </a:extLst>
              </a:tr>
              <a:tr h="510258">
                <a:tc>
                  <a:txBody>
                    <a:bodyPr/>
                    <a:lstStyle/>
                    <a:p>
                      <a:r>
                        <a:rPr lang="en-US" dirty="0"/>
                        <a:t>Increase in Temperature: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63923"/>
                  </a:ext>
                </a:extLst>
              </a:tr>
              <a:tr h="3392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Decrease in Temperature:</a:t>
                      </a:r>
                      <a:endParaRPr lang="en-PK" dirty="0"/>
                    </a:p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Decrease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10548"/>
                  </a:ext>
                </a:extLst>
              </a:tr>
              <a:tr h="537541">
                <a:tc>
                  <a:txBody>
                    <a:bodyPr/>
                    <a:lstStyle/>
                    <a:p>
                      <a:r>
                        <a:rPr lang="en-US" dirty="0"/>
                        <a:t>Energy gap: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Small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926216"/>
                  </a:ext>
                </a:extLst>
              </a:tr>
              <a:tr h="291576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29219"/>
                  </a:ext>
                </a:extLst>
              </a:tr>
            </a:tbl>
          </a:graphicData>
        </a:graphic>
      </p:graphicFrame>
      <p:pic>
        <p:nvPicPr>
          <p:cNvPr id="3074" name="Picture 2" descr="Energy Bands: Classification &amp; Explanation">
            <a:extLst>
              <a:ext uri="{FF2B5EF4-FFF2-40B4-BE49-F238E27FC236}">
                <a16:creationId xmlns:a16="http://schemas.microsoft.com/office/drawing/2014/main" id="{9C899600-B45E-49B5-A833-6650A70C0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29" y="3613212"/>
            <a:ext cx="6851942" cy="32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Baskerville Old Face" panose="02020602080505020303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Conductors: Electrical wiring, power transmission.</a:t>
            </a:r>
          </a:p>
          <a:p>
            <a:pPr marL="0" indent="0">
              <a:buNone/>
            </a:pPr>
            <a:r>
              <a:rPr dirty="0"/>
              <a:t>• Semiconductors: Computers, mobile phones, LEDs.</a:t>
            </a:r>
          </a:p>
          <a:p>
            <a:pPr marL="0" indent="0">
              <a:buNone/>
            </a:pPr>
            <a:r>
              <a:rPr dirty="0"/>
              <a:t>• Insulators: Cable coating, safety gear, electronic packaging.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latin typeface="Baskerville Old Face" panose="02020602080505020303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Conductors, semiconductors, and insulators differ in electron movement.</a:t>
            </a:r>
          </a:p>
          <a:p>
            <a:pPr marL="0" indent="0">
              <a:buNone/>
            </a:pPr>
            <a:r>
              <a:rPr dirty="0"/>
              <a:t>• Their properties define their practical uses.</a:t>
            </a:r>
          </a:p>
          <a:p>
            <a:pPr marL="0" indent="0">
              <a:buNone/>
            </a:pPr>
            <a:r>
              <a:rPr dirty="0"/>
              <a:t>• All three are vital for modern technology.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444</Words>
  <Application>Microsoft Office PowerPoint</Application>
  <PresentationFormat>On-screen Show (4:3)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Baskerville Old Face</vt:lpstr>
      <vt:lpstr>Calibri</vt:lpstr>
      <vt:lpstr>Office Theme</vt:lpstr>
      <vt:lpstr>Conductors, Semiconductors, and Insulators</vt:lpstr>
      <vt:lpstr>Introduction</vt:lpstr>
      <vt:lpstr>PowerPoint Presentation</vt:lpstr>
      <vt:lpstr>Conductors</vt:lpstr>
      <vt:lpstr>Semiconductors</vt:lpstr>
      <vt:lpstr>Insulators</vt:lpstr>
      <vt:lpstr>Comparison of Properties</vt:lpstr>
      <vt:lpstr>Applications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Conductors, Semiconductors, and Insulators</dc:title>
  <dc:subject/>
  <dc:creator>Shahmeer Khan</dc:creator>
  <cp:keywords/>
  <dc:description>generated using python-pptx</dc:description>
  <cp:lastModifiedBy>Shahmeer Khan</cp:lastModifiedBy>
  <cp:revision>14</cp:revision>
  <dcterms:created xsi:type="dcterms:W3CDTF">2013-01-27T09:14:16Z</dcterms:created>
  <dcterms:modified xsi:type="dcterms:W3CDTF">2025-10-18T18:29:21Z</dcterms:modified>
  <cp:category/>
</cp:coreProperties>
</file>