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4" r:id="rId11"/>
    <p:sldId id="269" r:id="rId12"/>
    <p:sldId id="268" r:id="rId13"/>
  </p:sldIdLst>
  <p:sldSz cx="18288000" cy="10287000"/>
  <p:notesSz cx="6858000" cy="9144000"/>
  <p:embeddedFontLst>
    <p:embeddedFont>
      <p:font typeface="Be Vietnam" panose="020B0604020202020204" charset="0"/>
      <p:regular r:id="rId14"/>
    </p:embeddedFont>
    <p:embeddedFont>
      <p:font typeface="Be Vietnam Ultra-Bold" panose="020B0604020202020204" charset="0"/>
      <p:regular r:id="rId15"/>
    </p:embeddedFont>
    <p:embeddedFont>
      <p:font typeface="Canva San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94622" autoAdjust="0"/>
  </p:normalViewPr>
  <p:slideViewPr>
    <p:cSldViewPr>
      <p:cViewPr>
        <p:scale>
          <a:sx n="33" d="100"/>
          <a:sy n="33" d="100"/>
        </p:scale>
        <p:origin x="1482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18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hysics.stackexchange.com/questions/69409/current-through-a-circuit-with-an-8-resistor-setup" TargetMode="Externa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3728" y="751809"/>
            <a:ext cx="16420544" cy="8783382"/>
            <a:chOff x="0" y="0"/>
            <a:chExt cx="4324752" cy="23133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24752" cy="2313319"/>
            </a:xfrm>
            <a:custGeom>
              <a:avLst/>
              <a:gdLst/>
              <a:ahLst/>
              <a:cxnLst/>
              <a:rect l="l" t="t" r="r" b="b"/>
              <a:pathLst>
                <a:path w="4324752" h="2313319">
                  <a:moveTo>
                    <a:pt x="10844" y="0"/>
                  </a:moveTo>
                  <a:lnTo>
                    <a:pt x="4313908" y="0"/>
                  </a:lnTo>
                  <a:cubicBezTo>
                    <a:pt x="4316784" y="0"/>
                    <a:pt x="4319543" y="1142"/>
                    <a:pt x="4321576" y="3176"/>
                  </a:cubicBezTo>
                  <a:cubicBezTo>
                    <a:pt x="4323610" y="5210"/>
                    <a:pt x="4324752" y="7968"/>
                    <a:pt x="4324752" y="10844"/>
                  </a:cubicBezTo>
                  <a:lnTo>
                    <a:pt x="4324752" y="2302475"/>
                  </a:lnTo>
                  <a:cubicBezTo>
                    <a:pt x="4324752" y="2305351"/>
                    <a:pt x="4323610" y="2308109"/>
                    <a:pt x="4321576" y="2310143"/>
                  </a:cubicBezTo>
                  <a:cubicBezTo>
                    <a:pt x="4319543" y="2312176"/>
                    <a:pt x="4316784" y="2313319"/>
                    <a:pt x="4313908" y="2313319"/>
                  </a:cubicBezTo>
                  <a:lnTo>
                    <a:pt x="10844" y="2313319"/>
                  </a:lnTo>
                  <a:cubicBezTo>
                    <a:pt x="7968" y="2313319"/>
                    <a:pt x="5210" y="2312176"/>
                    <a:pt x="3176" y="2310143"/>
                  </a:cubicBezTo>
                  <a:cubicBezTo>
                    <a:pt x="1142" y="2308109"/>
                    <a:pt x="0" y="2305351"/>
                    <a:pt x="0" y="2302475"/>
                  </a:cubicBezTo>
                  <a:lnTo>
                    <a:pt x="0" y="10844"/>
                  </a:lnTo>
                  <a:cubicBezTo>
                    <a:pt x="0" y="7968"/>
                    <a:pt x="1142" y="5210"/>
                    <a:pt x="3176" y="3176"/>
                  </a:cubicBezTo>
                  <a:cubicBezTo>
                    <a:pt x="5210" y="1142"/>
                    <a:pt x="7968" y="0"/>
                    <a:pt x="10844" y="0"/>
                  </a:cubicBezTo>
                  <a:close/>
                </a:path>
              </a:pathLst>
            </a:custGeom>
            <a:solidFill>
              <a:srgbClr val="FBF4F4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24752" cy="235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7594048"/>
            <a:ext cx="6898369" cy="1482358"/>
            <a:chOff x="0" y="0"/>
            <a:chExt cx="1816854" cy="3904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16854" cy="390415"/>
            </a:xfrm>
            <a:custGeom>
              <a:avLst/>
              <a:gdLst/>
              <a:ahLst/>
              <a:cxnLst/>
              <a:rect l="l" t="t" r="r" b="b"/>
              <a:pathLst>
                <a:path w="1816854" h="390415">
                  <a:moveTo>
                    <a:pt x="0" y="0"/>
                  </a:moveTo>
                  <a:lnTo>
                    <a:pt x="1816854" y="0"/>
                  </a:lnTo>
                  <a:lnTo>
                    <a:pt x="1816854" y="390415"/>
                  </a:lnTo>
                  <a:lnTo>
                    <a:pt x="0" y="390415"/>
                  </a:lnTo>
                  <a:close/>
                </a:path>
              </a:pathLst>
            </a:custGeom>
            <a:solidFill>
              <a:srgbClr val="30292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16854" cy="428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15480" y="3937073"/>
            <a:ext cx="9483419" cy="198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2"/>
              </a:lnSpc>
            </a:pPr>
            <a:r>
              <a:rPr lang="en-US" sz="6930" b="1">
                <a:solidFill>
                  <a:srgbClr val="3029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RESISTER AND THEIR   COMBINATION</a:t>
            </a:r>
          </a:p>
        </p:txBody>
      </p:sp>
      <p:sp>
        <p:nvSpPr>
          <p:cNvPr id="9" name="Freeform 9"/>
          <p:cNvSpPr/>
          <p:nvPr/>
        </p:nvSpPr>
        <p:spPr>
          <a:xfrm rot="-1458772">
            <a:off x="11531898" y="4857124"/>
            <a:ext cx="5479722" cy="3616617"/>
          </a:xfrm>
          <a:custGeom>
            <a:avLst/>
            <a:gdLst/>
            <a:ahLst/>
            <a:cxnLst/>
            <a:rect l="l" t="t" r="r" b="b"/>
            <a:pathLst>
              <a:path w="5479722" h="3616617">
                <a:moveTo>
                  <a:pt x="0" y="0"/>
                </a:moveTo>
                <a:lnTo>
                  <a:pt x="5479722" y="0"/>
                </a:lnTo>
                <a:lnTo>
                  <a:pt x="5479722" y="3616616"/>
                </a:lnTo>
                <a:lnTo>
                  <a:pt x="0" y="361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385636">
            <a:off x="11757003" y="1907040"/>
            <a:ext cx="2466588" cy="2432673"/>
          </a:xfrm>
          <a:custGeom>
            <a:avLst/>
            <a:gdLst/>
            <a:ahLst/>
            <a:cxnLst/>
            <a:rect l="l" t="t" r="r" b="b"/>
            <a:pathLst>
              <a:path w="2466588" h="2432673">
                <a:moveTo>
                  <a:pt x="0" y="0"/>
                </a:moveTo>
                <a:lnTo>
                  <a:pt x="2466588" y="0"/>
                </a:lnTo>
                <a:lnTo>
                  <a:pt x="2466588" y="2432673"/>
                </a:lnTo>
                <a:lnTo>
                  <a:pt x="0" y="24326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2172333">
            <a:off x="15314550" y="1753372"/>
            <a:ext cx="706063" cy="1934418"/>
          </a:xfrm>
          <a:custGeom>
            <a:avLst/>
            <a:gdLst/>
            <a:ahLst/>
            <a:cxnLst/>
            <a:rect l="l" t="t" r="r" b="b"/>
            <a:pathLst>
              <a:path w="706063" h="1934418">
                <a:moveTo>
                  <a:pt x="0" y="0"/>
                </a:moveTo>
                <a:lnTo>
                  <a:pt x="706062" y="0"/>
                </a:lnTo>
                <a:lnTo>
                  <a:pt x="706062" y="1934418"/>
                </a:lnTo>
                <a:lnTo>
                  <a:pt x="0" y="19344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699" y="7594048"/>
            <a:ext cx="6993341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7"/>
              </a:lnSpc>
            </a:pPr>
            <a:r>
              <a:rPr lang="en-US" sz="4781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NAME:AATEKA HASSAN</a:t>
            </a:r>
          </a:p>
          <a:p>
            <a:pPr algn="ctr">
              <a:lnSpc>
                <a:spcPts val="5737"/>
              </a:lnSpc>
              <a:spcBef>
                <a:spcPct val="0"/>
              </a:spcBef>
            </a:pPr>
            <a:r>
              <a:rPr lang="en-US" sz="4781" dirty="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ROLL NO CY-25-64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3494" y="2748606"/>
            <a:ext cx="13321768" cy="7163317"/>
            <a:chOff x="0" y="0"/>
            <a:chExt cx="2821429" cy="894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1429" cy="894137"/>
            </a:xfrm>
            <a:custGeom>
              <a:avLst/>
              <a:gdLst/>
              <a:ahLst/>
              <a:cxnLst/>
              <a:rect l="l" t="t" r="r" b="b"/>
              <a:pathLst>
                <a:path w="2821429" h="894137">
                  <a:moveTo>
                    <a:pt x="16622" y="0"/>
                  </a:moveTo>
                  <a:lnTo>
                    <a:pt x="2804807" y="0"/>
                  </a:lnTo>
                  <a:cubicBezTo>
                    <a:pt x="2813987" y="0"/>
                    <a:pt x="2821429" y="7442"/>
                    <a:pt x="2821429" y="16622"/>
                  </a:cubicBezTo>
                  <a:lnTo>
                    <a:pt x="2821429" y="877515"/>
                  </a:lnTo>
                  <a:cubicBezTo>
                    <a:pt x="2821429" y="886695"/>
                    <a:pt x="2813987" y="894137"/>
                    <a:pt x="2804807" y="894137"/>
                  </a:cubicBezTo>
                  <a:lnTo>
                    <a:pt x="16622" y="894137"/>
                  </a:lnTo>
                  <a:cubicBezTo>
                    <a:pt x="7442" y="894137"/>
                    <a:pt x="0" y="886695"/>
                    <a:pt x="0" y="877515"/>
                  </a:cubicBezTo>
                  <a:lnTo>
                    <a:pt x="0" y="16622"/>
                  </a:lnTo>
                  <a:cubicBezTo>
                    <a:pt x="0" y="7442"/>
                    <a:pt x="7442" y="0"/>
                    <a:pt x="16622" y="0"/>
                  </a:cubicBezTo>
                  <a:close/>
                </a:path>
              </a:pathLst>
            </a:custGeom>
            <a:solidFill>
              <a:srgbClr val="FBF4F4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1429" cy="9322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2270688">
            <a:off x="1749397" y="-515732"/>
            <a:ext cx="5230319" cy="1693316"/>
          </a:xfrm>
          <a:custGeom>
            <a:avLst/>
            <a:gdLst/>
            <a:ahLst/>
            <a:cxnLst/>
            <a:rect l="l" t="t" r="r" b="b"/>
            <a:pathLst>
              <a:path w="5230319" h="1693316">
                <a:moveTo>
                  <a:pt x="0" y="0"/>
                </a:moveTo>
                <a:lnTo>
                  <a:pt x="5230320" y="0"/>
                </a:lnTo>
                <a:lnTo>
                  <a:pt x="5230320" y="1693315"/>
                </a:lnTo>
                <a:lnTo>
                  <a:pt x="0" y="1693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270688">
            <a:off x="13456502" y="7527024"/>
            <a:ext cx="5230319" cy="1693316"/>
          </a:xfrm>
          <a:custGeom>
            <a:avLst/>
            <a:gdLst/>
            <a:ahLst/>
            <a:cxnLst/>
            <a:rect l="l" t="t" r="r" b="b"/>
            <a:pathLst>
              <a:path w="5230319" h="1693316">
                <a:moveTo>
                  <a:pt x="0" y="0"/>
                </a:moveTo>
                <a:lnTo>
                  <a:pt x="5230319" y="0"/>
                </a:lnTo>
                <a:lnTo>
                  <a:pt x="5230319" y="1693316"/>
                </a:lnTo>
                <a:lnTo>
                  <a:pt x="0" y="1693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 rot="-2122899">
            <a:off x="-752799" y="4048156"/>
            <a:ext cx="3562998" cy="2690063"/>
          </a:xfrm>
          <a:custGeom>
            <a:avLst/>
            <a:gdLst/>
            <a:ahLst/>
            <a:cxnLst/>
            <a:rect l="l" t="t" r="r" b="b"/>
            <a:pathLst>
              <a:path w="3562998" h="2690063">
                <a:moveTo>
                  <a:pt x="0" y="0"/>
                </a:moveTo>
                <a:lnTo>
                  <a:pt x="3562998" y="0"/>
                </a:lnTo>
                <a:lnTo>
                  <a:pt x="3562998" y="2690063"/>
                </a:lnTo>
                <a:lnTo>
                  <a:pt x="0" y="2690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974043">
            <a:off x="13805064" y="795668"/>
            <a:ext cx="5479722" cy="3616617"/>
          </a:xfrm>
          <a:custGeom>
            <a:avLst/>
            <a:gdLst/>
            <a:ahLst/>
            <a:cxnLst/>
            <a:rect l="l" t="t" r="r" b="b"/>
            <a:pathLst>
              <a:path w="5479722" h="3616617">
                <a:moveTo>
                  <a:pt x="0" y="0"/>
                </a:moveTo>
                <a:lnTo>
                  <a:pt x="5479722" y="0"/>
                </a:lnTo>
                <a:lnTo>
                  <a:pt x="5479722" y="3616616"/>
                </a:lnTo>
                <a:lnTo>
                  <a:pt x="0" y="361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886200" y="910693"/>
            <a:ext cx="10080707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3"/>
              </a:lnSpc>
            </a:pPr>
            <a:r>
              <a:rPr lang="en-US" sz="8289" b="1" dirty="0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USES OF RESISTER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68488" y="3244147"/>
            <a:ext cx="11737570" cy="5660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To control current in an electric circuit</a:t>
            </a: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To protect devices from high current</a:t>
            </a: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In heaters and electric irons to produce heat</a:t>
            </a: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In LED circuits to control brightness</a:t>
            </a: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In radios and TVs for volume and signal control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2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49238D-6557-6F44-DBD1-B4570D419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45A67BE-F87B-FE58-ECB6-74A1217CDC3D}"/>
              </a:ext>
            </a:extLst>
          </p:cNvPr>
          <p:cNvGrpSpPr/>
          <p:nvPr/>
        </p:nvGrpSpPr>
        <p:grpSpPr>
          <a:xfrm>
            <a:off x="1828775" y="3076482"/>
            <a:ext cx="13321768" cy="6248376"/>
            <a:chOff x="0" y="0"/>
            <a:chExt cx="2821429" cy="89413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463C4A2-65E4-80A1-8ACB-8D579784F9A7}"/>
                </a:ext>
              </a:extLst>
            </p:cNvPr>
            <p:cNvSpPr/>
            <p:nvPr/>
          </p:nvSpPr>
          <p:spPr>
            <a:xfrm>
              <a:off x="0" y="0"/>
              <a:ext cx="2821429" cy="894137"/>
            </a:xfrm>
            <a:custGeom>
              <a:avLst/>
              <a:gdLst/>
              <a:ahLst/>
              <a:cxnLst/>
              <a:rect l="l" t="t" r="r" b="b"/>
              <a:pathLst>
                <a:path w="2821429" h="894137">
                  <a:moveTo>
                    <a:pt x="16622" y="0"/>
                  </a:moveTo>
                  <a:lnTo>
                    <a:pt x="2804807" y="0"/>
                  </a:lnTo>
                  <a:cubicBezTo>
                    <a:pt x="2813987" y="0"/>
                    <a:pt x="2821429" y="7442"/>
                    <a:pt x="2821429" y="16622"/>
                  </a:cubicBezTo>
                  <a:lnTo>
                    <a:pt x="2821429" y="877515"/>
                  </a:lnTo>
                  <a:cubicBezTo>
                    <a:pt x="2821429" y="886695"/>
                    <a:pt x="2813987" y="894137"/>
                    <a:pt x="2804807" y="894137"/>
                  </a:cubicBezTo>
                  <a:lnTo>
                    <a:pt x="16622" y="894137"/>
                  </a:lnTo>
                  <a:cubicBezTo>
                    <a:pt x="7442" y="894137"/>
                    <a:pt x="0" y="886695"/>
                    <a:pt x="0" y="877515"/>
                  </a:cubicBezTo>
                  <a:lnTo>
                    <a:pt x="0" y="16622"/>
                  </a:lnTo>
                  <a:cubicBezTo>
                    <a:pt x="0" y="7442"/>
                    <a:pt x="7442" y="0"/>
                    <a:pt x="16622" y="0"/>
                  </a:cubicBezTo>
                  <a:close/>
                </a:path>
              </a:pathLst>
            </a:custGeom>
            <a:solidFill>
              <a:srgbClr val="FBF4F4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F0B0C32-5A08-5A1F-26EF-C2402AE40166}"/>
                </a:ext>
              </a:extLst>
            </p:cNvPr>
            <p:cNvSpPr txBox="1"/>
            <p:nvPr/>
          </p:nvSpPr>
          <p:spPr>
            <a:xfrm>
              <a:off x="0" y="-38100"/>
              <a:ext cx="2821429" cy="9322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328D7C10-9893-6D7B-4D35-789D77AA257C}"/>
              </a:ext>
            </a:extLst>
          </p:cNvPr>
          <p:cNvSpPr/>
          <p:nvPr/>
        </p:nvSpPr>
        <p:spPr>
          <a:xfrm rot="-2270688">
            <a:off x="-1683268" y="-43227"/>
            <a:ext cx="5230319" cy="1693316"/>
          </a:xfrm>
          <a:custGeom>
            <a:avLst/>
            <a:gdLst/>
            <a:ahLst/>
            <a:cxnLst/>
            <a:rect l="l" t="t" r="r" b="b"/>
            <a:pathLst>
              <a:path w="5230319" h="1693316">
                <a:moveTo>
                  <a:pt x="0" y="0"/>
                </a:moveTo>
                <a:lnTo>
                  <a:pt x="5230320" y="0"/>
                </a:lnTo>
                <a:lnTo>
                  <a:pt x="5230320" y="1693315"/>
                </a:lnTo>
                <a:lnTo>
                  <a:pt x="0" y="1693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7D333FA-7F85-F9BF-EFA0-244AB16E7B77}"/>
              </a:ext>
            </a:extLst>
          </p:cNvPr>
          <p:cNvSpPr/>
          <p:nvPr/>
        </p:nvSpPr>
        <p:spPr>
          <a:xfrm rot="-2270688">
            <a:off x="11798029" y="9325069"/>
            <a:ext cx="5230319" cy="1693316"/>
          </a:xfrm>
          <a:custGeom>
            <a:avLst/>
            <a:gdLst/>
            <a:ahLst/>
            <a:cxnLst/>
            <a:rect l="l" t="t" r="r" b="b"/>
            <a:pathLst>
              <a:path w="5230319" h="1693316">
                <a:moveTo>
                  <a:pt x="0" y="0"/>
                </a:moveTo>
                <a:lnTo>
                  <a:pt x="5230319" y="0"/>
                </a:lnTo>
                <a:lnTo>
                  <a:pt x="5230319" y="1693316"/>
                </a:lnTo>
                <a:lnTo>
                  <a:pt x="0" y="1693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B4F825E-41CC-E45A-BEA1-D01270DC5F24}"/>
              </a:ext>
            </a:extLst>
          </p:cNvPr>
          <p:cNvSpPr/>
          <p:nvPr/>
        </p:nvSpPr>
        <p:spPr>
          <a:xfrm rot="-2122899">
            <a:off x="-752799" y="4048156"/>
            <a:ext cx="3562998" cy="2690063"/>
          </a:xfrm>
          <a:custGeom>
            <a:avLst/>
            <a:gdLst/>
            <a:ahLst/>
            <a:cxnLst/>
            <a:rect l="l" t="t" r="r" b="b"/>
            <a:pathLst>
              <a:path w="3562998" h="2690063">
                <a:moveTo>
                  <a:pt x="0" y="0"/>
                </a:moveTo>
                <a:lnTo>
                  <a:pt x="3562998" y="0"/>
                </a:lnTo>
                <a:lnTo>
                  <a:pt x="3562998" y="2690063"/>
                </a:lnTo>
                <a:lnTo>
                  <a:pt x="0" y="26900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085930E-4C84-EDC2-E759-140A56BB1136}"/>
              </a:ext>
            </a:extLst>
          </p:cNvPr>
          <p:cNvSpPr/>
          <p:nvPr/>
        </p:nvSpPr>
        <p:spPr>
          <a:xfrm rot="974043">
            <a:off x="13805064" y="795668"/>
            <a:ext cx="5479722" cy="3616617"/>
          </a:xfrm>
          <a:custGeom>
            <a:avLst/>
            <a:gdLst/>
            <a:ahLst/>
            <a:cxnLst/>
            <a:rect l="l" t="t" r="r" b="b"/>
            <a:pathLst>
              <a:path w="5479722" h="3616617">
                <a:moveTo>
                  <a:pt x="0" y="0"/>
                </a:moveTo>
                <a:lnTo>
                  <a:pt x="5479722" y="0"/>
                </a:lnTo>
                <a:lnTo>
                  <a:pt x="5479722" y="3616616"/>
                </a:lnTo>
                <a:lnTo>
                  <a:pt x="0" y="361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4116DDB-979A-EA15-8879-AD1164EC6A88}"/>
              </a:ext>
            </a:extLst>
          </p:cNvPr>
          <p:cNvSpPr txBox="1"/>
          <p:nvPr/>
        </p:nvSpPr>
        <p:spPr>
          <a:xfrm>
            <a:off x="2849460" y="995648"/>
            <a:ext cx="1118699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3"/>
              </a:lnSpc>
            </a:pPr>
            <a:r>
              <a:rPr lang="en-US" sz="8289" b="1" dirty="0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IMPACTS OF RESISTER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D3A16D7-104A-EDE5-E687-96E81496AA8D}"/>
              </a:ext>
            </a:extLst>
          </p:cNvPr>
          <p:cNvSpPr txBox="1"/>
          <p:nvPr/>
        </p:nvSpPr>
        <p:spPr>
          <a:xfrm>
            <a:off x="4073335" y="3587839"/>
            <a:ext cx="8671039" cy="5225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Control the flow of electric current</a:t>
            </a: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 Prevent damage to component</a:t>
            </a: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 Convert electric energy into heat</a:t>
            </a:r>
          </a:p>
          <a:p>
            <a:pPr marL="742950" indent="-742950">
              <a:lnSpc>
                <a:spcPct val="200000"/>
              </a:lnSpc>
              <a:spcBef>
                <a:spcPct val="0"/>
              </a:spcBef>
              <a:buAutoNum type="arabicPeriod"/>
            </a:pPr>
            <a:r>
              <a:rPr lang="en-US" sz="3799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 Help divide voltage in a circuit</a:t>
            </a:r>
          </a:p>
          <a:p>
            <a:pPr marL="742950" indent="-742950">
              <a:lnSpc>
                <a:spcPts val="4559"/>
              </a:lnSpc>
              <a:spcBef>
                <a:spcPct val="0"/>
              </a:spcBef>
              <a:buAutoNum type="arabicPeriod"/>
            </a:pPr>
            <a:endParaRPr lang="en-US" sz="3799" b="1" dirty="0">
              <a:solidFill>
                <a:srgbClr val="302929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  <p:extLst>
      <p:ext uri="{BB962C8B-B14F-4D97-AF65-F5344CB8AC3E}">
        <p14:creationId xmlns:p14="http://schemas.microsoft.com/office/powerpoint/2010/main" val="107231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2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6D82A-2C41-E327-A528-48BA3838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D0C236E-D957-2F7B-6DE1-056355C78E6C}"/>
              </a:ext>
            </a:extLst>
          </p:cNvPr>
          <p:cNvGrpSpPr/>
          <p:nvPr/>
        </p:nvGrpSpPr>
        <p:grpSpPr>
          <a:xfrm>
            <a:off x="381000" y="435576"/>
            <a:ext cx="17132140" cy="9005841"/>
            <a:chOff x="0" y="-38100"/>
            <a:chExt cx="4408436" cy="237190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F000927-C6F1-C6FB-6251-CFC8B8CA8ED8}"/>
                </a:ext>
              </a:extLst>
            </p:cNvPr>
            <p:cNvSpPr/>
            <p:nvPr/>
          </p:nvSpPr>
          <p:spPr>
            <a:xfrm>
              <a:off x="83684" y="20490"/>
              <a:ext cx="4324752" cy="2313319"/>
            </a:xfrm>
            <a:custGeom>
              <a:avLst/>
              <a:gdLst/>
              <a:ahLst/>
              <a:cxnLst/>
              <a:rect l="l" t="t" r="r" b="b"/>
              <a:pathLst>
                <a:path w="4324752" h="2313319">
                  <a:moveTo>
                    <a:pt x="10844" y="0"/>
                  </a:moveTo>
                  <a:lnTo>
                    <a:pt x="4313908" y="0"/>
                  </a:lnTo>
                  <a:cubicBezTo>
                    <a:pt x="4316784" y="0"/>
                    <a:pt x="4319543" y="1142"/>
                    <a:pt x="4321576" y="3176"/>
                  </a:cubicBezTo>
                  <a:cubicBezTo>
                    <a:pt x="4323610" y="5210"/>
                    <a:pt x="4324752" y="7968"/>
                    <a:pt x="4324752" y="10844"/>
                  </a:cubicBezTo>
                  <a:lnTo>
                    <a:pt x="4324752" y="2302475"/>
                  </a:lnTo>
                  <a:cubicBezTo>
                    <a:pt x="4324752" y="2305351"/>
                    <a:pt x="4323610" y="2308109"/>
                    <a:pt x="4321576" y="2310143"/>
                  </a:cubicBezTo>
                  <a:cubicBezTo>
                    <a:pt x="4319543" y="2312176"/>
                    <a:pt x="4316784" y="2313319"/>
                    <a:pt x="4313908" y="2313319"/>
                  </a:cubicBezTo>
                  <a:lnTo>
                    <a:pt x="10844" y="2313319"/>
                  </a:lnTo>
                  <a:cubicBezTo>
                    <a:pt x="7968" y="2313319"/>
                    <a:pt x="5210" y="2312176"/>
                    <a:pt x="3176" y="2310143"/>
                  </a:cubicBezTo>
                  <a:cubicBezTo>
                    <a:pt x="1142" y="2308109"/>
                    <a:pt x="0" y="2305351"/>
                    <a:pt x="0" y="2302475"/>
                  </a:cubicBezTo>
                  <a:lnTo>
                    <a:pt x="0" y="10844"/>
                  </a:lnTo>
                  <a:cubicBezTo>
                    <a:pt x="0" y="7968"/>
                    <a:pt x="1142" y="5210"/>
                    <a:pt x="3176" y="3176"/>
                  </a:cubicBezTo>
                  <a:cubicBezTo>
                    <a:pt x="5210" y="1142"/>
                    <a:pt x="7968" y="0"/>
                    <a:pt x="10844" y="0"/>
                  </a:cubicBezTo>
                  <a:close/>
                </a:path>
              </a:pathLst>
            </a:custGeom>
            <a:solidFill>
              <a:srgbClr val="FBF4F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5A568A2-4224-952D-4271-A42016989AF3}"/>
                </a:ext>
              </a:extLst>
            </p:cNvPr>
            <p:cNvSpPr txBox="1"/>
            <p:nvPr/>
          </p:nvSpPr>
          <p:spPr>
            <a:xfrm>
              <a:off x="0" y="-38100"/>
              <a:ext cx="4324752" cy="23514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8B47624-8BB0-C4A0-7360-C90359F46D1E}"/>
              </a:ext>
            </a:extLst>
          </p:cNvPr>
          <p:cNvSpPr txBox="1"/>
          <p:nvPr/>
        </p:nvSpPr>
        <p:spPr>
          <a:xfrm>
            <a:off x="1981247" y="4725987"/>
            <a:ext cx="10552751" cy="113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762"/>
              </a:lnSpc>
            </a:pPr>
            <a:r>
              <a:rPr lang="en-US" sz="6930" b="1" dirty="0">
                <a:solidFill>
                  <a:srgbClr val="3029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</a:t>
            </a:r>
            <a:r>
              <a:rPr lang="en-US" sz="13800" b="1" dirty="0">
                <a:solidFill>
                  <a:srgbClr val="3029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THANK YOU</a:t>
            </a:r>
            <a:endParaRPr lang="en-US" sz="6930" b="1" dirty="0">
              <a:solidFill>
                <a:srgbClr val="302929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4F2992F-7B7E-96F4-0A2F-418AF44C0D7A}"/>
              </a:ext>
            </a:extLst>
          </p:cNvPr>
          <p:cNvSpPr/>
          <p:nvPr/>
        </p:nvSpPr>
        <p:spPr>
          <a:xfrm rot="-1458772">
            <a:off x="11531898" y="4857124"/>
            <a:ext cx="5479722" cy="3616617"/>
          </a:xfrm>
          <a:custGeom>
            <a:avLst/>
            <a:gdLst/>
            <a:ahLst/>
            <a:cxnLst/>
            <a:rect l="l" t="t" r="r" b="b"/>
            <a:pathLst>
              <a:path w="5479722" h="3616617">
                <a:moveTo>
                  <a:pt x="0" y="0"/>
                </a:moveTo>
                <a:lnTo>
                  <a:pt x="5479722" y="0"/>
                </a:lnTo>
                <a:lnTo>
                  <a:pt x="5479722" y="3616616"/>
                </a:lnTo>
                <a:lnTo>
                  <a:pt x="0" y="361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5021F1B-2684-0803-0DC5-D6FDA929D946}"/>
              </a:ext>
            </a:extLst>
          </p:cNvPr>
          <p:cNvSpPr/>
          <p:nvPr/>
        </p:nvSpPr>
        <p:spPr>
          <a:xfrm rot="1385636">
            <a:off x="11757003" y="1907040"/>
            <a:ext cx="2466588" cy="2432673"/>
          </a:xfrm>
          <a:custGeom>
            <a:avLst/>
            <a:gdLst/>
            <a:ahLst/>
            <a:cxnLst/>
            <a:rect l="l" t="t" r="r" b="b"/>
            <a:pathLst>
              <a:path w="2466588" h="2432673">
                <a:moveTo>
                  <a:pt x="0" y="0"/>
                </a:moveTo>
                <a:lnTo>
                  <a:pt x="2466588" y="0"/>
                </a:lnTo>
                <a:lnTo>
                  <a:pt x="2466588" y="2432673"/>
                </a:lnTo>
                <a:lnTo>
                  <a:pt x="0" y="24326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EDE388D-39CF-30B6-B940-35C5CBC93125}"/>
              </a:ext>
            </a:extLst>
          </p:cNvPr>
          <p:cNvSpPr/>
          <p:nvPr/>
        </p:nvSpPr>
        <p:spPr>
          <a:xfrm rot="-2172333">
            <a:off x="15314550" y="1753372"/>
            <a:ext cx="706063" cy="1934418"/>
          </a:xfrm>
          <a:custGeom>
            <a:avLst/>
            <a:gdLst/>
            <a:ahLst/>
            <a:cxnLst/>
            <a:rect l="l" t="t" r="r" b="b"/>
            <a:pathLst>
              <a:path w="706063" h="1934418">
                <a:moveTo>
                  <a:pt x="0" y="0"/>
                </a:moveTo>
                <a:lnTo>
                  <a:pt x="706062" y="0"/>
                </a:lnTo>
                <a:lnTo>
                  <a:pt x="706062" y="1934418"/>
                </a:lnTo>
                <a:lnTo>
                  <a:pt x="0" y="19344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6311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08544" y="2952160"/>
            <a:ext cx="7762806" cy="4012574"/>
            <a:chOff x="0" y="0"/>
            <a:chExt cx="2044525" cy="1056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44525" cy="1056810"/>
            </a:xfrm>
            <a:custGeom>
              <a:avLst/>
              <a:gdLst/>
              <a:ahLst/>
              <a:cxnLst/>
              <a:rect l="l" t="t" r="r" b="b"/>
              <a:pathLst>
                <a:path w="2044525" h="1056810">
                  <a:moveTo>
                    <a:pt x="22938" y="0"/>
                  </a:moveTo>
                  <a:lnTo>
                    <a:pt x="2021587" y="0"/>
                  </a:lnTo>
                  <a:cubicBezTo>
                    <a:pt x="2027670" y="0"/>
                    <a:pt x="2033505" y="2417"/>
                    <a:pt x="2037807" y="6718"/>
                  </a:cubicBezTo>
                  <a:cubicBezTo>
                    <a:pt x="2042108" y="11020"/>
                    <a:pt x="2044525" y="16855"/>
                    <a:pt x="2044525" y="22938"/>
                  </a:cubicBezTo>
                  <a:lnTo>
                    <a:pt x="2044525" y="1033871"/>
                  </a:lnTo>
                  <a:cubicBezTo>
                    <a:pt x="2044525" y="1039955"/>
                    <a:pt x="2042108" y="1045789"/>
                    <a:pt x="2037807" y="1050091"/>
                  </a:cubicBezTo>
                  <a:cubicBezTo>
                    <a:pt x="2033505" y="1054393"/>
                    <a:pt x="2027670" y="1056810"/>
                    <a:pt x="2021587" y="1056810"/>
                  </a:cubicBezTo>
                  <a:lnTo>
                    <a:pt x="22938" y="1056810"/>
                  </a:lnTo>
                  <a:cubicBezTo>
                    <a:pt x="16855" y="1056810"/>
                    <a:pt x="11020" y="1054393"/>
                    <a:pt x="6718" y="1050091"/>
                  </a:cubicBezTo>
                  <a:cubicBezTo>
                    <a:pt x="2417" y="1045789"/>
                    <a:pt x="0" y="1039955"/>
                    <a:pt x="0" y="1033871"/>
                  </a:cubicBezTo>
                  <a:lnTo>
                    <a:pt x="0" y="22938"/>
                  </a:lnTo>
                  <a:cubicBezTo>
                    <a:pt x="0" y="16855"/>
                    <a:pt x="2417" y="11020"/>
                    <a:pt x="6718" y="6718"/>
                  </a:cubicBezTo>
                  <a:cubicBezTo>
                    <a:pt x="11020" y="2417"/>
                    <a:pt x="16855" y="0"/>
                    <a:pt x="22938" y="0"/>
                  </a:cubicBezTo>
                  <a:close/>
                </a:path>
              </a:pathLst>
            </a:custGeom>
            <a:solidFill>
              <a:srgbClr val="FBF4F4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44525" cy="10949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3054" y="5981700"/>
            <a:ext cx="3468363" cy="3200400"/>
          </a:xfrm>
          <a:custGeom>
            <a:avLst/>
            <a:gdLst/>
            <a:ahLst/>
            <a:cxnLst/>
            <a:rect l="l" t="t" r="r" b="b"/>
            <a:pathLst>
              <a:path w="4331368" h="4114800">
                <a:moveTo>
                  <a:pt x="0" y="0"/>
                </a:moveTo>
                <a:lnTo>
                  <a:pt x="4331368" y="0"/>
                </a:lnTo>
                <a:lnTo>
                  <a:pt x="43313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928941">
            <a:off x="13805061" y="578368"/>
            <a:ext cx="4732577" cy="1851621"/>
          </a:xfrm>
          <a:custGeom>
            <a:avLst/>
            <a:gdLst/>
            <a:ahLst/>
            <a:cxnLst/>
            <a:rect l="l" t="t" r="r" b="b"/>
            <a:pathLst>
              <a:path w="4732577" h="1851621">
                <a:moveTo>
                  <a:pt x="0" y="0"/>
                </a:moveTo>
                <a:lnTo>
                  <a:pt x="4732577" y="0"/>
                </a:lnTo>
                <a:lnTo>
                  <a:pt x="4732577" y="1851621"/>
                </a:lnTo>
                <a:lnTo>
                  <a:pt x="0" y="1851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54118" y="3877977"/>
            <a:ext cx="6440608" cy="143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11"/>
              </a:lnSpc>
            </a:pPr>
            <a:r>
              <a:rPr lang="en-US" sz="9921" b="1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RESISTER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66751" y="3543860"/>
            <a:ext cx="8083973" cy="300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5"/>
              </a:lnSpc>
              <a:spcBef>
                <a:spcPct val="0"/>
              </a:spcBef>
            </a:pPr>
            <a:r>
              <a:rPr lang="en-US" sz="4979" b="1">
                <a:solidFill>
                  <a:srgbClr val="3029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Resister is an electronic component that opposes the flow of current in a circuit.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75848"/>
            <a:ext cx="12769177" cy="10945639"/>
            <a:chOff x="-67466" y="52762"/>
            <a:chExt cx="3363075" cy="2882802"/>
          </a:xfrm>
        </p:grpSpPr>
        <p:sp>
          <p:nvSpPr>
            <p:cNvPr id="3" name="Freeform 3"/>
            <p:cNvSpPr/>
            <p:nvPr/>
          </p:nvSpPr>
          <p:spPr>
            <a:xfrm>
              <a:off x="-67466" y="52762"/>
              <a:ext cx="3363075" cy="2499178"/>
            </a:xfrm>
            <a:custGeom>
              <a:avLst/>
              <a:gdLst/>
              <a:ahLst/>
              <a:cxnLst/>
              <a:rect l="l" t="t" r="r" b="b"/>
              <a:pathLst>
                <a:path w="3363075" h="2499178">
                  <a:moveTo>
                    <a:pt x="13945" y="0"/>
                  </a:moveTo>
                  <a:lnTo>
                    <a:pt x="3349130" y="0"/>
                  </a:lnTo>
                  <a:cubicBezTo>
                    <a:pt x="3352828" y="0"/>
                    <a:pt x="3356375" y="1469"/>
                    <a:pt x="3358990" y="4084"/>
                  </a:cubicBezTo>
                  <a:cubicBezTo>
                    <a:pt x="3361605" y="6700"/>
                    <a:pt x="3363075" y="10246"/>
                    <a:pt x="3363075" y="13945"/>
                  </a:cubicBezTo>
                  <a:lnTo>
                    <a:pt x="3363075" y="2485233"/>
                  </a:lnTo>
                  <a:cubicBezTo>
                    <a:pt x="3363075" y="2492935"/>
                    <a:pt x="3356831" y="2499178"/>
                    <a:pt x="3349130" y="2499178"/>
                  </a:cubicBezTo>
                  <a:lnTo>
                    <a:pt x="13945" y="2499178"/>
                  </a:lnTo>
                  <a:cubicBezTo>
                    <a:pt x="6243" y="2499178"/>
                    <a:pt x="0" y="2492935"/>
                    <a:pt x="0" y="2485233"/>
                  </a:cubicBezTo>
                  <a:lnTo>
                    <a:pt x="0" y="13945"/>
                  </a:lnTo>
                  <a:cubicBezTo>
                    <a:pt x="0" y="6243"/>
                    <a:pt x="6243" y="0"/>
                    <a:pt x="13945" y="0"/>
                  </a:cubicBezTo>
                  <a:close/>
                </a:path>
              </a:pathLst>
            </a:custGeom>
            <a:solidFill>
              <a:srgbClr val="302929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50251" y="360186"/>
              <a:ext cx="3127640" cy="25753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459"/>
                </a:lnSpc>
              </a:pPr>
              <a:r>
                <a:rPr lang="en-US" sz="3899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en-US" sz="3899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 a mobile charger, resistors control how much        electric current flows to your </a:t>
              </a:r>
              <a:r>
                <a:rPr lang="en-US" sz="3899" dirty="0" err="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phone.They</a:t>
              </a:r>
              <a:r>
                <a:rPr lang="en-US" sz="3899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make sure your phone gets the right amount of power not too much or too </a:t>
              </a:r>
              <a:r>
                <a:rPr lang="en-US" sz="3899" dirty="0" err="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little.This</a:t>
              </a:r>
              <a:r>
                <a:rPr lang="en-US" sz="3899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protects the phone’s battery from overheating or damage while charging.</a:t>
              </a:r>
            </a:p>
            <a:p>
              <a:pPr algn="just">
                <a:lnSpc>
                  <a:spcPts val="3919"/>
                </a:lnSpc>
              </a:pPr>
              <a:endParaRPr lang="en-US" sz="38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2100"/>
                </a:lnSpc>
              </a:pPr>
              <a:endParaRPr lang="en-US" sz="38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919"/>
                </a:lnSpc>
              </a:pPr>
              <a:endParaRPr lang="en-US" sz="38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 lang="en-US" sz="38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 rot="-8368090">
            <a:off x="16078362" y="52066"/>
            <a:ext cx="3354119" cy="1447564"/>
          </a:xfrm>
          <a:custGeom>
            <a:avLst/>
            <a:gdLst/>
            <a:ahLst/>
            <a:cxnLst/>
            <a:rect l="l" t="t" r="r" b="b"/>
            <a:pathLst>
              <a:path w="4793682" h="1551954">
                <a:moveTo>
                  <a:pt x="0" y="0"/>
                </a:moveTo>
                <a:lnTo>
                  <a:pt x="4793682" y="0"/>
                </a:lnTo>
                <a:lnTo>
                  <a:pt x="4793682" y="1551954"/>
                </a:lnTo>
                <a:lnTo>
                  <a:pt x="0" y="1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250249" y="2873239"/>
            <a:ext cx="5037751" cy="4893623"/>
          </a:xfrm>
          <a:custGeom>
            <a:avLst/>
            <a:gdLst/>
            <a:ahLst/>
            <a:cxnLst/>
            <a:rect l="l" t="t" r="r" b="b"/>
            <a:pathLst>
              <a:path w="5037751" h="4893623">
                <a:moveTo>
                  <a:pt x="0" y="0"/>
                </a:moveTo>
                <a:lnTo>
                  <a:pt x="5037751" y="0"/>
                </a:lnTo>
                <a:lnTo>
                  <a:pt x="5037751" y="4893623"/>
                </a:lnTo>
                <a:lnTo>
                  <a:pt x="0" y="4893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81779" y="1702785"/>
            <a:ext cx="5167951" cy="1197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250" b="1" dirty="0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08544" y="2952160"/>
            <a:ext cx="7762806" cy="4012574"/>
            <a:chOff x="0" y="0"/>
            <a:chExt cx="2044525" cy="1056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44525" cy="1056810"/>
            </a:xfrm>
            <a:custGeom>
              <a:avLst/>
              <a:gdLst/>
              <a:ahLst/>
              <a:cxnLst/>
              <a:rect l="l" t="t" r="r" b="b"/>
              <a:pathLst>
                <a:path w="2044525" h="1056810">
                  <a:moveTo>
                    <a:pt x="22938" y="0"/>
                  </a:moveTo>
                  <a:lnTo>
                    <a:pt x="2021587" y="0"/>
                  </a:lnTo>
                  <a:cubicBezTo>
                    <a:pt x="2027670" y="0"/>
                    <a:pt x="2033505" y="2417"/>
                    <a:pt x="2037807" y="6718"/>
                  </a:cubicBezTo>
                  <a:cubicBezTo>
                    <a:pt x="2042108" y="11020"/>
                    <a:pt x="2044525" y="16855"/>
                    <a:pt x="2044525" y="22938"/>
                  </a:cubicBezTo>
                  <a:lnTo>
                    <a:pt x="2044525" y="1033871"/>
                  </a:lnTo>
                  <a:cubicBezTo>
                    <a:pt x="2044525" y="1039955"/>
                    <a:pt x="2042108" y="1045789"/>
                    <a:pt x="2037807" y="1050091"/>
                  </a:cubicBezTo>
                  <a:cubicBezTo>
                    <a:pt x="2033505" y="1054393"/>
                    <a:pt x="2027670" y="1056810"/>
                    <a:pt x="2021587" y="1056810"/>
                  </a:cubicBezTo>
                  <a:lnTo>
                    <a:pt x="22938" y="1056810"/>
                  </a:lnTo>
                  <a:cubicBezTo>
                    <a:pt x="16855" y="1056810"/>
                    <a:pt x="11020" y="1054393"/>
                    <a:pt x="6718" y="1050091"/>
                  </a:cubicBezTo>
                  <a:cubicBezTo>
                    <a:pt x="2417" y="1045789"/>
                    <a:pt x="0" y="1039955"/>
                    <a:pt x="0" y="1033871"/>
                  </a:cubicBezTo>
                  <a:lnTo>
                    <a:pt x="0" y="22938"/>
                  </a:lnTo>
                  <a:cubicBezTo>
                    <a:pt x="0" y="16855"/>
                    <a:pt x="2417" y="11020"/>
                    <a:pt x="6718" y="6718"/>
                  </a:cubicBezTo>
                  <a:cubicBezTo>
                    <a:pt x="11020" y="2417"/>
                    <a:pt x="16855" y="0"/>
                    <a:pt x="22938" y="0"/>
                  </a:cubicBezTo>
                  <a:close/>
                </a:path>
              </a:pathLst>
            </a:custGeom>
            <a:solidFill>
              <a:srgbClr val="FBF4F4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44525" cy="10949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10209" lvl="1" indent="-205105" algn="ctr">
                <a:lnSpc>
                  <a:spcPts val="2659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2949623">
            <a:off x="16227435" y="-44622"/>
            <a:ext cx="1764220" cy="4114800"/>
          </a:xfrm>
          <a:custGeom>
            <a:avLst/>
            <a:gdLst/>
            <a:ahLst/>
            <a:cxnLst/>
            <a:rect l="l" t="t" r="r" b="b"/>
            <a:pathLst>
              <a:path w="1764220" h="4114800">
                <a:moveTo>
                  <a:pt x="0" y="0"/>
                </a:moveTo>
                <a:lnTo>
                  <a:pt x="1764221" y="0"/>
                </a:lnTo>
                <a:lnTo>
                  <a:pt x="17642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270688">
            <a:off x="-3289008" y="-1063530"/>
            <a:ext cx="7708509" cy="2495630"/>
          </a:xfrm>
          <a:custGeom>
            <a:avLst/>
            <a:gdLst/>
            <a:ahLst/>
            <a:cxnLst/>
            <a:rect l="l" t="t" r="r" b="b"/>
            <a:pathLst>
              <a:path w="7708509" h="2495630">
                <a:moveTo>
                  <a:pt x="0" y="0"/>
                </a:moveTo>
                <a:lnTo>
                  <a:pt x="7708509" y="0"/>
                </a:lnTo>
                <a:lnTo>
                  <a:pt x="7708509" y="2495630"/>
                </a:lnTo>
                <a:lnTo>
                  <a:pt x="0" y="2495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270688">
            <a:off x="13405046" y="8680420"/>
            <a:ext cx="7708509" cy="2495630"/>
          </a:xfrm>
          <a:custGeom>
            <a:avLst/>
            <a:gdLst/>
            <a:ahLst/>
            <a:cxnLst/>
            <a:rect l="l" t="t" r="r" b="b"/>
            <a:pathLst>
              <a:path w="7708509" h="2495630">
                <a:moveTo>
                  <a:pt x="0" y="0"/>
                </a:moveTo>
                <a:lnTo>
                  <a:pt x="7708508" y="0"/>
                </a:lnTo>
                <a:lnTo>
                  <a:pt x="7708508" y="2495629"/>
                </a:lnTo>
                <a:lnTo>
                  <a:pt x="0" y="2495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744683" y="6964734"/>
            <a:ext cx="5805714" cy="4114800"/>
          </a:xfrm>
          <a:custGeom>
            <a:avLst/>
            <a:gdLst/>
            <a:ahLst/>
            <a:cxnLst/>
            <a:rect l="l" t="t" r="r" b="b"/>
            <a:pathLst>
              <a:path w="5805714" h="4114800">
                <a:moveTo>
                  <a:pt x="0" y="0"/>
                </a:moveTo>
                <a:lnTo>
                  <a:pt x="5805714" y="0"/>
                </a:lnTo>
                <a:lnTo>
                  <a:pt x="58057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2718030"/>
            <a:ext cx="6089111" cy="283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11"/>
              </a:lnSpc>
            </a:pPr>
            <a:r>
              <a:rPr lang="en-US" sz="9921" b="1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FORMULA AND UNIT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39687" y="4001258"/>
            <a:ext cx="6700519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4559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Formula of resistor is R=V/I</a:t>
            </a:r>
          </a:p>
          <a:p>
            <a:pPr marL="571500" indent="-571500" algn="l">
              <a:lnSpc>
                <a:spcPts val="45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302929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571500" indent="-571500" algn="l">
              <a:lnSpc>
                <a:spcPts val="45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Unit of resistor is ohm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0" y="3147122"/>
            <a:ext cx="13226840" cy="6263578"/>
            <a:chOff x="0" y="0"/>
            <a:chExt cx="2821429" cy="894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1429" cy="894137"/>
            </a:xfrm>
            <a:custGeom>
              <a:avLst/>
              <a:gdLst/>
              <a:ahLst/>
              <a:cxnLst/>
              <a:rect l="l" t="t" r="r" b="b"/>
              <a:pathLst>
                <a:path w="2821429" h="894137">
                  <a:moveTo>
                    <a:pt x="16622" y="0"/>
                  </a:moveTo>
                  <a:lnTo>
                    <a:pt x="2804807" y="0"/>
                  </a:lnTo>
                  <a:cubicBezTo>
                    <a:pt x="2813987" y="0"/>
                    <a:pt x="2821429" y="7442"/>
                    <a:pt x="2821429" y="16622"/>
                  </a:cubicBezTo>
                  <a:lnTo>
                    <a:pt x="2821429" y="877515"/>
                  </a:lnTo>
                  <a:cubicBezTo>
                    <a:pt x="2821429" y="886695"/>
                    <a:pt x="2813987" y="894137"/>
                    <a:pt x="2804807" y="894137"/>
                  </a:cubicBezTo>
                  <a:lnTo>
                    <a:pt x="16622" y="894137"/>
                  </a:lnTo>
                  <a:cubicBezTo>
                    <a:pt x="7442" y="894137"/>
                    <a:pt x="0" y="886695"/>
                    <a:pt x="0" y="877515"/>
                  </a:cubicBezTo>
                  <a:lnTo>
                    <a:pt x="0" y="16622"/>
                  </a:lnTo>
                  <a:cubicBezTo>
                    <a:pt x="0" y="7442"/>
                    <a:pt x="7442" y="0"/>
                    <a:pt x="16622" y="0"/>
                  </a:cubicBezTo>
                  <a:close/>
                </a:path>
              </a:pathLst>
            </a:custGeom>
            <a:solidFill>
              <a:srgbClr val="FBF4F4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21429" cy="9322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086897">
            <a:off x="15475574" y="871082"/>
            <a:ext cx="3363849" cy="4114800"/>
          </a:xfrm>
          <a:custGeom>
            <a:avLst/>
            <a:gdLst/>
            <a:ahLst/>
            <a:cxnLst/>
            <a:rect l="l" t="t" r="r" b="b"/>
            <a:pathLst>
              <a:path w="3363849" h="4114800">
                <a:moveTo>
                  <a:pt x="0" y="0"/>
                </a:moveTo>
                <a:lnTo>
                  <a:pt x="3363849" y="0"/>
                </a:lnTo>
                <a:lnTo>
                  <a:pt x="33638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580954">
            <a:off x="-1823723" y="4782399"/>
            <a:ext cx="4460488" cy="4114800"/>
          </a:xfrm>
          <a:custGeom>
            <a:avLst/>
            <a:gdLst/>
            <a:ahLst/>
            <a:cxnLst/>
            <a:rect l="l" t="t" r="r" b="b"/>
            <a:pathLst>
              <a:path w="4460488" h="4114800">
                <a:moveTo>
                  <a:pt x="0" y="0"/>
                </a:moveTo>
                <a:lnTo>
                  <a:pt x="4460487" y="0"/>
                </a:lnTo>
                <a:lnTo>
                  <a:pt x="44604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859633" y="679838"/>
            <a:ext cx="8099255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3"/>
              </a:lnSpc>
            </a:pPr>
            <a:r>
              <a:rPr lang="en-US" sz="8289" b="1" dirty="0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COMBINATION OF RESISTER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18214" y="3919290"/>
            <a:ext cx="11997986" cy="4719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When two or more resistors are connected together in a circuit to get the required resistance, this arrangement is called a combination of resistors.</a:t>
            </a:r>
          </a:p>
          <a:p>
            <a:pPr algn="ctr">
              <a:lnSpc>
                <a:spcPts val="4559"/>
              </a:lnSpc>
              <a:spcBef>
                <a:spcPct val="0"/>
              </a:spcBef>
            </a:pPr>
            <a:endParaRPr lang="en-US" sz="4000" b="1" dirty="0">
              <a:solidFill>
                <a:srgbClr val="302929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There are two main types:</a:t>
            </a: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1. Series Combination</a:t>
            </a: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302929"/>
                </a:solidFill>
                <a:latin typeface="Be Vietnam"/>
                <a:ea typeface="Be Vietnam"/>
                <a:cs typeface="Be Vietnam"/>
                <a:sym typeface="Be Vietnam"/>
              </a:rPr>
              <a:t>2. Parallel Combination</a:t>
            </a:r>
          </a:p>
        </p:txBody>
      </p:sp>
      <p:sp>
        <p:nvSpPr>
          <p:cNvPr id="9" name="Freeform 9"/>
          <p:cNvSpPr/>
          <p:nvPr/>
        </p:nvSpPr>
        <p:spPr>
          <a:xfrm rot="-2270688">
            <a:off x="1749397" y="-515732"/>
            <a:ext cx="5230319" cy="1693316"/>
          </a:xfrm>
          <a:custGeom>
            <a:avLst/>
            <a:gdLst/>
            <a:ahLst/>
            <a:cxnLst/>
            <a:rect l="l" t="t" r="r" b="b"/>
            <a:pathLst>
              <a:path w="5230319" h="1693316">
                <a:moveTo>
                  <a:pt x="0" y="0"/>
                </a:moveTo>
                <a:lnTo>
                  <a:pt x="5230320" y="0"/>
                </a:lnTo>
                <a:lnTo>
                  <a:pt x="5230320" y="1693315"/>
                </a:lnTo>
                <a:lnTo>
                  <a:pt x="0" y="1693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2270688">
            <a:off x="11798029" y="9325069"/>
            <a:ext cx="5230319" cy="1693316"/>
          </a:xfrm>
          <a:custGeom>
            <a:avLst/>
            <a:gdLst/>
            <a:ahLst/>
            <a:cxnLst/>
            <a:rect l="l" t="t" r="r" b="b"/>
            <a:pathLst>
              <a:path w="5230319" h="1693316">
                <a:moveTo>
                  <a:pt x="0" y="0"/>
                </a:moveTo>
                <a:lnTo>
                  <a:pt x="5230319" y="0"/>
                </a:lnTo>
                <a:lnTo>
                  <a:pt x="5230319" y="1693316"/>
                </a:lnTo>
                <a:lnTo>
                  <a:pt x="0" y="1693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32" y="18435"/>
            <a:ext cx="18288000" cy="10763865"/>
            <a:chOff x="-3962" y="-104360"/>
            <a:chExt cx="2697712" cy="2375608"/>
          </a:xfrm>
        </p:grpSpPr>
        <p:sp>
          <p:nvSpPr>
            <p:cNvPr id="3" name="Freeform 3"/>
            <p:cNvSpPr/>
            <p:nvPr/>
          </p:nvSpPr>
          <p:spPr>
            <a:xfrm>
              <a:off x="-3962" y="-104360"/>
              <a:ext cx="2693750" cy="2271248"/>
            </a:xfrm>
            <a:custGeom>
              <a:avLst/>
              <a:gdLst/>
              <a:ahLst/>
              <a:cxnLst/>
              <a:rect l="l" t="t" r="r" b="b"/>
              <a:pathLst>
                <a:path w="2693750" h="2271248">
                  <a:moveTo>
                    <a:pt x="17410" y="0"/>
                  </a:moveTo>
                  <a:lnTo>
                    <a:pt x="2676341" y="0"/>
                  </a:lnTo>
                  <a:cubicBezTo>
                    <a:pt x="2680958" y="0"/>
                    <a:pt x="2685386" y="1834"/>
                    <a:pt x="2688651" y="5099"/>
                  </a:cubicBezTo>
                  <a:cubicBezTo>
                    <a:pt x="2691916" y="8364"/>
                    <a:pt x="2693750" y="12792"/>
                    <a:pt x="2693750" y="17410"/>
                  </a:cubicBezTo>
                  <a:lnTo>
                    <a:pt x="2693750" y="2253838"/>
                  </a:lnTo>
                  <a:cubicBezTo>
                    <a:pt x="2693750" y="2258456"/>
                    <a:pt x="2691916" y="2262884"/>
                    <a:pt x="2688651" y="2266149"/>
                  </a:cubicBezTo>
                  <a:cubicBezTo>
                    <a:pt x="2685386" y="2269414"/>
                    <a:pt x="2680958" y="2271248"/>
                    <a:pt x="2676341" y="2271248"/>
                  </a:cubicBezTo>
                  <a:lnTo>
                    <a:pt x="17410" y="2271248"/>
                  </a:lnTo>
                  <a:cubicBezTo>
                    <a:pt x="12792" y="2271248"/>
                    <a:pt x="8364" y="2269414"/>
                    <a:pt x="5099" y="2266149"/>
                  </a:cubicBezTo>
                  <a:cubicBezTo>
                    <a:pt x="1834" y="2262884"/>
                    <a:pt x="0" y="2258456"/>
                    <a:pt x="0" y="2253838"/>
                  </a:cubicBezTo>
                  <a:lnTo>
                    <a:pt x="0" y="17410"/>
                  </a:lnTo>
                  <a:cubicBezTo>
                    <a:pt x="0" y="12792"/>
                    <a:pt x="1834" y="8364"/>
                    <a:pt x="5099" y="5099"/>
                  </a:cubicBezTo>
                  <a:cubicBezTo>
                    <a:pt x="8364" y="1834"/>
                    <a:pt x="12792" y="0"/>
                    <a:pt x="17410" y="0"/>
                  </a:cubicBezTo>
                  <a:close/>
                </a:path>
              </a:pathLst>
            </a:custGeom>
            <a:solidFill>
              <a:srgbClr val="30292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93750" cy="2309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8368090">
            <a:off x="15518432" y="-482473"/>
            <a:ext cx="4793682" cy="1551954"/>
          </a:xfrm>
          <a:custGeom>
            <a:avLst/>
            <a:gdLst/>
            <a:ahLst/>
            <a:cxnLst/>
            <a:rect l="l" t="t" r="r" b="b"/>
            <a:pathLst>
              <a:path w="4793682" h="1551954">
                <a:moveTo>
                  <a:pt x="0" y="0"/>
                </a:moveTo>
                <a:lnTo>
                  <a:pt x="4793682" y="0"/>
                </a:lnTo>
                <a:lnTo>
                  <a:pt x="4793682" y="1551954"/>
                </a:lnTo>
                <a:lnTo>
                  <a:pt x="0" y="1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724400" y="904593"/>
            <a:ext cx="7947770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13"/>
              </a:lnSpc>
            </a:pPr>
            <a:r>
              <a:rPr lang="en-US" sz="5815" b="1" dirty="0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SERIES COMBINATION: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D8439-6015-4D2A-C9B1-96E3049E8036}"/>
              </a:ext>
            </a:extLst>
          </p:cNvPr>
          <p:cNvSpPr txBox="1"/>
          <p:nvPr/>
        </p:nvSpPr>
        <p:spPr>
          <a:xfrm>
            <a:off x="952385" y="2670258"/>
            <a:ext cx="1198117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When resistors are connected end-to-end so that the same current flows through each resistor, they are said to be in series.</a:t>
            </a:r>
          </a:p>
          <a:p>
            <a:endParaRPr lang="en-US" sz="6000" b="1" dirty="0">
              <a:solidFill>
                <a:schemeClr val="bg1"/>
              </a:solidFill>
            </a:endParaRPr>
          </a:p>
          <a:p>
            <a:r>
              <a:rPr lang="en-US" sz="6000" b="1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5400" dirty="0">
                <a:solidFill>
                  <a:schemeClr val="bg1"/>
                </a:solidFill>
              </a:rPr>
              <a:t>In old fairy lights, all bulbs are connected in series  so if one bulb fuses, the whole string stops working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F8DABE-6B89-6990-E5C1-3E5EA8540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054" y="2380197"/>
            <a:ext cx="3833813" cy="5634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755" y="831677"/>
            <a:ext cx="8710578" cy="8623645"/>
            <a:chOff x="0" y="0"/>
            <a:chExt cx="2294144" cy="22712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4144" cy="2271248"/>
            </a:xfrm>
            <a:custGeom>
              <a:avLst/>
              <a:gdLst/>
              <a:ahLst/>
              <a:cxnLst/>
              <a:rect l="l" t="t" r="r" b="b"/>
              <a:pathLst>
                <a:path w="2294144" h="2271248">
                  <a:moveTo>
                    <a:pt x="20442" y="0"/>
                  </a:moveTo>
                  <a:lnTo>
                    <a:pt x="2273702" y="0"/>
                  </a:lnTo>
                  <a:cubicBezTo>
                    <a:pt x="2279123" y="0"/>
                    <a:pt x="2284323" y="2154"/>
                    <a:pt x="2288156" y="5987"/>
                  </a:cubicBezTo>
                  <a:cubicBezTo>
                    <a:pt x="2291990" y="9821"/>
                    <a:pt x="2294144" y="15021"/>
                    <a:pt x="2294144" y="20442"/>
                  </a:cubicBezTo>
                  <a:lnTo>
                    <a:pt x="2294144" y="2250806"/>
                  </a:lnTo>
                  <a:cubicBezTo>
                    <a:pt x="2294144" y="2262096"/>
                    <a:pt x="2284992" y="2271248"/>
                    <a:pt x="2273702" y="2271248"/>
                  </a:cubicBezTo>
                  <a:lnTo>
                    <a:pt x="20442" y="2271248"/>
                  </a:lnTo>
                  <a:cubicBezTo>
                    <a:pt x="15021" y="2271248"/>
                    <a:pt x="9821" y="2269094"/>
                    <a:pt x="5987" y="2265261"/>
                  </a:cubicBezTo>
                  <a:cubicBezTo>
                    <a:pt x="2154" y="2261427"/>
                    <a:pt x="0" y="2256227"/>
                    <a:pt x="0" y="2250806"/>
                  </a:cubicBezTo>
                  <a:lnTo>
                    <a:pt x="0" y="20442"/>
                  </a:lnTo>
                  <a:cubicBezTo>
                    <a:pt x="0" y="15021"/>
                    <a:pt x="2154" y="9821"/>
                    <a:pt x="5987" y="5987"/>
                  </a:cubicBezTo>
                  <a:cubicBezTo>
                    <a:pt x="9821" y="2154"/>
                    <a:pt x="15021" y="0"/>
                    <a:pt x="20442" y="0"/>
                  </a:cubicBezTo>
                  <a:close/>
                </a:path>
              </a:pathLst>
            </a:custGeom>
            <a:solidFill>
              <a:srgbClr val="30292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94144" cy="2309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8368090">
            <a:off x="15518432" y="-482473"/>
            <a:ext cx="4793682" cy="1551954"/>
          </a:xfrm>
          <a:custGeom>
            <a:avLst/>
            <a:gdLst/>
            <a:ahLst/>
            <a:cxnLst/>
            <a:rect l="l" t="t" r="r" b="b"/>
            <a:pathLst>
              <a:path w="4793682" h="1551954">
                <a:moveTo>
                  <a:pt x="0" y="0"/>
                </a:moveTo>
                <a:lnTo>
                  <a:pt x="4793682" y="0"/>
                </a:lnTo>
                <a:lnTo>
                  <a:pt x="4793682" y="1551954"/>
                </a:lnTo>
                <a:lnTo>
                  <a:pt x="0" y="1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15172" y="1638525"/>
            <a:ext cx="7268728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80"/>
              </a:lnSpc>
            </a:pPr>
            <a:r>
              <a:rPr lang="en-US" sz="6589" b="1" dirty="0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FORMULA: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15172" y="2933700"/>
            <a:ext cx="6842365" cy="9986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799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R=R1+R2+R3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>
              <a:lnSpc>
                <a:spcPts val="4559"/>
              </a:lnSpc>
              <a:spcBef>
                <a:spcPct val="0"/>
              </a:spcBef>
            </a:pPr>
            <a:endParaRPr lang="en-US" sz="5400" b="1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Key Points:</a:t>
            </a:r>
          </a:p>
          <a:p>
            <a:pPr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3799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1. Current is same in all resistors.</a:t>
            </a: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3799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2. Voltage is divided across resistors.</a:t>
            </a: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3799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3. Total resistance increases.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" name="Freeform 10"/>
          <p:cNvSpPr/>
          <p:nvPr/>
        </p:nvSpPr>
        <p:spPr>
          <a:xfrm rot="-8368090">
            <a:off x="-2252282" y="9326662"/>
            <a:ext cx="4793682" cy="1551954"/>
          </a:xfrm>
          <a:custGeom>
            <a:avLst/>
            <a:gdLst/>
            <a:ahLst/>
            <a:cxnLst/>
            <a:rect l="l" t="t" r="r" b="b"/>
            <a:pathLst>
              <a:path w="4793682" h="1551954">
                <a:moveTo>
                  <a:pt x="0" y="0"/>
                </a:moveTo>
                <a:lnTo>
                  <a:pt x="4793681" y="0"/>
                </a:lnTo>
                <a:lnTo>
                  <a:pt x="4793681" y="1551954"/>
                </a:lnTo>
                <a:lnTo>
                  <a:pt x="0" y="1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B359AF-48C5-ABF5-9B47-FAA5182CE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213" y="2297375"/>
            <a:ext cx="6684543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4C80E-470D-393B-4BD1-B3DCA1139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469CD01-7956-F2DE-F28B-89F6910890CE}"/>
              </a:ext>
            </a:extLst>
          </p:cNvPr>
          <p:cNvGrpSpPr/>
          <p:nvPr/>
        </p:nvGrpSpPr>
        <p:grpSpPr>
          <a:xfrm>
            <a:off x="-29737" y="21373"/>
            <a:ext cx="18288000" cy="10760927"/>
            <a:chOff x="-3962" y="-104360"/>
            <a:chExt cx="2697712" cy="237560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78F568F-4DAF-19C9-0504-5D34CAA20BB1}"/>
                </a:ext>
              </a:extLst>
            </p:cNvPr>
            <p:cNvSpPr/>
            <p:nvPr/>
          </p:nvSpPr>
          <p:spPr>
            <a:xfrm>
              <a:off x="-3962" y="-104360"/>
              <a:ext cx="2693750" cy="2271248"/>
            </a:xfrm>
            <a:custGeom>
              <a:avLst/>
              <a:gdLst/>
              <a:ahLst/>
              <a:cxnLst/>
              <a:rect l="l" t="t" r="r" b="b"/>
              <a:pathLst>
                <a:path w="2693750" h="2271248">
                  <a:moveTo>
                    <a:pt x="17410" y="0"/>
                  </a:moveTo>
                  <a:lnTo>
                    <a:pt x="2676341" y="0"/>
                  </a:lnTo>
                  <a:cubicBezTo>
                    <a:pt x="2680958" y="0"/>
                    <a:pt x="2685386" y="1834"/>
                    <a:pt x="2688651" y="5099"/>
                  </a:cubicBezTo>
                  <a:cubicBezTo>
                    <a:pt x="2691916" y="8364"/>
                    <a:pt x="2693750" y="12792"/>
                    <a:pt x="2693750" y="17410"/>
                  </a:cubicBezTo>
                  <a:lnTo>
                    <a:pt x="2693750" y="2253838"/>
                  </a:lnTo>
                  <a:cubicBezTo>
                    <a:pt x="2693750" y="2258456"/>
                    <a:pt x="2691916" y="2262884"/>
                    <a:pt x="2688651" y="2266149"/>
                  </a:cubicBezTo>
                  <a:cubicBezTo>
                    <a:pt x="2685386" y="2269414"/>
                    <a:pt x="2680958" y="2271248"/>
                    <a:pt x="2676341" y="2271248"/>
                  </a:cubicBezTo>
                  <a:lnTo>
                    <a:pt x="17410" y="2271248"/>
                  </a:lnTo>
                  <a:cubicBezTo>
                    <a:pt x="12792" y="2271248"/>
                    <a:pt x="8364" y="2269414"/>
                    <a:pt x="5099" y="2266149"/>
                  </a:cubicBezTo>
                  <a:cubicBezTo>
                    <a:pt x="1834" y="2262884"/>
                    <a:pt x="0" y="2258456"/>
                    <a:pt x="0" y="2253838"/>
                  </a:cubicBezTo>
                  <a:lnTo>
                    <a:pt x="0" y="17410"/>
                  </a:lnTo>
                  <a:cubicBezTo>
                    <a:pt x="0" y="12792"/>
                    <a:pt x="1834" y="8364"/>
                    <a:pt x="5099" y="5099"/>
                  </a:cubicBezTo>
                  <a:cubicBezTo>
                    <a:pt x="8364" y="1834"/>
                    <a:pt x="12792" y="0"/>
                    <a:pt x="17410" y="0"/>
                  </a:cubicBezTo>
                  <a:close/>
                </a:path>
              </a:pathLst>
            </a:custGeom>
            <a:solidFill>
              <a:srgbClr val="30292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8DD9519-115D-D5B2-040D-86EADDC8CCEB}"/>
                </a:ext>
              </a:extLst>
            </p:cNvPr>
            <p:cNvSpPr txBox="1"/>
            <p:nvPr/>
          </p:nvSpPr>
          <p:spPr>
            <a:xfrm>
              <a:off x="0" y="-38100"/>
              <a:ext cx="2693750" cy="2309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7B27AAA6-D21F-DA9D-7671-A99C1751C36F}"/>
              </a:ext>
            </a:extLst>
          </p:cNvPr>
          <p:cNvSpPr/>
          <p:nvPr/>
        </p:nvSpPr>
        <p:spPr>
          <a:xfrm rot="-8368090">
            <a:off x="15518432" y="-482473"/>
            <a:ext cx="4793682" cy="1551954"/>
          </a:xfrm>
          <a:custGeom>
            <a:avLst/>
            <a:gdLst/>
            <a:ahLst/>
            <a:cxnLst/>
            <a:rect l="l" t="t" r="r" b="b"/>
            <a:pathLst>
              <a:path w="4793682" h="1551954">
                <a:moveTo>
                  <a:pt x="0" y="0"/>
                </a:moveTo>
                <a:lnTo>
                  <a:pt x="4793682" y="0"/>
                </a:lnTo>
                <a:lnTo>
                  <a:pt x="4793682" y="1551954"/>
                </a:lnTo>
                <a:lnTo>
                  <a:pt x="0" y="1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207C1DF-D524-F18D-EBB6-30FFB218B9C5}"/>
              </a:ext>
            </a:extLst>
          </p:cNvPr>
          <p:cNvSpPr txBox="1"/>
          <p:nvPr/>
        </p:nvSpPr>
        <p:spPr>
          <a:xfrm>
            <a:off x="4572000" y="954914"/>
            <a:ext cx="10152257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13"/>
              </a:lnSpc>
            </a:pPr>
            <a:r>
              <a:rPr lang="en-US" sz="5815" b="1" dirty="0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PARALLEL COMBINATION: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1B842-B74F-FB94-55CB-D178FA4F8CCB}"/>
              </a:ext>
            </a:extLst>
          </p:cNvPr>
          <p:cNvSpPr txBox="1"/>
          <p:nvPr/>
        </p:nvSpPr>
        <p:spPr>
          <a:xfrm>
            <a:off x="593688" y="2479018"/>
            <a:ext cx="11161873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When two or more resister are connected side by side so the same volage is applied to each resister but current is divided among them all this </a:t>
            </a:r>
            <a:r>
              <a:rPr lang="en-US" sz="4400" dirty="0">
                <a:solidFill>
                  <a:schemeClr val="bg1"/>
                </a:solidFill>
              </a:rPr>
              <a:t>connection</a:t>
            </a:r>
            <a:r>
              <a:rPr lang="en-US" sz="4800" dirty="0">
                <a:solidFill>
                  <a:schemeClr val="bg1"/>
                </a:solidFill>
              </a:rPr>
              <a:t> is called parallel combination.</a:t>
            </a:r>
          </a:p>
          <a:p>
            <a:endParaRPr lang="en-US" sz="5400" b="1" dirty="0">
              <a:solidFill>
                <a:schemeClr val="bg1"/>
              </a:solidFill>
            </a:endParaRPr>
          </a:p>
          <a:p>
            <a:r>
              <a:rPr lang="en-US" sz="5400" b="1" dirty="0">
                <a:solidFill>
                  <a:schemeClr val="bg1"/>
                </a:solidFill>
              </a:rPr>
              <a:t>For Example: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In home wiring, bulbs and fans are connected in parallel combination, so if one bulb fuses, others still work. 💡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13124-5344-63B9-A5E4-82E32052F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126" y="3304425"/>
            <a:ext cx="5563147" cy="53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4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12F778-79AF-815D-C9C6-F394E853E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636F024-2F83-1AC6-FC92-28918FC86959}"/>
              </a:ext>
            </a:extLst>
          </p:cNvPr>
          <p:cNvGrpSpPr/>
          <p:nvPr/>
        </p:nvGrpSpPr>
        <p:grpSpPr>
          <a:xfrm>
            <a:off x="704727" y="687016"/>
            <a:ext cx="9064606" cy="9063126"/>
            <a:chOff x="-93242" y="-38100"/>
            <a:chExt cx="2387386" cy="238699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8AAA784-DB1D-1B86-34BB-13B85327D2F5}"/>
                </a:ext>
              </a:extLst>
            </p:cNvPr>
            <p:cNvSpPr/>
            <p:nvPr/>
          </p:nvSpPr>
          <p:spPr>
            <a:xfrm>
              <a:off x="-93242" y="77648"/>
              <a:ext cx="2294144" cy="2271248"/>
            </a:xfrm>
            <a:custGeom>
              <a:avLst/>
              <a:gdLst/>
              <a:ahLst/>
              <a:cxnLst/>
              <a:rect l="l" t="t" r="r" b="b"/>
              <a:pathLst>
                <a:path w="2294144" h="2271248">
                  <a:moveTo>
                    <a:pt x="20442" y="0"/>
                  </a:moveTo>
                  <a:lnTo>
                    <a:pt x="2273702" y="0"/>
                  </a:lnTo>
                  <a:cubicBezTo>
                    <a:pt x="2279123" y="0"/>
                    <a:pt x="2284323" y="2154"/>
                    <a:pt x="2288156" y="5987"/>
                  </a:cubicBezTo>
                  <a:cubicBezTo>
                    <a:pt x="2291990" y="9821"/>
                    <a:pt x="2294144" y="15021"/>
                    <a:pt x="2294144" y="20442"/>
                  </a:cubicBezTo>
                  <a:lnTo>
                    <a:pt x="2294144" y="2250806"/>
                  </a:lnTo>
                  <a:cubicBezTo>
                    <a:pt x="2294144" y="2262096"/>
                    <a:pt x="2284992" y="2271248"/>
                    <a:pt x="2273702" y="2271248"/>
                  </a:cubicBezTo>
                  <a:lnTo>
                    <a:pt x="20442" y="2271248"/>
                  </a:lnTo>
                  <a:cubicBezTo>
                    <a:pt x="15021" y="2271248"/>
                    <a:pt x="9821" y="2269094"/>
                    <a:pt x="5987" y="2265261"/>
                  </a:cubicBezTo>
                  <a:cubicBezTo>
                    <a:pt x="2154" y="2261427"/>
                    <a:pt x="0" y="2256227"/>
                    <a:pt x="0" y="2250806"/>
                  </a:cubicBezTo>
                  <a:lnTo>
                    <a:pt x="0" y="20442"/>
                  </a:lnTo>
                  <a:cubicBezTo>
                    <a:pt x="0" y="15021"/>
                    <a:pt x="2154" y="9821"/>
                    <a:pt x="5987" y="5987"/>
                  </a:cubicBezTo>
                  <a:cubicBezTo>
                    <a:pt x="9821" y="2154"/>
                    <a:pt x="15021" y="0"/>
                    <a:pt x="20442" y="0"/>
                  </a:cubicBezTo>
                  <a:close/>
                </a:path>
              </a:pathLst>
            </a:custGeom>
            <a:solidFill>
              <a:srgbClr val="30292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969FBF8-775B-DF03-8B2D-37F5BF8491E4}"/>
                </a:ext>
              </a:extLst>
            </p:cNvPr>
            <p:cNvSpPr txBox="1"/>
            <p:nvPr/>
          </p:nvSpPr>
          <p:spPr>
            <a:xfrm>
              <a:off x="0" y="-38100"/>
              <a:ext cx="2294144" cy="2309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739E0B18-5527-82FF-8DBF-2E71F4843C83}"/>
              </a:ext>
            </a:extLst>
          </p:cNvPr>
          <p:cNvSpPr/>
          <p:nvPr/>
        </p:nvSpPr>
        <p:spPr>
          <a:xfrm rot="-8368090">
            <a:off x="15518432" y="-482473"/>
            <a:ext cx="4793682" cy="1551954"/>
          </a:xfrm>
          <a:custGeom>
            <a:avLst/>
            <a:gdLst/>
            <a:ahLst/>
            <a:cxnLst/>
            <a:rect l="l" t="t" r="r" b="b"/>
            <a:pathLst>
              <a:path w="4793682" h="1551954">
                <a:moveTo>
                  <a:pt x="0" y="0"/>
                </a:moveTo>
                <a:lnTo>
                  <a:pt x="4793682" y="0"/>
                </a:lnTo>
                <a:lnTo>
                  <a:pt x="4793682" y="1551954"/>
                </a:lnTo>
                <a:lnTo>
                  <a:pt x="0" y="1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3819CB7-AF6B-240D-DB20-21954EBF020A}"/>
              </a:ext>
            </a:extLst>
          </p:cNvPr>
          <p:cNvSpPr txBox="1"/>
          <p:nvPr/>
        </p:nvSpPr>
        <p:spPr>
          <a:xfrm>
            <a:off x="1515172" y="1638525"/>
            <a:ext cx="7268728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80"/>
              </a:lnSpc>
            </a:pPr>
            <a:r>
              <a:rPr lang="en-US" sz="6589" b="1" dirty="0">
                <a:solidFill>
                  <a:srgbClr val="FBF4F4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FORMULA: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49A47D8-BCB9-2E65-7E68-EDE744A61F23}"/>
              </a:ext>
            </a:extLst>
          </p:cNvPr>
          <p:cNvSpPr txBox="1"/>
          <p:nvPr/>
        </p:nvSpPr>
        <p:spPr>
          <a:xfrm>
            <a:off x="1515172" y="2933700"/>
            <a:ext cx="6842365" cy="10576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59"/>
              </a:lnSpc>
              <a:spcBef>
                <a:spcPct val="0"/>
              </a:spcBef>
            </a:pPr>
            <a:r>
              <a:rPr lang="en-US" sz="3799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R=1/R1+1/R2+1/R3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>
              <a:lnSpc>
                <a:spcPts val="4559"/>
              </a:lnSpc>
              <a:spcBef>
                <a:spcPct val="0"/>
              </a:spcBef>
            </a:pPr>
            <a:endParaRPr lang="en-US" sz="5400" b="1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Key Points:</a:t>
            </a:r>
          </a:p>
          <a:p>
            <a:pPr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3799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1. Current is divided between resistors.</a:t>
            </a: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3799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2. Voltage is same between resistors.</a:t>
            </a:r>
          </a:p>
          <a:p>
            <a:pPr>
              <a:lnSpc>
                <a:spcPts val="4559"/>
              </a:lnSpc>
              <a:spcBef>
                <a:spcPct val="0"/>
              </a:spcBef>
            </a:pPr>
            <a:r>
              <a:rPr lang="en-US" sz="3799" dirty="0">
                <a:solidFill>
                  <a:srgbClr val="FBF4F4"/>
                </a:solidFill>
                <a:latin typeface="Be Vietnam"/>
                <a:ea typeface="Be Vietnam"/>
                <a:cs typeface="Be Vietnam"/>
                <a:sym typeface="Be Vietnam"/>
              </a:rPr>
              <a:t>3. Total resistance decreases.</a:t>
            </a: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559"/>
              </a:lnSpc>
              <a:spcBef>
                <a:spcPct val="0"/>
              </a:spcBef>
            </a:pPr>
            <a:endParaRPr lang="en-US" sz="3799" dirty="0">
              <a:solidFill>
                <a:srgbClr val="FBF4F4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DB5151D-9906-AF0D-CE6D-518FCC49E655}"/>
              </a:ext>
            </a:extLst>
          </p:cNvPr>
          <p:cNvSpPr/>
          <p:nvPr/>
        </p:nvSpPr>
        <p:spPr>
          <a:xfrm rot="-8368090">
            <a:off x="-2252282" y="9326662"/>
            <a:ext cx="4793682" cy="1551954"/>
          </a:xfrm>
          <a:custGeom>
            <a:avLst/>
            <a:gdLst/>
            <a:ahLst/>
            <a:cxnLst/>
            <a:rect l="l" t="t" r="r" b="b"/>
            <a:pathLst>
              <a:path w="4793682" h="1551954">
                <a:moveTo>
                  <a:pt x="0" y="0"/>
                </a:moveTo>
                <a:lnTo>
                  <a:pt x="4793681" y="0"/>
                </a:lnTo>
                <a:lnTo>
                  <a:pt x="4793681" y="1551954"/>
                </a:lnTo>
                <a:lnTo>
                  <a:pt x="0" y="1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5276A-2603-8086-3926-6154E3A6F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23362" y="2987795"/>
            <a:ext cx="7786995" cy="43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4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390</Words>
  <Application>Microsoft Office PowerPoint</Application>
  <PresentationFormat>Custom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Be Vietnam Ultra-Bold</vt:lpstr>
      <vt:lpstr>Calibri</vt:lpstr>
      <vt:lpstr>Be Vietnam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Simple Science Presentation</dc:title>
  <dc:creator>Dell</dc:creator>
  <cp:lastModifiedBy>Dell</cp:lastModifiedBy>
  <cp:revision>4</cp:revision>
  <dcterms:created xsi:type="dcterms:W3CDTF">2006-08-16T00:00:00Z</dcterms:created>
  <dcterms:modified xsi:type="dcterms:W3CDTF">2025-10-21T19:21:01Z</dcterms:modified>
  <dc:identifier>DAG2J4gtUm8</dc:identifier>
</cp:coreProperties>
</file>