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>
      <p:cViewPr>
        <p:scale>
          <a:sx n="49" d="100"/>
          <a:sy n="49" d="100"/>
        </p:scale>
        <p:origin x="379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D427B-EC56-44AB-B588-5F23CEB7D6F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0B3EC-16C3-477E-A4AE-AF58FEC35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0B3EC-16C3-477E-A4AE-AF58FEC359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7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9CB4-6E36-0B96-E4EF-3B77AFD29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3BBD6-EBE4-97A5-0E9A-5B5CE6023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8220-CAC5-5FA3-FDC2-7902E530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BE17-5CDB-2ED9-3D82-539F04D5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AD23-21B1-0B1D-B8F0-823334C6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2F2-1FEC-CA62-7CEB-FB06EE4A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4B34C-FA4D-8556-7A53-687834AB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15BC-02E1-038E-0B4D-2EB34815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68B4-CCA4-CA40-42AE-145EAED9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63C7-97E5-189A-48DE-3005FBA2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B99CF-BA02-3424-E49B-7329C5F7B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22CC9-0FD3-3EC3-CFA0-DA8CB9408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D6124-6582-B063-A138-F47F9E5E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DB2F-92C8-841C-8434-902E18EB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ED02-E0EC-C91F-0952-3A88A9B1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1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F988-6F2D-AD24-443F-D765FCC3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C285-E036-ACD7-3F0A-DDAC63C3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D273-41A8-95F0-A122-61F329EC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1593B-6DBC-2F8F-8B3A-DD534FD8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E40E-3090-FB32-6AF6-5CC4ED0F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340C-EE16-C88C-8CE0-46857C22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3EE9B-13B9-7A99-C2C3-7DC8B92B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00EC-6FE2-3CF8-5F93-A55E5EBE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EEAC-95D3-8814-AC59-C756F0BA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4AAA9-C603-2905-063E-196C68B9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9A8E-5876-C191-E986-3BBF6982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8B70-3554-A578-0170-5A35A1BB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47654-4649-85B3-3B2C-8745FF71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707DE-94D8-297A-5DA3-1A840096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63F28-87CE-1B44-709E-315758DC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C05A-6D01-3CC7-0FB5-97E15DF5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86B0-069B-DF74-3379-7048D8C2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F5D6-893B-D20E-EFC9-8FF1B066D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5E09F-086F-43E7-E2E6-4D2DD0D95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6DF12-68F3-9F2D-5406-51E37A7D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67F9E9-9391-7E64-DB07-0D50CA535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750A7-B439-6D60-670A-37E02BE9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FB334-5732-EABF-3C99-CF196D1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CB3BA-38E5-E971-3109-31899A8D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EDB8-3784-8FA2-DA5A-F0D3061F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429E4-D2DE-2296-238B-B007EE45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492C6-6DE6-E214-8557-36DE43DB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58A1D-3559-FE2A-A588-03FF1226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2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AD3A9-0DA8-144B-0D9D-94416163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7133C-1B15-B442-FF45-4F1AC559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1D2D8-5384-EE4A-0957-A8CDECA9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3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AD46-8AF5-DCD7-4AD6-0B238FAF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4FD8-0A5E-D3C4-1520-1B5675F5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2F66E-A1B6-405E-8622-3B9A90173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2253-A6B5-4FF8-5FC9-F26CB685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FE3EF-041D-91A9-C4E7-46F46E8B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95D18-D8F6-8148-E635-AF00797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0E29-A803-3D4C-C886-438023A3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7D65F-F35D-82DF-E6F8-B67C31EAA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BDCEF-9E1B-F678-58AD-B90509BD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7F57A-9BA0-75B7-5830-EB9B9F11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5534-E488-EAE5-38AD-5F34D285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28D1-C00F-204D-5349-2C81BC05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4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3A04A-8267-D74F-45E6-93465D21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2E4EC-3039-1A18-68AE-77FF48217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CF2C-3BC4-0420-FB9E-589E61AE4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D9C94-F0D9-4281-9B56-6EE416912660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4359C-FED5-00A6-2433-BA47C9EF4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C5A0-E6D0-7CCF-3FD7-35C73B079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3871-C13E-4BAD-9F22-712429985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E2268-23F1-B3A7-14C3-480FE77A99A5}"/>
              </a:ext>
            </a:extLst>
          </p:cNvPr>
          <p:cNvSpPr txBox="1"/>
          <p:nvPr/>
        </p:nvSpPr>
        <p:spPr>
          <a:xfrm>
            <a:off x="995440" y="782122"/>
            <a:ext cx="102011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</a:t>
            </a:r>
            <a:r>
              <a:rPr lang="en-US" sz="16600" dirty="0"/>
              <a:t>Mudassir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837C04-DBB6-F02E-1027-58384C2E1AE9}"/>
              </a:ext>
            </a:extLst>
          </p:cNvPr>
          <p:cNvSpPr txBox="1"/>
          <p:nvPr/>
        </p:nvSpPr>
        <p:spPr>
          <a:xfrm>
            <a:off x="3505200" y="3745844"/>
            <a:ext cx="518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Roll No : 25F-CY-066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99C86-C0B0-0515-39D8-3F65DD304F7B}"/>
              </a:ext>
            </a:extLst>
          </p:cNvPr>
          <p:cNvSpPr txBox="1"/>
          <p:nvPr/>
        </p:nvSpPr>
        <p:spPr>
          <a:xfrm>
            <a:off x="1894113" y="5060215"/>
            <a:ext cx="8403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Topic  : </a:t>
            </a:r>
            <a:r>
              <a:rPr lang="en-US" sz="6000" dirty="0" err="1"/>
              <a:t>biot</a:t>
            </a:r>
            <a:r>
              <a:rPr lang="en-US" sz="6000" dirty="0"/>
              <a:t>-Savart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1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E863-6435-BDF3-CC8D-761DC2E4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 err="1">
                <a:latin typeface="Arial" panose="020B0604020202020204" pitchFamily="34" charset="0"/>
                <a:ea typeface="Wandohope" panose="020B0503020000020004" pitchFamily="18" charset="-128"/>
                <a:cs typeface="Arial" panose="020B0604020202020204" pitchFamily="34" charset="0"/>
              </a:rPr>
              <a:t>Biot</a:t>
            </a:r>
            <a:r>
              <a:rPr lang="en-US" sz="9600" dirty="0">
                <a:latin typeface="Arial" panose="020B0604020202020204" pitchFamily="34" charset="0"/>
                <a:ea typeface="Wandohope" panose="020B0503020000020004" pitchFamily="18" charset="-128"/>
                <a:cs typeface="Arial" panose="020B0604020202020204" pitchFamily="34" charset="0"/>
              </a:rPr>
              <a:t>-Savart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FB32D-6B2B-F778-00B4-E2D12AB797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922"/>
                <a:ext cx="7044559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4000" b="1" dirty="0">
                    <a:latin typeface="Arial" panose="020B0604020202020204" pitchFamily="34" charset="0"/>
                    <a:ea typeface="ADLaM Display" panose="02010000000000000000" pitchFamily="2" charset="0"/>
                    <a:cs typeface="Arial" panose="020B0604020202020204" pitchFamily="34" charset="0"/>
                  </a:rPr>
                  <a:t>Introduction </a:t>
                </a:r>
              </a:p>
              <a:p>
                <a:pPr marL="0" indent="0">
                  <a:buNone/>
                </a:pPr>
                <a:r>
                  <a:rPr lang="en-US" sz="3200" dirty="0"/>
                  <a:t>When electric current flows through a wire, it makes an invisible magnetic field around it, and the </a:t>
                </a:r>
                <a:r>
                  <a:rPr lang="en-US" sz="3200" dirty="0" err="1"/>
                  <a:t>Biot</a:t>
                </a:r>
                <a:r>
                  <a:rPr lang="en-US" sz="3200" dirty="0"/>
                  <a:t>-Savart Law helps us calculate that magnetic field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Magnetic Field </a:t>
                </a:r>
              </a:p>
              <a:p>
                <a:pPr marL="0" indent="0">
                  <a:buNone/>
                </a:pPr>
                <a:r>
                  <a:rPr lang="en-US" sz="3200" dirty="0"/>
                  <a:t>When a current flow in a wire it makes a magnetic filed  around it in this area magnetic force can be observed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Formula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en-US" sz="3200" dirty="0">
                                <a:latin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3200" dirty="0">
                            <a:latin typeface="Arial" panose="020B0604020202020204" pitchFamily="34" charset="0"/>
                          </a:rPr>
                          <m:t> </m:t>
                        </m:r>
                      </m:num>
                      <m:den>
                        <m:r>
                          <a:rPr lang="en-US" alt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sz="3200" b="1" dirty="0"/>
                  <a:t>   Unit : </a:t>
                </a:r>
                <a:r>
                  <a:rPr lang="en-US" sz="3200" dirty="0"/>
                  <a:t>Tesla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EFB32D-6B2B-F778-00B4-E2D12AB797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922"/>
                <a:ext cx="7044559" cy="4351338"/>
              </a:xfrm>
              <a:blipFill>
                <a:blip r:embed="rId3"/>
                <a:stretch>
                  <a:fillRect l="-277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curved electric line&#10;&#10;AI-generated content may be incorrect.">
            <a:extLst>
              <a:ext uri="{FF2B5EF4-FFF2-40B4-BE49-F238E27FC236}">
                <a16:creationId xmlns:a16="http://schemas.microsoft.com/office/drawing/2014/main" id="{8C6082B1-A023-EBEE-082C-98F81783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69" t="587" r="43730" b="537"/>
          <a:stretch>
            <a:fillRect/>
          </a:stretch>
        </p:blipFill>
        <p:spPr>
          <a:xfrm>
            <a:off x="8150772" y="1872922"/>
            <a:ext cx="3831022" cy="3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AFB89-1F8E-8A76-C569-C1C14586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Derivation ( Formula Form 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732375-1B8A-FF82-D817-2E0506D2C44E}"/>
              </a:ext>
            </a:extLst>
          </p:cNvPr>
          <p:cNvGrpSpPr/>
          <p:nvPr/>
        </p:nvGrpSpPr>
        <p:grpSpPr>
          <a:xfrm>
            <a:off x="630862" y="1781501"/>
            <a:ext cx="3702737" cy="4905754"/>
            <a:chOff x="588683" y="1138989"/>
            <a:chExt cx="4738570" cy="627813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A8B9AE-245B-CA6F-AB78-4A80069A3431}"/>
                </a:ext>
              </a:extLst>
            </p:cNvPr>
            <p:cNvSpPr/>
            <p:nvPr/>
          </p:nvSpPr>
          <p:spPr>
            <a:xfrm rot="20479881">
              <a:off x="1713642" y="1138989"/>
              <a:ext cx="1716505" cy="6112043"/>
            </a:xfrm>
            <a:custGeom>
              <a:avLst/>
              <a:gdLst>
                <a:gd name="connsiteX0" fmla="*/ 0 w 1716506"/>
                <a:gd name="connsiteY0" fmla="*/ 0 h 6112043"/>
                <a:gd name="connsiteX1" fmla="*/ 1219200 w 1716506"/>
                <a:gd name="connsiteY1" fmla="*/ 962527 h 6112043"/>
                <a:gd name="connsiteX2" fmla="*/ 224590 w 1716506"/>
                <a:gd name="connsiteY2" fmla="*/ 4523874 h 6112043"/>
                <a:gd name="connsiteX3" fmla="*/ 1716506 w 1716506"/>
                <a:gd name="connsiteY3" fmla="*/ 6112043 h 611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6506" h="6112043">
                  <a:moveTo>
                    <a:pt x="0" y="0"/>
                  </a:moveTo>
                  <a:cubicBezTo>
                    <a:pt x="590884" y="104274"/>
                    <a:pt x="1181768" y="208548"/>
                    <a:pt x="1219200" y="962527"/>
                  </a:cubicBezTo>
                  <a:cubicBezTo>
                    <a:pt x="1256632" y="1716506"/>
                    <a:pt x="141706" y="3665621"/>
                    <a:pt x="224590" y="4523874"/>
                  </a:cubicBezTo>
                  <a:cubicBezTo>
                    <a:pt x="307474" y="5382127"/>
                    <a:pt x="1011990" y="5747085"/>
                    <a:pt x="1716506" y="6112043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8BD0E04E-96C8-4FB7-5BE5-1DF4D5EBE404}"/>
                </a:ext>
              </a:extLst>
            </p:cNvPr>
            <p:cNvSpPr/>
            <p:nvPr/>
          </p:nvSpPr>
          <p:spPr>
            <a:xfrm rot="6960393">
              <a:off x="4206208" y="6494263"/>
              <a:ext cx="313998" cy="709186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EAD55BC-DE31-FE60-C616-13DF40C36043}"/>
                </a:ext>
              </a:extLst>
            </p:cNvPr>
            <p:cNvSpPr/>
            <p:nvPr/>
          </p:nvSpPr>
          <p:spPr>
            <a:xfrm rot="5696723">
              <a:off x="786277" y="1157742"/>
              <a:ext cx="313998" cy="7091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0FBE4748-03B4-4C0C-E01A-551286D39BB5}"/>
                </a:ext>
              </a:extLst>
            </p:cNvPr>
            <p:cNvSpPr/>
            <p:nvPr/>
          </p:nvSpPr>
          <p:spPr>
            <a:xfrm>
              <a:off x="2212428" y="3914032"/>
              <a:ext cx="189741" cy="625883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BB0923C-C10E-61BD-F131-0D4BA4C10772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 flipV="1">
              <a:off x="2402169" y="2823411"/>
              <a:ext cx="2506715" cy="1621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7DEA97D0-9CCD-AD99-BA9D-9E6968B2A453}"/>
                </a:ext>
              </a:extLst>
            </p:cNvPr>
            <p:cNvSpPr/>
            <p:nvPr/>
          </p:nvSpPr>
          <p:spPr>
            <a:xfrm rot="1975263">
              <a:off x="2114695" y="3547872"/>
              <a:ext cx="914400" cy="914401"/>
            </a:xfrm>
            <a:prstGeom prst="arc">
              <a:avLst>
                <a:gd name="adj1" fmla="val 12030047"/>
                <a:gd name="adj2" fmla="val 2021013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31B2361-C72C-3697-5D55-EEB7FEF0838C}"/>
                </a:ext>
              </a:extLst>
            </p:cNvPr>
            <p:cNvSpPr/>
            <p:nvPr/>
          </p:nvSpPr>
          <p:spPr>
            <a:xfrm>
              <a:off x="4886829" y="2696457"/>
              <a:ext cx="176463" cy="18698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005399-9F9B-333B-B5EC-9EAF4A361962}"/>
                    </a:ext>
                  </a:extLst>
                </p:cNvPr>
                <p:cNvSpPr txBox="1"/>
                <p:nvPr/>
              </p:nvSpPr>
              <p:spPr>
                <a:xfrm flipH="1">
                  <a:off x="2355133" y="3869619"/>
                  <a:ext cx="47355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005399-9F9B-333B-B5EC-9EAF4A361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355133" y="3869619"/>
                  <a:ext cx="473553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C18D93-DAA4-E8B4-C4A7-734DC65E8C76}"/>
                    </a:ext>
                  </a:extLst>
                </p:cNvPr>
                <p:cNvSpPr txBox="1"/>
                <p:nvPr/>
              </p:nvSpPr>
              <p:spPr>
                <a:xfrm>
                  <a:off x="3378664" y="2967388"/>
                  <a:ext cx="896885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E5357DC-28EF-B97D-17B3-A2D23D08E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8664" y="2967388"/>
                  <a:ext cx="896885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F0DA90B-682C-EF01-AC4C-70B83B1ADEA1}"/>
                    </a:ext>
                  </a:extLst>
                </p:cNvPr>
                <p:cNvSpPr txBox="1"/>
                <p:nvPr/>
              </p:nvSpPr>
              <p:spPr>
                <a:xfrm>
                  <a:off x="4324017" y="2493440"/>
                  <a:ext cx="450701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smtClean="0">
                            <a:latin typeface="Cambria Math" panose="02040503050406030204" pitchFamily="18" charset="0"/>
                          </a:rPr>
                          <m:t>ⅆ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995C87D-16BE-54F6-AD98-6A5D5908C4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17" y="2493440"/>
                  <a:ext cx="450701" cy="41408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238B253-B262-0410-3578-44D97D720161}"/>
                    </a:ext>
                  </a:extLst>
                </p:cNvPr>
                <p:cNvSpPr txBox="1"/>
                <p:nvPr/>
              </p:nvSpPr>
              <p:spPr>
                <a:xfrm>
                  <a:off x="1522835" y="4226973"/>
                  <a:ext cx="666075" cy="5872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165F914-AA84-C022-1479-7EFFB9A13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35" y="4226973"/>
                  <a:ext cx="666075" cy="5872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D34FD-6460-6FF2-F13C-4FE4EFAD4A29}"/>
                    </a:ext>
                  </a:extLst>
                </p:cNvPr>
                <p:cNvSpPr txBox="1"/>
                <p:nvPr/>
              </p:nvSpPr>
              <p:spPr>
                <a:xfrm>
                  <a:off x="1855872" y="4460934"/>
                  <a:ext cx="66607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06E2851-914D-E7CE-99AA-BC20D6FE0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872" y="4460934"/>
                  <a:ext cx="66607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CA35AA-DD00-9BDB-3E62-4E42CAEC779B}"/>
                    </a:ext>
                  </a:extLst>
                </p:cNvPr>
                <p:cNvSpPr txBox="1"/>
                <p:nvPr/>
              </p:nvSpPr>
              <p:spPr>
                <a:xfrm>
                  <a:off x="2008031" y="3628769"/>
                  <a:ext cx="1525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96C1049-C019-7D3A-50BB-CE6992B3F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8031" y="3628769"/>
                  <a:ext cx="15253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8000" r="-1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840F72-5802-F576-11CE-8469773484ED}"/>
                    </a:ext>
                  </a:extLst>
                </p:cNvPr>
                <p:cNvSpPr txBox="1"/>
                <p:nvPr/>
              </p:nvSpPr>
              <p:spPr>
                <a:xfrm>
                  <a:off x="3901491" y="6986232"/>
                  <a:ext cx="22942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B840F72-5802-F576-11CE-846977348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491" y="6986232"/>
                  <a:ext cx="229422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001E54F-48BB-6EE4-CFEC-83236C9E808E}"/>
                    </a:ext>
                  </a:extLst>
                </p:cNvPr>
                <p:cNvSpPr txBox="1"/>
                <p:nvPr/>
              </p:nvSpPr>
              <p:spPr>
                <a:xfrm>
                  <a:off x="2199716" y="4414175"/>
                  <a:ext cx="7697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B598BB3-029B-149B-B93B-28FCC611F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9716" y="4414175"/>
                  <a:ext cx="76977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E809FA7-C54A-DDEF-0182-B0D9A7E72742}"/>
                    </a:ext>
                  </a:extLst>
                </p:cNvPr>
                <p:cNvSpPr txBox="1"/>
                <p:nvPr/>
              </p:nvSpPr>
              <p:spPr>
                <a:xfrm>
                  <a:off x="5040764" y="2258183"/>
                  <a:ext cx="2864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3646192-D8E0-4BFA-68F6-3F71D4F42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764" y="2258183"/>
                  <a:ext cx="28648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444396-5A9F-1C4C-8BCA-D2A42E7DE2AF}"/>
                  </a:ext>
                </a:extLst>
              </p:cNvPr>
              <p:cNvSpPr txBox="1"/>
              <p:nvPr/>
            </p:nvSpPr>
            <p:spPr>
              <a:xfrm>
                <a:off x="5730106" y="1489465"/>
                <a:ext cx="4375104" cy="610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∝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∝ </a:t>
                </a:r>
                <a14:m>
                  <m:oMath xmlns:m="http://schemas.openxmlformats.org/officeDocument/2006/math">
                    <m:r>
                      <a:rPr lang="en-US" sz="3200" i="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dirty="0" smtClean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∝ sin</a:t>
                </a:r>
                <a:r>
                  <a:rPr lang="el-GR" sz="3200" dirty="0"/>
                  <a:t>θ</a:t>
                </a:r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r>
                  <a:rPr lang="en-US" sz="3200" i="1" dirty="0">
                    <a:latin typeface="Cambria Math" panose="02040503050406030204" pitchFamily="18" charset="0"/>
                  </a:rPr>
                  <a:t>Combining  equations</a:t>
                </a:r>
              </a:p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dirty="0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i="0" dirty="0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i="0" dirty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320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dirty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en-US" sz="3200" dirty="0">
                                  <a:latin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3200" dirty="0">
                              <a:latin typeface="Arial" panose="020B060402020202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3200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444396-5A9F-1C4C-8BCA-D2A42E7DE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106" y="1489465"/>
                <a:ext cx="4375104" cy="6101991"/>
              </a:xfrm>
              <a:prstGeom prst="rect">
                <a:avLst/>
              </a:prstGeom>
              <a:blipFill>
                <a:blip r:embed="rId13"/>
                <a:stretch>
                  <a:fillRect l="-3621" t="-1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A75552-4111-FDF6-716C-D7DEED65FC98}"/>
              </a:ext>
            </a:extLst>
          </p:cNvPr>
          <p:cNvSpPr txBox="1"/>
          <p:nvPr/>
        </p:nvSpPr>
        <p:spPr>
          <a:xfrm>
            <a:off x="9333187" y="5691356"/>
            <a:ext cx="285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(For magnitude 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393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24F5-065B-1BEB-EFA6-EE9AC945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Biot</a:t>
            </a:r>
            <a:r>
              <a:rPr lang="en-US" b="1" dirty="0"/>
              <a:t>–Savart law depending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7D44-1E15-4548-1C89-F5E1AB309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b="1" dirty="0"/>
              <a:t>Current (I): </a:t>
            </a:r>
            <a:r>
              <a:rPr lang="en-US" sz="3200" dirty="0"/>
              <a:t>More current → stronger magnetic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b="1" dirty="0"/>
              <a:t>Length of wire (dl) :</a:t>
            </a:r>
            <a:r>
              <a:rPr lang="en-US" sz="3200" dirty="0"/>
              <a:t> Bigger wire part → more magnetic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b="1" dirty="0"/>
              <a:t>Distance (r) :</a:t>
            </a:r>
            <a:r>
              <a:rPr lang="en-US" sz="3200" dirty="0"/>
              <a:t> Farther from wire → weaker magnetic field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b="1" dirty="0"/>
              <a:t>Angle (θ) :</a:t>
            </a:r>
            <a:r>
              <a:rPr lang="en-US" sz="3200" dirty="0"/>
              <a:t> Magnetic field changes with the angle between wire and the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</a:t>
            </a:r>
            <a:r>
              <a:rPr lang="en-US" sz="3200" b="1" dirty="0"/>
              <a:t>Medium (μ₀) :</a:t>
            </a:r>
            <a:r>
              <a:rPr lang="en-US" sz="3200" dirty="0"/>
              <a:t> The type of material around the wire (like air or iron) affects the magnetic field.</a:t>
            </a:r>
          </a:p>
        </p:txBody>
      </p:sp>
    </p:spTree>
    <p:extLst>
      <p:ext uri="{BB962C8B-B14F-4D97-AF65-F5344CB8AC3E}">
        <p14:creationId xmlns:p14="http://schemas.microsoft.com/office/powerpoint/2010/main" val="197083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D5C8-3C4E-E46A-1233-AC874A23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Daily life Applications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5FBC5-F29B-09A1-5CE1-02FA172C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/>
            <a:r>
              <a:rPr lang="en-US" b="1" dirty="0"/>
              <a:t>Electric Motors and Generator </a:t>
            </a:r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dirty="0" err="1"/>
              <a:t>Biot</a:t>
            </a:r>
            <a:r>
              <a:rPr lang="en-US" dirty="0"/>
              <a:t>-Savart law helps calculate the magnetic field produced by current-carrying wires in motors and generators.</a:t>
            </a:r>
          </a:p>
          <a:p>
            <a:pPr marL="571500" indent="-571500" algn="just"/>
            <a:r>
              <a:rPr lang="en-US" b="1" dirty="0"/>
              <a:t>MRI Machines (Medical Use)</a:t>
            </a:r>
          </a:p>
          <a:p>
            <a:pPr marL="0" indent="0" algn="just">
              <a:buNone/>
            </a:pPr>
            <a:r>
              <a:rPr lang="en-US" dirty="0"/>
              <a:t>MRI scanners use strong magnetic fields calculated using the </a:t>
            </a:r>
            <a:r>
              <a:rPr lang="en-US" dirty="0" err="1"/>
              <a:t>Biot</a:t>
            </a:r>
            <a:r>
              <a:rPr lang="en-US" dirty="0"/>
              <a:t>-Savart law to produce detailed images of body organs.</a:t>
            </a:r>
          </a:p>
          <a:p>
            <a:pPr marL="571500" indent="-571500" algn="just"/>
            <a:r>
              <a:rPr lang="en-US" b="1" dirty="0"/>
              <a:t>Magnetic Field in Electric Circuits </a:t>
            </a:r>
          </a:p>
          <a:p>
            <a:pPr marL="0" indent="0" algn="just">
              <a:buNone/>
            </a:pPr>
            <a:r>
              <a:rPr lang="en-US" dirty="0"/>
              <a:t>Used to find the magnetic field around wires, coils, and solenoids in household appliances like fans, speakers, and transformers.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6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285</Words>
  <Application>Microsoft Office PowerPoint</Application>
  <PresentationFormat>Widescreen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Biot-Savart Law</vt:lpstr>
      <vt:lpstr>Derivation ( Formula Form )</vt:lpstr>
      <vt:lpstr>Biot–Savart law depending factors</vt:lpstr>
      <vt:lpstr>Daily life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Mudassir waseem</dc:creator>
  <cp:lastModifiedBy>Mudassir waseem</cp:lastModifiedBy>
  <cp:revision>1</cp:revision>
  <dcterms:created xsi:type="dcterms:W3CDTF">2025-10-20T03:45:32Z</dcterms:created>
  <dcterms:modified xsi:type="dcterms:W3CDTF">2025-10-20T04:48:48Z</dcterms:modified>
</cp:coreProperties>
</file>