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</p:sldMasterIdLst>
  <p:notesMasterIdLst>
    <p:notesMasterId r:id="rId34"/>
  </p:notesMasterIdLst>
  <p:handoutMasterIdLst>
    <p:handoutMasterId r:id="rId35"/>
  </p:handoutMasterIdLst>
  <p:sldIdLst>
    <p:sldId id="323" r:id="rId5"/>
    <p:sldId id="325" r:id="rId6"/>
    <p:sldId id="324" r:id="rId7"/>
    <p:sldId id="326" r:id="rId8"/>
    <p:sldId id="345" r:id="rId9"/>
    <p:sldId id="327" r:id="rId10"/>
    <p:sldId id="329" r:id="rId11"/>
    <p:sldId id="330" r:id="rId12"/>
    <p:sldId id="333" r:id="rId13"/>
    <p:sldId id="334" r:id="rId14"/>
    <p:sldId id="335" r:id="rId15"/>
    <p:sldId id="348" r:id="rId16"/>
    <p:sldId id="349" r:id="rId17"/>
    <p:sldId id="347" r:id="rId18"/>
    <p:sldId id="336" r:id="rId19"/>
    <p:sldId id="337" r:id="rId20"/>
    <p:sldId id="338" r:id="rId21"/>
    <p:sldId id="339" r:id="rId22"/>
    <p:sldId id="341" r:id="rId23"/>
    <p:sldId id="340" r:id="rId24"/>
    <p:sldId id="342" r:id="rId25"/>
    <p:sldId id="343" r:id="rId26"/>
    <p:sldId id="344" r:id="rId27"/>
    <p:sldId id="350" r:id="rId28"/>
    <p:sldId id="351" r:id="rId29"/>
    <p:sldId id="352" r:id="rId30"/>
    <p:sldId id="353" r:id="rId31"/>
    <p:sldId id="354" r:id="rId32"/>
    <p:sldId id="35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slide" Target="slides/slide22.xml" /><Relationship Id="rId39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34" Type="http://schemas.openxmlformats.org/officeDocument/2006/relationships/notesMaster" Target="notesMasters/notesMaster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slide" Target="slides/slide21.xml" /><Relationship Id="rId33" Type="http://schemas.openxmlformats.org/officeDocument/2006/relationships/slide" Target="slides/slide29.xml" /><Relationship Id="rId38" Type="http://schemas.openxmlformats.org/officeDocument/2006/relationships/theme" Target="theme/theme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slide" Target="slides/slide25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slide" Target="slides/slide20.xml" /><Relationship Id="rId32" Type="http://schemas.openxmlformats.org/officeDocument/2006/relationships/slide" Target="slides/slide28.xml" /><Relationship Id="rId37" Type="http://schemas.openxmlformats.org/officeDocument/2006/relationships/viewProps" Target="viewProp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slide" Target="slides/slide24.xml" /><Relationship Id="rId36" Type="http://schemas.openxmlformats.org/officeDocument/2006/relationships/presProps" Target="presProps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31" Type="http://schemas.openxmlformats.org/officeDocument/2006/relationships/slide" Target="slides/slide27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slide" Target="slides/slide23.xml" /><Relationship Id="rId30" Type="http://schemas.openxmlformats.org/officeDocument/2006/relationships/slide" Target="slides/slide26.xml" /><Relationship Id="rId35" Type="http://schemas.openxmlformats.org/officeDocument/2006/relationships/handoutMaster" Target="handoutMasters/handout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26958D-7CAB-AED7-1D4F-465A21835E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0B5D6-2440-F7DF-9C92-8F004BB2FB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DC1A5-B2FE-46FE-82D8-FAD950B5936E}" type="datetimeFigureOut">
              <a:rPr lang="en-MY" smtClean="0"/>
              <a:t>9/10/2025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2EBE1-430A-572F-7563-2752596FD5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2DF8B-D9D9-BB4E-6C0A-5AC91142DA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CA597-36A2-4971-A954-F89A0C890A8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0478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CF313-1871-42A9-AC66-55284AA856CC}" type="datetimeFigureOut">
              <a:rPr lang="en-MY" smtClean="0"/>
              <a:t>9/10/2025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04F02-B71B-4D7D-B57B-0B8EBC0E513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94945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F742-52BB-0CD8-3BC2-C5DF9A0AF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19D8B-F57B-51BA-06F1-E553BDDBF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B527-BFAB-7905-0742-007CB1A8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D6AD-C6E9-4D2C-AC53-DBF1C16F092C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70F21-80E7-5641-8FD2-5B62577B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32D94-D366-BCDB-9A15-A3A57259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3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E9E3-D081-9984-2D2A-D413D8BF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6A1BE-9B24-E607-D388-9D1E18B4E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27423-9D31-449D-8A4A-02BDCBD4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D894-0DCD-48A6-A4AD-20CAE1E55625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05FE3-89BA-F159-E916-5B0ADFF6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0D081-21C9-B2C9-D178-55DB19A3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0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4B74B-F1B7-F263-1D1C-A4B943E61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8842C-56D4-C602-15C3-33EF572DC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252A1-E615-64F4-3F8E-81782EFA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528C-4A8B-40DD-9A79-8DFDD3F7837C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BA8A7-9640-A5C8-833C-DCF84C65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5A2BC-FEBD-A7DF-9592-38BDEA75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79D8-EA98-9701-1389-646DB0F4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F4E41-A47D-FB8F-3FC8-B2A8AC9B7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9C167-CF9F-9D04-EAC8-AD3F4B36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049E-D399-40D3-A87C-A28B3047A3C1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25B6-C9A1-3AB7-7D5F-84A9753F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DC00D-08D9-1AA3-8802-74008A5D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51C6-D059-4C5D-19D9-F48009A5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B1763-923E-9323-9568-DAA0C340B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8748E-8F77-59AA-2ECF-472CF467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19BF-0D55-488B-BBE6-19B65814F214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BC88E-DE18-26FD-1582-84828A03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51AE-7860-709A-D6E4-5714107A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3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F314-AE91-8E61-0891-D1CFB5DD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1D84A-1CA7-4E95-B78E-E1D37131A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BA6D3-923C-FEBA-9C54-813475A69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41D80-838A-FCA8-944C-8122F857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A160-9768-4B20-9F7B-36657885791B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4476F-2DCA-BB22-73C5-3702715C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EF17C-7844-4DD3-A590-E3378ACA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5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69C7-5510-19AD-238F-6E48E60B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4D9E8-35C7-F0D4-202B-8F49366DE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034D1-DEB7-2750-6332-A5E23F0C5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59C0D-ADFD-2CA1-B0CB-99263F176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FE86E2-2F9B-B407-5F82-84E4C7F22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D100A3-5BC5-8B57-B842-57F57856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5D6AE-5BA7-4C43-97EB-4E1351AE8179}" type="datetime1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5F13F-91F0-7B32-28EF-6380A806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C7378-54AB-85D3-D092-E160C04C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8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B11B-CD22-1A6C-5372-F5F41567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246B9-5B58-4535-FF75-1D5DF3D1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912-05B5-4465-AAA6-56B8A53A2631}" type="datetime1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02646-CC03-04DD-FEF1-6A640648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C0A1E-F799-B025-AACF-5EAA7F0E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5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785F4-336B-E9BD-D711-6FB45AAF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6CF7-AD90-4F2D-AF2B-BAB96DE4F54F}" type="datetime1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934E1-D2B9-5265-B4A4-1A05F82D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C5561-B575-9D26-FF3D-EAABDE3D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50F5-FD4D-50A9-748C-2E355883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FEC2-FBF6-F25D-13F1-57A06300B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16ECE-FC88-B337-76BB-525444738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DC708-B0F6-6825-C28B-C438B772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A4FA0-3767-4DBB-9919-414134A1DD8D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AFAC9-F669-9A65-1432-E9F0695E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73006-8CF7-73FA-E03F-BBBC0D5F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C45A-C139-2EC2-3866-E4BA5969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764F6-FBD1-CB0E-5E0E-0692BD1E5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BA4D1-80A6-4A6F-4044-090B58908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32E5A-F13F-655D-8BC5-0B1743C9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5C3C-4ADC-4861-9872-E5426E08FFC4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C6C0B-27E2-EDF7-6291-C5889A8B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5555D-2228-9052-79F7-440B57EE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8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B92252-42B7-6F57-3CE3-16EC6FD7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5D2C2-40F6-68AD-60FC-42AB28E04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77EBE-3189-28B8-1C62-04B7FA2A3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390902-80F7-47DB-AB58-9D94C07E2AAF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23A66-9D43-4747-66E7-528A1E678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E5449-7668-0E9A-B08E-DB1E08200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7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5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6263F8-9AF7-5D55-970C-499493E3C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Switch - case</a:t>
            </a:r>
            <a:endParaRPr lang="en-MY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62E9368-C0DC-4F6C-958A-1DB91E613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AF817-8F38-A990-E216-0E231464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21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E56C-D304-C51F-6A98-72A217B3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  <a:endParaRPr lang="en-MY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12E276-A789-D088-1452-B9FF29170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EA1E-ACB5-8A5D-4D82-F222D2CA58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testExpression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// the body of the loop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MY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594B-D191-1B9E-5126-F28C86D76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Flowchart</a:t>
            </a:r>
            <a:endParaRPr lang="en-MY" dirty="0"/>
          </a:p>
        </p:txBody>
      </p:sp>
      <p:pic>
        <p:nvPicPr>
          <p:cNvPr id="1026" name="Picture 2" descr="flowchart of while loop in C programming">
            <a:extLst>
              <a:ext uri="{FF2B5EF4-FFF2-40B4-BE49-F238E27FC236}">
                <a16:creationId xmlns:a16="http://schemas.microsoft.com/office/drawing/2014/main" id="{5D3D929D-7662-1CC9-D603-E11780E949C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9794" y="2794794"/>
            <a:ext cx="30480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D4279-1668-7AA9-61E2-AE7AE0AB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0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E277-C769-03E4-2F85-B128CD3E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loop: Example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EB5F-7DD7-70AC-5971-9A8A1C9034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// Print numbers from 1 to 5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int </a:t>
            </a:r>
            <a:r>
              <a:rPr lang="en-US" dirty="0" err="1"/>
              <a:t>i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  while (</a:t>
            </a:r>
            <a:r>
              <a:rPr lang="en-US" dirty="0" err="1"/>
              <a:t>i</a:t>
            </a:r>
            <a:r>
              <a:rPr lang="en-US" dirty="0"/>
              <a:t> &lt;= 5) {</a:t>
            </a:r>
          </a:p>
          <a:p>
            <a:pPr marL="0" indent="0">
              <a:buNone/>
            </a:pPr>
            <a:r>
              <a:rPr lang="en-US" dirty="0"/>
              <a:t>    printf("%d\n",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BF90D-4511-F752-2861-E072B009FA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Output</a:t>
            </a:r>
          </a:p>
          <a:p>
            <a:pPr marL="0" indent="0">
              <a:buNone/>
            </a:pPr>
            <a:r>
              <a:rPr lang="en-MY" dirty="0"/>
              <a:t>1</a:t>
            </a:r>
          </a:p>
          <a:p>
            <a:pPr marL="0" indent="0">
              <a:buNone/>
            </a:pPr>
            <a:r>
              <a:rPr lang="en-MY" dirty="0"/>
              <a:t>2</a:t>
            </a:r>
          </a:p>
          <a:p>
            <a:pPr marL="0" indent="0">
              <a:buNone/>
            </a:pPr>
            <a:r>
              <a:rPr lang="en-MY" dirty="0"/>
              <a:t>3</a:t>
            </a:r>
          </a:p>
          <a:p>
            <a:pPr marL="0" indent="0">
              <a:buNone/>
            </a:pPr>
            <a:r>
              <a:rPr lang="en-MY" dirty="0"/>
              <a:t>4</a:t>
            </a:r>
          </a:p>
          <a:p>
            <a:pPr marL="0" indent="0">
              <a:buNone/>
            </a:pPr>
            <a:r>
              <a:rPr lang="en-MY" dirty="0"/>
              <a:t>5</a:t>
            </a:r>
          </a:p>
          <a:p>
            <a:pPr marL="0" indent="0">
              <a:buNone/>
            </a:pP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68F66-B9F0-F8BE-79E0-74267B30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72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544F-CF00-C9FA-26D6-9C273542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Sum of first N natural numbers using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7967A-3C81-0CE3-C90F-8C1D585359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MY" dirty="0"/>
              <a:t>#include &lt;</a:t>
            </a:r>
            <a:r>
              <a:rPr lang="en-MY" dirty="0" err="1"/>
              <a:t>stdio.h</a:t>
            </a:r>
            <a:r>
              <a:rPr lang="en-MY" dirty="0"/>
              <a:t>&gt;</a:t>
            </a:r>
          </a:p>
          <a:p>
            <a:pPr marL="0" indent="0">
              <a:buNone/>
            </a:pPr>
            <a:r>
              <a:rPr lang="en-MY" dirty="0"/>
              <a:t>int main() {</a:t>
            </a:r>
          </a:p>
          <a:p>
            <a:pPr marL="0" indent="0">
              <a:buNone/>
            </a:pPr>
            <a:r>
              <a:rPr lang="en-MY" dirty="0"/>
              <a:t>    int n, sum = 0;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printf</a:t>
            </a:r>
            <a:r>
              <a:rPr lang="en-MY" dirty="0"/>
              <a:t>("Enter a number: ");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scanf</a:t>
            </a:r>
            <a:r>
              <a:rPr lang="en-MY" dirty="0"/>
              <a:t>("%d", &amp;n);</a:t>
            </a:r>
          </a:p>
          <a:p>
            <a:pPr marL="0" indent="0">
              <a:buNone/>
            </a:pPr>
            <a:r>
              <a:rPr lang="en-MY" dirty="0"/>
              <a:t>    while (n &gt; 0) {</a:t>
            </a:r>
          </a:p>
          <a:p>
            <a:pPr marL="0" indent="0">
              <a:buNone/>
            </a:pPr>
            <a:r>
              <a:rPr lang="en-MY" dirty="0"/>
              <a:t>        sum += n;</a:t>
            </a:r>
          </a:p>
          <a:p>
            <a:pPr marL="0" indent="0">
              <a:buNone/>
            </a:pPr>
            <a:r>
              <a:rPr lang="en-MY" dirty="0"/>
              <a:t>        n--;</a:t>
            </a:r>
          </a:p>
          <a:p>
            <a:pPr marL="0" indent="0">
              <a:buNone/>
            </a:pPr>
            <a:r>
              <a:rPr lang="en-MY" dirty="0"/>
              <a:t>    }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printf</a:t>
            </a:r>
            <a:r>
              <a:rPr lang="en-MY" dirty="0"/>
              <a:t>("Sum = %d\n", sum);</a:t>
            </a:r>
          </a:p>
          <a:p>
            <a:pPr marL="0" indent="0">
              <a:buNone/>
            </a:pPr>
            <a:r>
              <a:rPr lang="en-MY" dirty="0"/>
              <a:t>    return 0;</a:t>
            </a:r>
          </a:p>
          <a:p>
            <a:pPr marL="0" indent="0">
              <a:buNone/>
            </a:pPr>
            <a:r>
              <a:rPr lang="en-MY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7ADEF-60BE-97B3-0285-14C5107F67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EE169-2344-0FBE-0B5E-1F763878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93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68B0-0653-D97E-84CA-66891CF6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Multiplication Table of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22E62-8384-D3B3-B4AD-6E5201E929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MY" dirty="0"/>
              <a:t>#include &lt;</a:t>
            </a:r>
            <a:r>
              <a:rPr lang="en-MY" dirty="0" err="1"/>
              <a:t>stdio.h</a:t>
            </a:r>
            <a:r>
              <a:rPr lang="en-MY" dirty="0"/>
              <a:t>&gt;</a:t>
            </a:r>
          </a:p>
          <a:p>
            <a:pPr marL="0" indent="0">
              <a:buNone/>
            </a:pPr>
            <a:r>
              <a:rPr lang="en-MY" dirty="0"/>
              <a:t>int main() {</a:t>
            </a:r>
          </a:p>
          <a:p>
            <a:pPr marL="0" indent="0">
              <a:buNone/>
            </a:pPr>
            <a:r>
              <a:rPr lang="en-MY" dirty="0"/>
              <a:t>    int n, </a:t>
            </a:r>
            <a:r>
              <a:rPr lang="en-MY" dirty="0" err="1"/>
              <a:t>i</a:t>
            </a:r>
            <a:r>
              <a:rPr lang="en-MY" dirty="0"/>
              <a:t> = 1;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printf</a:t>
            </a:r>
            <a:r>
              <a:rPr lang="en-MY" dirty="0"/>
              <a:t>("Enter a number: ");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scanf</a:t>
            </a:r>
            <a:r>
              <a:rPr lang="en-MY" dirty="0"/>
              <a:t>("%d", &amp;n);</a:t>
            </a:r>
          </a:p>
          <a:p>
            <a:pPr marL="0" indent="0">
              <a:buNone/>
            </a:pPr>
            <a:r>
              <a:rPr lang="en-MY" dirty="0"/>
              <a:t>    while (</a:t>
            </a:r>
            <a:r>
              <a:rPr lang="en-MY" dirty="0" err="1"/>
              <a:t>i</a:t>
            </a:r>
            <a:r>
              <a:rPr lang="en-MY" dirty="0"/>
              <a:t> &lt;= 10) {</a:t>
            </a:r>
          </a:p>
          <a:p>
            <a:pPr marL="0" indent="0">
              <a:buNone/>
            </a:pPr>
            <a:r>
              <a:rPr lang="en-MY" dirty="0"/>
              <a:t>        </a:t>
            </a:r>
            <a:r>
              <a:rPr lang="en-MY" dirty="0" err="1"/>
              <a:t>printf</a:t>
            </a:r>
            <a:r>
              <a:rPr lang="en-MY" dirty="0"/>
              <a:t>("%d x %d = %d\n", n, </a:t>
            </a:r>
            <a:r>
              <a:rPr lang="en-MY" dirty="0" err="1"/>
              <a:t>i</a:t>
            </a:r>
            <a:r>
              <a:rPr lang="en-MY" dirty="0"/>
              <a:t>, n * </a:t>
            </a:r>
            <a:r>
              <a:rPr lang="en-MY" dirty="0" err="1"/>
              <a:t>i</a:t>
            </a:r>
            <a:r>
              <a:rPr lang="en-MY" dirty="0"/>
              <a:t>);</a:t>
            </a:r>
          </a:p>
          <a:p>
            <a:pPr marL="0" indent="0">
              <a:buNone/>
            </a:pPr>
            <a:r>
              <a:rPr lang="en-MY" dirty="0"/>
              <a:t>        </a:t>
            </a:r>
            <a:r>
              <a:rPr lang="en-MY" dirty="0" err="1"/>
              <a:t>i</a:t>
            </a:r>
            <a:r>
              <a:rPr lang="en-MY" dirty="0"/>
              <a:t>++;</a:t>
            </a:r>
          </a:p>
          <a:p>
            <a:pPr marL="0" indent="0">
              <a:buNone/>
            </a:pPr>
            <a:r>
              <a:rPr lang="en-MY" dirty="0"/>
              <a:t>    }</a:t>
            </a:r>
          </a:p>
          <a:p>
            <a:pPr marL="0" indent="0">
              <a:buNone/>
            </a:pPr>
            <a:r>
              <a:rPr lang="en-MY" dirty="0"/>
              <a:t>    return 0;</a:t>
            </a:r>
          </a:p>
          <a:p>
            <a:pPr marL="0" indent="0">
              <a:buNone/>
            </a:pPr>
            <a:r>
              <a:rPr lang="en-MY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14DA5-8409-8230-5855-CCC856FC1F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FF62B-DD87-6B89-7C2B-4B8583E3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1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D367-92A3-EDD8-3727-E3A6EED6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Factorial using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8AE9-F88D-74A6-A7EE-0F0EE919E2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MY" dirty="0"/>
              <a:t>int main() {</a:t>
            </a:r>
          </a:p>
          <a:p>
            <a:pPr marL="0" indent="0">
              <a:buNone/>
            </a:pPr>
            <a:r>
              <a:rPr lang="en-MY" dirty="0"/>
              <a:t>    int n, </a:t>
            </a:r>
            <a:r>
              <a:rPr lang="en-MY" dirty="0" err="1"/>
              <a:t>num</a:t>
            </a:r>
            <a:r>
              <a:rPr lang="en-MY" dirty="0"/>
              <a:t>;</a:t>
            </a:r>
          </a:p>
          <a:p>
            <a:pPr marL="0" indent="0">
              <a:buNone/>
            </a:pPr>
            <a:r>
              <a:rPr lang="en-MY" dirty="0"/>
              <a:t>    long </a:t>
            </a:r>
            <a:r>
              <a:rPr lang="en-MY" dirty="0" err="1"/>
              <a:t>long</a:t>
            </a:r>
            <a:r>
              <a:rPr lang="en-MY" dirty="0"/>
              <a:t> fact = 1;   // factorial can grow big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printf</a:t>
            </a:r>
            <a:r>
              <a:rPr lang="en-MY" dirty="0"/>
              <a:t>("Enter a positive integer: ");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scanf</a:t>
            </a:r>
            <a:r>
              <a:rPr lang="en-MY" dirty="0"/>
              <a:t>("%d", &amp;n);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num</a:t>
            </a:r>
            <a:r>
              <a:rPr lang="en-MY" dirty="0"/>
              <a:t> = n; // store original number</a:t>
            </a:r>
          </a:p>
          <a:p>
            <a:pPr marL="0" indent="0">
              <a:buNone/>
            </a:pPr>
            <a:r>
              <a:rPr lang="en-MY" dirty="0"/>
              <a:t>    if (n &lt; 0)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MY" dirty="0"/>
              <a:t>        </a:t>
            </a:r>
            <a:r>
              <a:rPr lang="en-MY" dirty="0" err="1"/>
              <a:t>printf</a:t>
            </a:r>
            <a:r>
              <a:rPr lang="en-MY" dirty="0"/>
              <a:t>("Factorial is not defined for negative numbers.\n");</a:t>
            </a:r>
          </a:p>
          <a:p>
            <a:pPr marL="0" indent="0">
              <a:buNone/>
            </a:pPr>
            <a:r>
              <a:rPr lang="en-MY" dirty="0"/>
              <a:t>    } else {</a:t>
            </a:r>
          </a:p>
          <a:p>
            <a:pPr marL="0" indent="0">
              <a:buNone/>
            </a:pPr>
            <a:r>
              <a:rPr lang="en-MY" dirty="0"/>
              <a:t>        </a:t>
            </a:r>
            <a:r>
              <a:rPr lang="en-MY" dirty="0" err="1"/>
              <a:t>printf</a:t>
            </a:r>
            <a:r>
              <a:rPr lang="en-MY" dirty="0"/>
              <a:t>("%d! = ", </a:t>
            </a:r>
            <a:r>
              <a:rPr lang="en-MY" dirty="0" err="1"/>
              <a:t>num</a:t>
            </a:r>
            <a:r>
              <a:rPr lang="en-MY" dirty="0"/>
              <a:t>);</a:t>
            </a:r>
          </a:p>
          <a:p>
            <a:pPr marL="0" indent="0">
              <a:buNone/>
            </a:pPr>
            <a:r>
              <a:rPr lang="en-MY" dirty="0"/>
              <a:t>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B3428-0B84-4B2E-6E84-C271D2CC4E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MY" dirty="0"/>
              <a:t> while (n &gt; 0) {</a:t>
            </a:r>
          </a:p>
          <a:p>
            <a:pPr marL="0" indent="0">
              <a:buNone/>
            </a:pPr>
            <a:r>
              <a:rPr lang="en-MY" dirty="0"/>
              <a:t>            fact = fact * n;</a:t>
            </a:r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printf</a:t>
            </a:r>
            <a:r>
              <a:rPr lang="en-MY" dirty="0"/>
              <a:t>("%d", n);</a:t>
            </a:r>
          </a:p>
          <a:p>
            <a:pPr marL="0" indent="0">
              <a:buNone/>
            </a:pPr>
            <a:r>
              <a:rPr lang="en-MY" dirty="0"/>
              <a:t>            if (n &gt; 1) {</a:t>
            </a:r>
          </a:p>
          <a:p>
            <a:pPr marL="0" indent="0">
              <a:buNone/>
            </a:pPr>
            <a:r>
              <a:rPr lang="en-MY" dirty="0"/>
              <a:t>                </a:t>
            </a:r>
            <a:r>
              <a:rPr lang="en-MY" dirty="0" err="1"/>
              <a:t>printf</a:t>
            </a:r>
            <a:r>
              <a:rPr lang="en-MY" dirty="0"/>
              <a:t>(" x ");</a:t>
            </a:r>
          </a:p>
          <a:p>
            <a:pPr marL="0" indent="0">
              <a:buNone/>
            </a:pPr>
            <a:r>
              <a:rPr lang="en-MY" dirty="0"/>
              <a:t>            }</a:t>
            </a:r>
          </a:p>
          <a:p>
            <a:pPr marL="0" indent="0">
              <a:buNone/>
            </a:pPr>
            <a:r>
              <a:rPr lang="en-MY" dirty="0"/>
              <a:t>            n--;</a:t>
            </a:r>
          </a:p>
          <a:p>
            <a:pPr marL="0" indent="0">
              <a:buNone/>
            </a:pPr>
            <a:r>
              <a:rPr lang="en-MY" dirty="0"/>
              <a:t>        }</a:t>
            </a:r>
          </a:p>
          <a:p>
            <a:pPr marL="0" indent="0">
              <a:buNone/>
            </a:pPr>
            <a:r>
              <a:rPr lang="en-MY" dirty="0"/>
              <a:t>        </a:t>
            </a:r>
            <a:r>
              <a:rPr lang="en-MY" dirty="0" err="1"/>
              <a:t>printf</a:t>
            </a:r>
            <a:r>
              <a:rPr lang="en-MY" dirty="0"/>
              <a:t>(" = %</a:t>
            </a:r>
            <a:r>
              <a:rPr lang="en-MY" dirty="0" err="1"/>
              <a:t>lld</a:t>
            </a:r>
            <a:r>
              <a:rPr lang="en-MY" dirty="0"/>
              <a:t>\n", fact);</a:t>
            </a:r>
          </a:p>
          <a:p>
            <a:pPr marL="0" indent="0">
              <a:buNone/>
            </a:pPr>
            <a:r>
              <a:rPr lang="en-MY" dirty="0"/>
              <a:t>    }</a:t>
            </a:r>
          </a:p>
          <a:p>
            <a:pPr marL="0" indent="0">
              <a:buNone/>
            </a:pPr>
            <a:r>
              <a:rPr lang="en-MY" dirty="0"/>
              <a:t>    return 0;</a:t>
            </a:r>
          </a:p>
          <a:p>
            <a:pPr marL="0" indent="0">
              <a:buNone/>
            </a:pPr>
            <a:r>
              <a:rPr lang="en-MY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E4FA9-7D8D-DB09-3077-00D3E6D8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13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126F-3B3B-0F91-31FA-46D76DCA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Timer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3EF16-C24E-45D5-59A2-DE078E294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8455D-12C3-D31B-C085-525E435B16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  int n = 10;  // starting number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(“Timer starts!\n");</a:t>
            </a:r>
          </a:p>
          <a:p>
            <a:pPr marL="0" indent="0">
              <a:buNone/>
            </a:pPr>
            <a:r>
              <a:rPr lang="en-US" dirty="0"/>
              <a:t>    while (n &gt; 0)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("%d\n", n);</a:t>
            </a:r>
          </a:p>
          <a:p>
            <a:pPr marL="0" indent="0">
              <a:buNone/>
            </a:pPr>
            <a:r>
              <a:rPr lang="en-US" dirty="0"/>
              <a:t>        n--;   // decrease n by 1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(“Time up!\n");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B802FA-656A-EC64-868E-70670D506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89040"/>
            <a:ext cx="5183188" cy="823912"/>
          </a:xfrm>
        </p:spPr>
        <p:txBody>
          <a:bodyPr/>
          <a:lstStyle/>
          <a:p>
            <a:r>
              <a:rPr lang="en-MY" dirty="0"/>
              <a:t>With Sleep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A9B608-969C-380E-7391-2500D19DC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79639"/>
            <a:ext cx="5183188" cy="44100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MY" dirty="0"/>
              <a:t>#include &lt;</a:t>
            </a:r>
            <a:r>
              <a:rPr lang="en-MY" dirty="0" err="1"/>
              <a:t>stdio.h</a:t>
            </a:r>
            <a:r>
              <a:rPr lang="en-MY" dirty="0"/>
              <a:t>&gt;</a:t>
            </a:r>
          </a:p>
          <a:p>
            <a:pPr marL="0" indent="0">
              <a:buNone/>
            </a:pPr>
            <a:r>
              <a:rPr lang="en-MY" dirty="0"/>
              <a:t>#include &lt;</a:t>
            </a:r>
            <a:r>
              <a:rPr lang="en-MY" dirty="0" err="1"/>
              <a:t>unistd.h</a:t>
            </a:r>
            <a:r>
              <a:rPr lang="en-MY" dirty="0"/>
              <a:t>&gt;  // for sleep()</a:t>
            </a:r>
          </a:p>
          <a:p>
            <a:pPr marL="0" indent="0">
              <a:buNone/>
            </a:pPr>
            <a:r>
              <a:rPr lang="en-MY" dirty="0"/>
              <a:t>int main() {</a:t>
            </a:r>
          </a:p>
          <a:p>
            <a:pPr marL="0" indent="0">
              <a:buNone/>
            </a:pPr>
            <a:r>
              <a:rPr lang="en-MY" dirty="0"/>
              <a:t>    int n;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printf</a:t>
            </a:r>
            <a:r>
              <a:rPr lang="en-MY" dirty="0"/>
              <a:t>("Enter Timer in seconds!\n");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scanf</a:t>
            </a:r>
            <a:r>
              <a:rPr lang="en-MY" dirty="0"/>
              <a:t>("%d", &amp;n);</a:t>
            </a:r>
          </a:p>
          <a:p>
            <a:pPr marL="0" indent="0">
              <a:buNone/>
            </a:pPr>
            <a:r>
              <a:rPr lang="en-MY" dirty="0"/>
              <a:t>    while (n &gt; 0) {</a:t>
            </a:r>
          </a:p>
          <a:p>
            <a:pPr marL="0" indent="0">
              <a:buNone/>
            </a:pPr>
            <a:r>
              <a:rPr lang="en-MY" dirty="0"/>
              <a:t>        </a:t>
            </a:r>
            <a:r>
              <a:rPr lang="en-MY" dirty="0" err="1"/>
              <a:t>printf</a:t>
            </a:r>
            <a:r>
              <a:rPr lang="en-MY" dirty="0"/>
              <a:t>("Time left: %d seconds\n", n);</a:t>
            </a:r>
          </a:p>
          <a:p>
            <a:pPr marL="0" indent="0">
              <a:buNone/>
            </a:pPr>
            <a:r>
              <a:rPr lang="en-MY" dirty="0"/>
              <a:t>        sleep(1);   // wait for 1 second</a:t>
            </a:r>
          </a:p>
          <a:p>
            <a:pPr marL="0" indent="0">
              <a:buNone/>
            </a:pPr>
            <a:r>
              <a:rPr lang="en-MY" dirty="0"/>
              <a:t>        n--;</a:t>
            </a:r>
          </a:p>
          <a:p>
            <a:pPr marL="0" indent="0">
              <a:buNone/>
            </a:pPr>
            <a:r>
              <a:rPr lang="en-MY" dirty="0"/>
              <a:t>    }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printf</a:t>
            </a:r>
            <a:r>
              <a:rPr lang="en-MY" dirty="0"/>
              <a:t>("Time UP!\n");</a:t>
            </a:r>
          </a:p>
          <a:p>
            <a:pPr marL="0" indent="0">
              <a:buNone/>
            </a:pPr>
            <a:r>
              <a:rPr lang="en-MY" dirty="0"/>
              <a:t>    return 0;</a:t>
            </a:r>
          </a:p>
          <a:p>
            <a:pPr marL="0" indent="0">
              <a:buNone/>
            </a:pPr>
            <a:r>
              <a:rPr lang="en-MY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FCB7F-8CFB-6B8B-58FC-9081AC61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75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7521-E1E4-F0AA-95FA-E7AF2D9B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With False Condition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6A58-F538-9522-35B3-F30F2C7DF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= 10;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&lt; 5) {</a:t>
            </a:r>
          </a:p>
          <a:p>
            <a:pPr marL="0" indent="0">
              <a:buNone/>
            </a:pPr>
            <a:r>
              <a:rPr lang="en-US" dirty="0"/>
              <a:t>  printf("This will never be printed\n");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1EB19-4E59-8F83-883A-8B94319B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4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D081-8DA6-23FD-D120-0436A8E8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do...while loop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8A2D8-AB1F-17EA-35F2-B2F7CCC7F1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MY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B8F33-7664-62F4-9915-F0966C80F8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 {</a:t>
            </a:r>
          </a:p>
          <a:p>
            <a:pPr marL="0" indent="0">
              <a:buNone/>
            </a:pPr>
            <a:r>
              <a:rPr lang="en-US" dirty="0"/>
              <a:t>  // the body of the loop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testExpression</a:t>
            </a:r>
            <a:r>
              <a:rPr lang="en-US" dirty="0"/>
              <a:t>); //if true, go back to do!</a:t>
            </a:r>
          </a:p>
          <a:p>
            <a:pPr marL="0" indent="0">
              <a:buNone/>
            </a:pPr>
            <a:endParaRPr lang="en-MY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E6281E-0EB2-B696-1A53-B450EC9E2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Flowchart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D9353-D3C2-F540-7EF4-C7E347E9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 descr="do while loop flowchart in C programming">
            <a:extLst>
              <a:ext uri="{FF2B5EF4-FFF2-40B4-BE49-F238E27FC236}">
                <a16:creationId xmlns:a16="http://schemas.microsoft.com/office/drawing/2014/main" id="{7984E9EE-ABDF-A437-0704-50BC2802BA43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514" y="2810808"/>
            <a:ext cx="3316627" cy="346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456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5F95B6C-C18A-019D-137A-407559C03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do...while loop</a:t>
            </a:r>
            <a:endParaRPr lang="en-MY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8AB604-FBE1-5269-DD26-2624DB36B6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// Program to add numbers until the user enters zero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double number, sum = 0;</a:t>
            </a:r>
          </a:p>
          <a:p>
            <a:pPr marL="0" indent="0">
              <a:buNone/>
            </a:pPr>
            <a:r>
              <a:rPr lang="en-US" dirty="0"/>
              <a:t>  // the body of the loop is executed at least once</a:t>
            </a:r>
          </a:p>
          <a:p>
            <a:pPr marL="0" indent="0">
              <a:buNone/>
            </a:pPr>
            <a:r>
              <a:rPr lang="en-US" dirty="0"/>
              <a:t>  do {</a:t>
            </a:r>
          </a:p>
          <a:p>
            <a:pPr marL="0" indent="0">
              <a:buNone/>
            </a:pPr>
            <a:r>
              <a:rPr lang="en-US" dirty="0"/>
              <a:t>    printf("Enter a number: ");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lf</a:t>
            </a:r>
            <a:r>
              <a:rPr lang="en-US" dirty="0"/>
              <a:t>", &amp;number);</a:t>
            </a:r>
          </a:p>
          <a:p>
            <a:pPr marL="0" indent="0">
              <a:buNone/>
            </a:pPr>
            <a:r>
              <a:rPr lang="en-US" dirty="0"/>
              <a:t>    sum += number;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while(number != 0.0); //if true, go back to do!</a:t>
            </a:r>
          </a:p>
          <a:p>
            <a:pPr marL="0" indent="0">
              <a:buNone/>
            </a:pPr>
            <a:r>
              <a:rPr lang="en-US" dirty="0"/>
              <a:t>  printf("Sum = %.2lf",sum);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MY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F25FFD-6AD1-01C4-2A73-8CBCC8D840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MY" dirty="0"/>
              <a:t>Output</a:t>
            </a:r>
          </a:p>
          <a:p>
            <a:pPr marL="0" indent="0">
              <a:buNone/>
            </a:pPr>
            <a:r>
              <a:rPr lang="en-MY" dirty="0"/>
              <a:t>Enter a number: 1.5</a:t>
            </a:r>
          </a:p>
          <a:p>
            <a:pPr marL="0" indent="0">
              <a:buNone/>
            </a:pPr>
            <a:r>
              <a:rPr lang="en-MY" dirty="0"/>
              <a:t>Enter a number: 2.4</a:t>
            </a:r>
          </a:p>
          <a:p>
            <a:pPr marL="0" indent="0">
              <a:buNone/>
            </a:pPr>
            <a:r>
              <a:rPr lang="en-MY" dirty="0"/>
              <a:t>Enter a number: -3.4</a:t>
            </a:r>
          </a:p>
          <a:p>
            <a:pPr marL="0" indent="0">
              <a:buNone/>
            </a:pPr>
            <a:r>
              <a:rPr lang="en-MY" dirty="0"/>
              <a:t>Enter a number: 4.2</a:t>
            </a:r>
          </a:p>
          <a:p>
            <a:pPr marL="0" indent="0">
              <a:buNone/>
            </a:pPr>
            <a:r>
              <a:rPr lang="en-MY" dirty="0"/>
              <a:t>Enter a number: 0</a:t>
            </a:r>
          </a:p>
          <a:p>
            <a:pPr marL="0" indent="0">
              <a:buNone/>
            </a:pPr>
            <a:r>
              <a:rPr lang="en-MY" dirty="0"/>
              <a:t>Sum = 4.70</a:t>
            </a:r>
          </a:p>
          <a:p>
            <a:pPr marL="0" indent="0">
              <a:buNone/>
            </a:pPr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A4011-B6B3-B115-ABD4-B73D00EA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84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298DC-0A8E-3F9B-92EE-CBD27C4D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MY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912C36-5C45-B976-C1AF-07FB600F6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to count the number of digits in a given number.</a:t>
            </a:r>
          </a:p>
          <a:p>
            <a:r>
              <a:rPr lang="en-US" dirty="0"/>
              <a:t>Return the number of digits in num.</a:t>
            </a:r>
          </a:p>
          <a:p>
            <a:r>
              <a:rPr lang="en-US" dirty="0"/>
              <a:t>For example, if num = 12345, the expected output is 5.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88967-0F94-9F6C-967A-94C21ED4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8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7C03A3-9814-3B42-DC58-970D12D3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 General Syntax</a:t>
            </a:r>
            <a:endParaRPr lang="en-MY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66B17-268C-7D1A-0BD8-66597AA3F8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switch (expression) {</a:t>
            </a:r>
          </a:p>
          <a:p>
            <a:pPr marL="0" indent="0">
              <a:buNone/>
            </a:pPr>
            <a:r>
              <a:rPr lang="en-US" dirty="0"/>
              <a:t>    case constant1:</a:t>
            </a:r>
          </a:p>
          <a:p>
            <a:pPr marL="0" indent="0">
              <a:buNone/>
            </a:pPr>
            <a:r>
              <a:rPr lang="en-US" dirty="0"/>
              <a:t>        // statements</a:t>
            </a:r>
          </a:p>
          <a:p>
            <a:pPr marL="0" indent="0">
              <a:buNone/>
            </a:pPr>
            <a:r>
              <a:rPr lang="en-US" dirty="0"/>
              <a:t>        break;</a:t>
            </a:r>
          </a:p>
          <a:p>
            <a:pPr marL="0" indent="0">
              <a:buNone/>
            </a:pPr>
            <a:r>
              <a:rPr lang="en-US" dirty="0"/>
              <a:t>    case constant2:</a:t>
            </a:r>
          </a:p>
          <a:p>
            <a:pPr marL="0" indent="0">
              <a:buNone/>
            </a:pPr>
            <a:r>
              <a:rPr lang="en-US" dirty="0"/>
              <a:t>        // statements</a:t>
            </a:r>
          </a:p>
          <a:p>
            <a:pPr marL="0" indent="0">
              <a:buNone/>
            </a:pPr>
            <a:r>
              <a:rPr lang="en-US" dirty="0"/>
              <a:t>        break;</a:t>
            </a:r>
          </a:p>
          <a:p>
            <a:pPr marL="0" indent="0">
              <a:buNone/>
            </a:pPr>
            <a:r>
              <a:rPr lang="en-US" dirty="0"/>
              <a:t> case 'character1':</a:t>
            </a:r>
          </a:p>
          <a:p>
            <a:pPr marL="0" indent="0">
              <a:buNone/>
            </a:pPr>
            <a:r>
              <a:rPr lang="en-US" dirty="0"/>
              <a:t>        // statements</a:t>
            </a:r>
          </a:p>
          <a:p>
            <a:pPr marL="0" indent="0">
              <a:buNone/>
            </a:pPr>
            <a:r>
              <a:rPr lang="en-US" dirty="0"/>
              <a:t>        break;</a:t>
            </a:r>
          </a:p>
          <a:p>
            <a:pPr marL="0" indent="0">
              <a:buNone/>
            </a:pPr>
            <a:r>
              <a:rPr lang="en-US" dirty="0"/>
              <a:t> case 'character2':</a:t>
            </a:r>
          </a:p>
          <a:p>
            <a:pPr marL="0" indent="0">
              <a:buNone/>
            </a:pPr>
            <a:r>
              <a:rPr lang="en-US" dirty="0"/>
              <a:t>        // statements</a:t>
            </a:r>
          </a:p>
          <a:p>
            <a:pPr marL="0" indent="0">
              <a:buNone/>
            </a:pPr>
            <a:r>
              <a:rPr lang="en-US" dirty="0"/>
              <a:t>        break;</a:t>
            </a:r>
          </a:p>
          <a:p>
            <a:pPr marL="0" indent="0">
              <a:buNone/>
            </a:pPr>
            <a:r>
              <a:rPr lang="en-US" dirty="0"/>
              <a:t>    default:</a:t>
            </a:r>
          </a:p>
          <a:p>
            <a:pPr marL="0" indent="0">
              <a:buNone/>
            </a:pPr>
            <a:r>
              <a:rPr lang="en-US" dirty="0"/>
              <a:t>        // statements (if no case matches)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MY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615185-796B-28EA-DA3F-05C794A6FC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1. switch (expression)</a:t>
            </a:r>
          </a:p>
          <a:p>
            <a:r>
              <a:rPr lang="en-US" dirty="0"/>
              <a:t>The expression must evaluate to an integer or character type.</a:t>
            </a:r>
          </a:p>
          <a:p>
            <a:r>
              <a:rPr lang="en-US" dirty="0"/>
              <a:t>Example: switch (x) or switch (marks / 10).</a:t>
            </a:r>
          </a:p>
          <a:p>
            <a:pPr marL="0" indent="0">
              <a:buNone/>
            </a:pPr>
            <a:r>
              <a:rPr lang="en-US" dirty="0"/>
              <a:t>2. case constant: </a:t>
            </a:r>
          </a:p>
          <a:p>
            <a:r>
              <a:rPr lang="en-US" dirty="0"/>
              <a:t>Each case compares the expression with a constant value.</a:t>
            </a:r>
          </a:p>
          <a:p>
            <a:r>
              <a:rPr lang="en-US" dirty="0"/>
              <a:t>If it matches, the code inside runs.</a:t>
            </a:r>
          </a:p>
          <a:p>
            <a:pPr marL="0" indent="0">
              <a:buNone/>
            </a:pPr>
            <a:r>
              <a:rPr lang="en-US" dirty="0"/>
              <a:t>3. break;</a:t>
            </a:r>
          </a:p>
          <a:p>
            <a:r>
              <a:rPr lang="en-US" dirty="0"/>
              <a:t>Stops execution of the switch.</a:t>
            </a:r>
          </a:p>
          <a:p>
            <a:r>
              <a:rPr lang="en-US" dirty="0"/>
              <a:t>Without break, execution will “fall through” to the next case.</a:t>
            </a:r>
          </a:p>
          <a:p>
            <a:pPr marL="0" indent="0">
              <a:buNone/>
            </a:pPr>
            <a:r>
              <a:rPr lang="en-US" dirty="0"/>
              <a:t>4. default:</a:t>
            </a:r>
          </a:p>
          <a:p>
            <a:r>
              <a:rPr lang="en-US" dirty="0"/>
              <a:t>Optional. Runs if no case matches.</a:t>
            </a:r>
          </a:p>
          <a:p>
            <a:r>
              <a:rPr lang="en-US" dirty="0"/>
              <a:t>Like the else in an if-else statement.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3A364-1EFB-ED37-97DF-1B834121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69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DA94-536B-CF09-7648-0A9AA183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  <a:endParaRPr lang="en-MY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DC18B5-EB63-2C41-E26B-BDA64E311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MY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E734D3-AC24-3401-8004-9473411B5B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(initialization; condition</a:t>
            </a:r>
            <a:r>
              <a:rPr lang="en-US"/>
              <a:t>; update)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// statements inside the body of loop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MY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58274C3-5782-63C0-CAF4-4D420FB7D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Flowchart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F6480-0C1B-7EB0-8BE8-586802EF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20</a:t>
            </a:fld>
            <a:endParaRPr lang="en-US"/>
          </a:p>
        </p:txBody>
      </p:sp>
      <p:pic>
        <p:nvPicPr>
          <p:cNvPr id="3074" name="Picture 2" descr="Flowchart of for loop in C programming">
            <a:extLst>
              <a:ext uri="{FF2B5EF4-FFF2-40B4-BE49-F238E27FC236}">
                <a16:creationId xmlns:a16="http://schemas.microsoft.com/office/drawing/2014/main" id="{256F14E1-9612-0895-6082-6B485AAA278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628" y="2505075"/>
            <a:ext cx="2626331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349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7F5026D-F33E-F5CD-8F6E-9FB29B52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loop: Example</a:t>
            </a:r>
            <a:endParaRPr lang="en-MY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F6827E-CAE8-B38A-1F2A-BF3F1C03A5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// Print numbers from 1 to 10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for (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11; ++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 printf("%d ",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MY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66E765-E8FF-D58E-9BA2-99CA397071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Output</a:t>
            </a:r>
          </a:p>
          <a:p>
            <a:pPr marL="0" indent="0">
              <a:buNone/>
            </a:pPr>
            <a:r>
              <a:rPr lang="en-MY" dirty="0"/>
              <a:t>1 2 3 4 5 6 7 8 9 10</a:t>
            </a:r>
          </a:p>
          <a:p>
            <a:pPr marL="0" indent="0">
              <a:buNone/>
            </a:pPr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0D075-EB1D-9D64-0A90-DCF99644C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42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735B8-7E99-7817-5360-8715A73D3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92701B-9CDE-159E-B922-4A54B701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loop: Example</a:t>
            </a:r>
            <a:endParaRPr lang="en-MY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2306E6-7D51-334A-01DD-BF8FB5671F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MY" dirty="0"/>
              <a:t>// Program to calculate the sum of first n natural numbers</a:t>
            </a:r>
          </a:p>
          <a:p>
            <a:pPr marL="0" indent="0">
              <a:buNone/>
            </a:pPr>
            <a:r>
              <a:rPr lang="en-MY" dirty="0"/>
              <a:t>#include &lt;</a:t>
            </a:r>
            <a:r>
              <a:rPr lang="en-MY" dirty="0" err="1"/>
              <a:t>stdio.h</a:t>
            </a:r>
            <a:r>
              <a:rPr lang="en-MY" dirty="0"/>
              <a:t>&gt;</a:t>
            </a:r>
          </a:p>
          <a:p>
            <a:pPr marL="0" indent="0">
              <a:buNone/>
            </a:pPr>
            <a:r>
              <a:rPr lang="en-MY" dirty="0"/>
              <a:t>int main()</a:t>
            </a:r>
          </a:p>
          <a:p>
            <a:pPr marL="0" indent="0">
              <a:buNone/>
            </a:pPr>
            <a:r>
              <a:rPr lang="en-MY" dirty="0"/>
              <a:t>{</a:t>
            </a:r>
          </a:p>
          <a:p>
            <a:pPr marL="0" indent="0">
              <a:buNone/>
            </a:pPr>
            <a:r>
              <a:rPr lang="en-MY" dirty="0"/>
              <a:t>    int </a:t>
            </a:r>
            <a:r>
              <a:rPr lang="en-MY" dirty="0" err="1"/>
              <a:t>num</a:t>
            </a:r>
            <a:r>
              <a:rPr lang="en-MY" dirty="0"/>
              <a:t>, count, sum = 0;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printf</a:t>
            </a:r>
            <a:r>
              <a:rPr lang="en-MY" dirty="0"/>
              <a:t>("Enter a positive integer: ");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scanf</a:t>
            </a:r>
            <a:r>
              <a:rPr lang="en-MY" dirty="0"/>
              <a:t>("%d", &amp;</a:t>
            </a:r>
            <a:r>
              <a:rPr lang="en-MY" dirty="0" err="1"/>
              <a:t>num</a:t>
            </a:r>
            <a:r>
              <a:rPr lang="en-MY" dirty="0"/>
              <a:t>);</a:t>
            </a:r>
          </a:p>
          <a:p>
            <a:pPr marL="0" indent="0">
              <a:buNone/>
            </a:pPr>
            <a:r>
              <a:rPr lang="en-MY" dirty="0"/>
              <a:t>    // for loop terminates when count exceeds </a:t>
            </a:r>
            <a:r>
              <a:rPr lang="en-MY" dirty="0" err="1"/>
              <a:t>num</a:t>
            </a:r>
            <a:endParaRPr lang="en-MY" dirty="0"/>
          </a:p>
          <a:p>
            <a:pPr marL="0" indent="0">
              <a:buNone/>
            </a:pPr>
            <a:r>
              <a:rPr lang="en-MY" dirty="0"/>
              <a:t>    for(count = 1; count &lt;= </a:t>
            </a:r>
            <a:r>
              <a:rPr lang="en-MY" dirty="0" err="1"/>
              <a:t>num</a:t>
            </a:r>
            <a:r>
              <a:rPr lang="en-MY" dirty="0"/>
              <a:t>; ++count)</a:t>
            </a:r>
          </a:p>
          <a:p>
            <a:pPr marL="0" indent="0">
              <a:buNone/>
            </a:pPr>
            <a:r>
              <a:rPr lang="en-MY" dirty="0"/>
              <a:t>    {</a:t>
            </a:r>
          </a:p>
          <a:p>
            <a:pPr marL="0" indent="0">
              <a:buNone/>
            </a:pPr>
            <a:r>
              <a:rPr lang="en-MY" dirty="0"/>
              <a:t>        sum += count;</a:t>
            </a:r>
          </a:p>
          <a:p>
            <a:pPr marL="0" indent="0">
              <a:buNone/>
            </a:pPr>
            <a:r>
              <a:rPr lang="en-MY" dirty="0"/>
              <a:t>    }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printf</a:t>
            </a:r>
            <a:r>
              <a:rPr lang="en-MY" dirty="0"/>
              <a:t>("Sum = %d", sum);</a:t>
            </a:r>
          </a:p>
          <a:p>
            <a:pPr marL="0" indent="0">
              <a:buNone/>
            </a:pPr>
            <a:r>
              <a:rPr lang="en-MY" dirty="0"/>
              <a:t>    return 0;</a:t>
            </a:r>
          </a:p>
          <a:p>
            <a:pPr marL="0" indent="0">
              <a:buNone/>
            </a:pPr>
            <a:r>
              <a:rPr lang="en-MY" dirty="0"/>
              <a:t>}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70B7B4-E3BC-3AE2-B732-D23797D9D5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Output</a:t>
            </a:r>
          </a:p>
          <a:p>
            <a:pPr marL="0" indent="0">
              <a:buNone/>
            </a:pPr>
            <a:r>
              <a:rPr lang="pt-BR" dirty="0"/>
              <a:t>Enter a positive integer: 10</a:t>
            </a:r>
          </a:p>
          <a:p>
            <a:pPr marL="0" indent="0">
              <a:buNone/>
            </a:pPr>
            <a:r>
              <a:rPr lang="pt-BR" dirty="0"/>
              <a:t>Sum = 55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3C4CA-3EA1-5C7A-EC46-E2002095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27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FFC4E7D-2393-5ECE-0BB7-978144A5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MY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20FD45-A0C7-2836-2A3C-EFF0FD984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to calculate the factorial of a number.</a:t>
            </a:r>
          </a:p>
          <a:p>
            <a:r>
              <a:rPr lang="en-US" dirty="0"/>
              <a:t>The factorial of a non-negative integer n is the product of all positive integers less than or equal to n.</a:t>
            </a:r>
          </a:p>
          <a:p>
            <a:r>
              <a:rPr lang="en-US" dirty="0"/>
              <a:t>For example, the factorial of 3 is 3 * 2 * 1 = 6.</a:t>
            </a:r>
          </a:p>
          <a:p>
            <a:r>
              <a:rPr lang="en-US" dirty="0"/>
              <a:t>Return the factorial of the input number num.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4A63F-EA89-1093-A7DB-5ED97AFB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23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B8DF-EAC2-5A2C-7CBA-E8CCCFDD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Operator Precedence and Operator Associativity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118795F-22DC-F47A-BDFD-8EEAA1B89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  <a:endParaRPr lang="en-MY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861B447-A104-4C7C-E38D-A53FA5C63A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Defines which operator is evaluated first when an expression has multiple operators</a:t>
            </a:r>
          </a:p>
          <a:p>
            <a:r>
              <a:rPr lang="en-US" dirty="0"/>
              <a:t>Purpose: Determines the priority of operators</a:t>
            </a:r>
          </a:p>
          <a:p>
            <a:r>
              <a:rPr lang="en-US" dirty="0"/>
              <a:t>Example: int x = 5 + 3 * 2;  // * has higher precedence than +  </a:t>
            </a:r>
          </a:p>
          <a:p>
            <a:pPr lvl="1"/>
            <a:r>
              <a:rPr lang="en-US" dirty="0"/>
              <a:t>First 3 * 2 = 6, then 5 + 6 = 11</a:t>
            </a:r>
          </a:p>
          <a:p>
            <a:pPr lvl="1"/>
            <a:r>
              <a:rPr lang="en-US" dirty="0"/>
              <a:t>Result: x = 11.</a:t>
            </a:r>
            <a:endParaRPr lang="en-MY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19A761-7FB3-7D77-F102-283202527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MY" dirty="0"/>
              <a:t>Operator Associativity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2475638-708F-4D2D-FE6E-88DDD1C2932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Defines which side to evaluate first (left-to-right or right-to-left) when operators of the same precedence appear in an expression</a:t>
            </a:r>
          </a:p>
          <a:p>
            <a:r>
              <a:rPr lang="en-US" dirty="0"/>
              <a:t>Purpose: Resolves conflicts between operators of equal precedence.</a:t>
            </a:r>
          </a:p>
          <a:p>
            <a:r>
              <a:rPr lang="en-US" dirty="0"/>
              <a:t>Example: </a:t>
            </a:r>
            <a:r>
              <a:rPr lang="es-ES" dirty="0" err="1"/>
              <a:t>int</a:t>
            </a:r>
            <a:r>
              <a:rPr lang="es-ES" dirty="0"/>
              <a:t> y = 5 - 3 - 1; </a:t>
            </a:r>
          </a:p>
          <a:p>
            <a:pPr lvl="1"/>
            <a:r>
              <a:rPr lang="en-US" dirty="0"/>
              <a:t>- has left-to-right associativity → (5 - 3) - 1 = 1</a:t>
            </a:r>
          </a:p>
          <a:p>
            <a:pPr lvl="1"/>
            <a:r>
              <a:rPr lang="en-US" dirty="0"/>
              <a:t>If it were right-to-left, it would be 5 - (3 - 1) = 3.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7888A-5A56-7D51-03D8-4162213E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70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978E7-5CCB-E6AA-190C-2BA75AB1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5973A5-F7BF-B823-2F4D-E7EFDF5C7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165823"/>
              </p:ext>
            </p:extLst>
          </p:nvPr>
        </p:nvGraphicFramePr>
        <p:xfrm>
          <a:off x="132736" y="449109"/>
          <a:ext cx="11926528" cy="620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632">
                  <a:extLst>
                    <a:ext uri="{9D8B030D-6E8A-4147-A177-3AD203B41FA5}">
                      <a16:colId xmlns:a16="http://schemas.microsoft.com/office/drawing/2014/main" val="2014901417"/>
                    </a:ext>
                  </a:extLst>
                </a:gridCol>
                <a:gridCol w="4431891">
                  <a:extLst>
                    <a:ext uri="{9D8B030D-6E8A-4147-A177-3AD203B41FA5}">
                      <a16:colId xmlns:a16="http://schemas.microsoft.com/office/drawing/2014/main" val="2598524364"/>
                    </a:ext>
                  </a:extLst>
                </a:gridCol>
                <a:gridCol w="1531373">
                  <a:extLst>
                    <a:ext uri="{9D8B030D-6E8A-4147-A177-3AD203B41FA5}">
                      <a16:colId xmlns:a16="http://schemas.microsoft.com/office/drawing/2014/main" val="90316893"/>
                    </a:ext>
                  </a:extLst>
                </a:gridCol>
                <a:gridCol w="2981632">
                  <a:extLst>
                    <a:ext uri="{9D8B030D-6E8A-4147-A177-3AD203B41FA5}">
                      <a16:colId xmlns:a16="http://schemas.microsoft.com/office/drawing/2014/main" val="2452353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Precedence (High → Low)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Operators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Associativity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38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1 (Highest)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()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[]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-&gt;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.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++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--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Left to 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a[i]</a:t>
                      </a:r>
                      <a:r>
                        <a:rPr lang="en-MY"/>
                        <a:t>,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p-&gt;x</a:t>
                      </a:r>
                      <a:r>
                        <a:rPr lang="en-MY"/>
                        <a:t>,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x++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21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>
                          <a:latin typeface="Courier New" panose="02070309020205020404" pitchFamily="49" charset="0"/>
                        </a:rPr>
                        <a:t>!</a:t>
                      </a:r>
                      <a:r>
                        <a:rPr lang="en-MY" dirty="0"/>
                        <a:t> </a:t>
                      </a:r>
                      <a:r>
                        <a:rPr lang="en-MY" dirty="0">
                          <a:latin typeface="Courier New" panose="02070309020205020404" pitchFamily="49" charset="0"/>
                        </a:rPr>
                        <a:t>~</a:t>
                      </a:r>
                      <a:r>
                        <a:rPr lang="en-MY" dirty="0"/>
                        <a:t> </a:t>
                      </a:r>
                      <a:r>
                        <a:rPr lang="en-MY" dirty="0">
                          <a:latin typeface="Courier New" panose="02070309020205020404" pitchFamily="49" charset="0"/>
                        </a:rPr>
                        <a:t>++</a:t>
                      </a:r>
                      <a:r>
                        <a:rPr lang="en-MY" dirty="0"/>
                        <a:t> </a:t>
                      </a:r>
                      <a:r>
                        <a:rPr lang="en-MY" dirty="0">
                          <a:latin typeface="Courier New" panose="02070309020205020404" pitchFamily="49" charset="0"/>
                        </a:rPr>
                        <a:t>--</a:t>
                      </a:r>
                      <a:r>
                        <a:rPr lang="en-MY" dirty="0"/>
                        <a:t> </a:t>
                      </a:r>
                      <a:r>
                        <a:rPr lang="en-MY" dirty="0">
                          <a:latin typeface="Courier New" panose="02070309020205020404" pitchFamily="49" charset="0"/>
                        </a:rPr>
                        <a:t>+</a:t>
                      </a:r>
                      <a:r>
                        <a:rPr lang="en-MY" dirty="0"/>
                        <a:t> </a:t>
                      </a:r>
                      <a:r>
                        <a:rPr lang="en-MY" dirty="0">
                          <a:latin typeface="Courier New" panose="02070309020205020404" pitchFamily="49" charset="0"/>
                        </a:rPr>
                        <a:t>-</a:t>
                      </a:r>
                      <a:r>
                        <a:rPr lang="en-MY" dirty="0"/>
                        <a:t> (unary) </a:t>
                      </a:r>
                      <a:r>
                        <a:rPr lang="en-MY" dirty="0"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en-MY" dirty="0"/>
                        <a:t> (dereference) </a:t>
                      </a:r>
                      <a:r>
                        <a:rPr lang="en-MY" dirty="0">
                          <a:latin typeface="Courier New" panose="02070309020205020404" pitchFamily="49" charset="0"/>
                        </a:rPr>
                        <a:t>&amp;</a:t>
                      </a:r>
                      <a:r>
                        <a:rPr lang="en-MY" dirty="0"/>
                        <a:t> (address) </a:t>
                      </a:r>
                      <a:r>
                        <a:rPr lang="en-MY" dirty="0" err="1">
                          <a:latin typeface="Courier New" panose="02070309020205020404" pitchFamily="49" charset="0"/>
                        </a:rPr>
                        <a:t>sizeof</a:t>
                      </a:r>
                      <a:endParaRPr lang="en-MY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Right to 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--x</a:t>
                      </a:r>
                      <a:r>
                        <a:rPr lang="en-MY"/>
                        <a:t>,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*p</a:t>
                      </a:r>
                      <a:r>
                        <a:rPr lang="en-MY"/>
                        <a:t>,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&amp;x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94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/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%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Left to 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a * b / c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45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+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-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Left to 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a + b - c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&lt;&lt;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&gt;&gt;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Left to 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x &lt;&lt; 2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0762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&lt;=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&gt;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&gt;=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Left to 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a &lt; b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90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!=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Left to 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a == b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22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&amp;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Left to 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a &amp; b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62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^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Left to 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a ^ b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36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`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`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Left to Right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2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&amp;&amp;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Left to 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a &amp;&amp; b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36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`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`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63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?:</a:t>
                      </a:r>
                      <a:r>
                        <a:rPr lang="en-MY"/>
                        <a:t> (ternary)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Right to 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(a &gt; b) ? x : y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08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+=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-=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*=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/=</a:t>
                      </a:r>
                      <a:r>
                        <a:rPr lang="en-MY"/>
                        <a:t>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%=</a:t>
                      </a:r>
                      <a:endParaRPr lang="en-MY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Right to 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>
                          <a:latin typeface="Courier New" panose="02070309020205020404" pitchFamily="49" charset="0"/>
                        </a:rPr>
                        <a:t>x = 5</a:t>
                      </a:r>
                      <a:r>
                        <a:rPr lang="en-MY"/>
                        <a:t>, </a:t>
                      </a:r>
                      <a:r>
                        <a:rPr lang="en-MY">
                          <a:latin typeface="Courier New" panose="02070309020205020404" pitchFamily="49" charset="0"/>
                        </a:rPr>
                        <a:t>x += 2</a:t>
                      </a:r>
                      <a:endParaRPr lang="en-MY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355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/>
                        <a:t>15 (Lowest)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MY" dirty="0"/>
                        <a:t> (comma)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/>
                        <a:t>Left to 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dirty="0">
                          <a:latin typeface="Courier New" panose="02070309020205020404" pitchFamily="49" charset="0"/>
                        </a:rPr>
                        <a:t>a = 1, b = 2</a:t>
                      </a:r>
                      <a:endParaRPr lang="en-MY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768401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E08ED4DB-8D7F-578E-3F9B-D3C81D1A6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56571"/>
            <a:ext cx="10515600" cy="1325563"/>
          </a:xfrm>
        </p:spPr>
        <p:txBody>
          <a:bodyPr>
            <a:normAutofit/>
          </a:bodyPr>
          <a:lstStyle/>
          <a:p>
            <a:r>
              <a:rPr lang="en-MY" sz="3600" dirty="0"/>
              <a:t>Operator Precedence and Operator Associativity</a:t>
            </a:r>
          </a:p>
        </p:txBody>
      </p:sp>
    </p:spTree>
    <p:extLst>
      <p:ext uri="{BB962C8B-B14F-4D97-AF65-F5344CB8AC3E}">
        <p14:creationId xmlns:p14="http://schemas.microsoft.com/office/powerpoint/2010/main" val="1709824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DA86EC-631C-357D-F92C-58029F1E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Operator Precedence and Operator Associativity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548516-F625-12DC-D235-622D30DC73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Precedence:</a:t>
            </a:r>
            <a:r>
              <a:rPr lang="en-US" dirty="0"/>
              <a:t> Decides which operator first</a:t>
            </a:r>
          </a:p>
          <a:p>
            <a:r>
              <a:rPr lang="en-US" b="1" dirty="0"/>
              <a:t>Associativity:</a:t>
            </a:r>
            <a:r>
              <a:rPr lang="en-US" dirty="0"/>
              <a:t> Decides which direction first (when same precedence).</a:t>
            </a:r>
            <a:endParaRPr lang="en-MY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8367CA-5904-130B-606A-FDF3F8A594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Precedence decides which operator first</a:t>
            </a:r>
          </a:p>
          <a:p>
            <a:r>
              <a:rPr lang="en-US" dirty="0"/>
              <a:t>Associativity decides which side first when same precedence</a:t>
            </a:r>
          </a:p>
          <a:p>
            <a:r>
              <a:rPr lang="en-US" dirty="0"/>
              <a:t>Unary operators (like ++x, --x, !, </a:t>
            </a:r>
            <a:r>
              <a:rPr lang="en-US" dirty="0" err="1"/>
              <a:t>sizeof</a:t>
            </a:r>
            <a:r>
              <a:rPr lang="en-US" dirty="0"/>
              <a:t>) → Right to Left</a:t>
            </a:r>
          </a:p>
          <a:p>
            <a:r>
              <a:rPr lang="en-US" dirty="0"/>
              <a:t>Assignment and ternary → Right to Left</a:t>
            </a:r>
          </a:p>
          <a:p>
            <a:r>
              <a:rPr lang="en-US" dirty="0"/>
              <a:t>Most of others → Left to Right.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58D5F-6707-5F87-AFB7-8D77EC38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52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C519F7-B56D-A0BE-C942-0BF5A713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Practice Questions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43641B-8A32-9579-544D-E53959624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Q1:</a:t>
            </a:r>
          </a:p>
          <a:p>
            <a:pPr lvl="1"/>
            <a:r>
              <a:rPr lang="en-US" dirty="0"/>
              <a:t>Write down the difference between compiler and interpreter?</a:t>
            </a:r>
          </a:p>
          <a:p>
            <a:pPr lvl="1"/>
            <a:r>
              <a:rPr lang="en-US" dirty="0"/>
              <a:t>Write down difference between operator precedence and operator associativity in C++?</a:t>
            </a:r>
          </a:p>
          <a:p>
            <a:pPr lvl="1"/>
            <a:r>
              <a:rPr lang="en-US" dirty="0"/>
              <a:t>Write down the code for the following output using for loop?</a:t>
            </a:r>
          </a:p>
          <a:p>
            <a:pPr lvl="1"/>
            <a:r>
              <a:rPr lang="en-US" dirty="0"/>
              <a:t>*****</a:t>
            </a:r>
          </a:p>
          <a:p>
            <a:pPr lvl="1"/>
            <a:r>
              <a:rPr lang="en-US" dirty="0"/>
              <a:t>****</a:t>
            </a:r>
          </a:p>
          <a:p>
            <a:pPr lvl="1"/>
            <a:r>
              <a:rPr lang="en-US" dirty="0"/>
              <a:t>***</a:t>
            </a:r>
          </a:p>
          <a:p>
            <a:pPr lvl="1"/>
            <a:r>
              <a:rPr lang="en-US" dirty="0"/>
              <a:t>**</a:t>
            </a:r>
          </a:p>
          <a:p>
            <a:pPr lvl="1"/>
            <a:r>
              <a:rPr lang="en-US" dirty="0"/>
              <a:t>*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8FC0C-B408-449E-78ED-1D45BC1E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03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777B-3F1A-2273-1421-7B6EFF89E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Practice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50D27-941B-F0EE-94E2-CBA2521D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Q2: Write a program that repeatedly collects positive integers from the user, stopping when the user enters a negative number or zero. After that, output the product of all positive entries?</a:t>
            </a:r>
          </a:p>
          <a:p>
            <a:r>
              <a:rPr lang="en-US" dirty="0"/>
              <a:t>Q3: Input three integer numbers and find the middle number of three integers.</a:t>
            </a:r>
          </a:p>
          <a:p>
            <a:pPr lvl="1"/>
            <a:r>
              <a:rPr lang="en-US" dirty="0"/>
              <a:t>Hint1: 23 54 35                  Hint2: 40 23 50                  Hint3: 34 54 65</a:t>
            </a:r>
          </a:p>
          <a:p>
            <a:pPr lvl="1"/>
            <a:r>
              <a:rPr lang="en-US" dirty="0"/>
              <a:t>Middle No is: 35                Middle No is: 40               Middle No is: 54</a:t>
            </a:r>
          </a:p>
          <a:p>
            <a:r>
              <a:rPr lang="en-US" dirty="0"/>
              <a:t>Q4: Write a program in C++ to display the number’s digits in reverse order?</a:t>
            </a:r>
          </a:p>
          <a:p>
            <a:pPr lvl="1"/>
            <a:r>
              <a:rPr lang="en-US" dirty="0"/>
              <a:t>Sample output:</a:t>
            </a:r>
          </a:p>
          <a:p>
            <a:pPr lvl="1"/>
            <a:r>
              <a:rPr lang="en-US" dirty="0"/>
              <a:t>Input a number: 12345</a:t>
            </a:r>
          </a:p>
          <a:p>
            <a:pPr lvl="1"/>
            <a:r>
              <a:rPr lang="en-US" dirty="0"/>
              <a:t>The number in reverse order is: 54321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EBD8-E4E5-2FCC-0EDF-D5C29F2E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69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4F55-75B7-E078-BBC6-8E943620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Practice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0800-4865-A087-A77E-D67E494E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Q1: Write a program that inputs radius from the user and calculates area and circumference of a circle by using the formula Area- pix (radius)² &amp; Circumference = 2 x pi x radius (3)</a:t>
            </a:r>
          </a:p>
          <a:p>
            <a:pPr fontAlgn="base"/>
            <a:r>
              <a:rPr lang="en-US" dirty="0"/>
              <a:t>Q-2: Draw flowchart for a program that inputs three integer numbers and displays the smallest number by using nested if structure.</a:t>
            </a:r>
          </a:p>
          <a:p>
            <a:pPr fontAlgn="base"/>
            <a:r>
              <a:rPr lang="en-US" dirty="0"/>
              <a:t>Q-3:</a:t>
            </a:r>
          </a:p>
          <a:p>
            <a:pPr lvl="1" fontAlgn="base"/>
            <a:r>
              <a:rPr lang="en-US" dirty="0"/>
              <a:t>a) Write a code with flowchart that finds the sum of the squares of integers from I to 100.</a:t>
            </a:r>
          </a:p>
          <a:p>
            <a:pPr lvl="1" fontAlgn="base"/>
            <a:r>
              <a:rPr lang="en-US" dirty="0"/>
              <a:t>b) Compare if, if-else-if and nested if structures(3)</a:t>
            </a:r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6E404-3A67-DD47-2235-087BFB74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3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378A6A-9A9C-4EBF-4A55-55E05992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with Switch-case</a:t>
            </a:r>
            <a:endParaRPr lang="en-MY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5D007-68A6-6718-F894-036A576369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MY" dirty="0"/>
              <a:t>#include &lt;</a:t>
            </a:r>
            <a:r>
              <a:rPr lang="en-MY" dirty="0" err="1"/>
              <a:t>stdio.h</a:t>
            </a:r>
            <a:r>
              <a:rPr lang="en-MY" dirty="0"/>
              <a:t>&gt;</a:t>
            </a:r>
          </a:p>
          <a:p>
            <a:pPr marL="0" indent="0">
              <a:buNone/>
            </a:pPr>
            <a:r>
              <a:rPr lang="en-MY" dirty="0"/>
              <a:t>int main() {</a:t>
            </a:r>
          </a:p>
          <a:p>
            <a:pPr marL="0" indent="0">
              <a:buNone/>
            </a:pPr>
            <a:r>
              <a:rPr lang="en-MY" dirty="0"/>
              <a:t>    int marks;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printf</a:t>
            </a:r>
            <a:r>
              <a:rPr lang="en-MY" dirty="0"/>
              <a:t>("Enter your marks (0-100): ");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scanf</a:t>
            </a:r>
            <a:r>
              <a:rPr lang="en-MY" dirty="0"/>
              <a:t>("%d", &amp;marks);</a:t>
            </a:r>
          </a:p>
          <a:p>
            <a:pPr marL="0" indent="0">
              <a:buNone/>
            </a:pPr>
            <a:r>
              <a:rPr lang="en-MY" dirty="0"/>
              <a:t>    // Divide marks by 10 to group into ranges</a:t>
            </a:r>
          </a:p>
          <a:p>
            <a:pPr marL="0" indent="0">
              <a:buNone/>
            </a:pPr>
            <a:r>
              <a:rPr lang="en-MY" dirty="0"/>
              <a:t>    switch (marks / 10) {</a:t>
            </a:r>
          </a:p>
          <a:p>
            <a:pPr marL="0" indent="0">
              <a:buNone/>
            </a:pPr>
            <a:r>
              <a:rPr lang="en-MY" dirty="0"/>
              <a:t>        case 10:   // for 100</a:t>
            </a:r>
          </a:p>
          <a:p>
            <a:pPr marL="0" indent="0">
              <a:buNone/>
            </a:pPr>
            <a:r>
              <a:rPr lang="en-MY" dirty="0"/>
              <a:t>        case 9:    // 90–99</a:t>
            </a:r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printf</a:t>
            </a:r>
            <a:r>
              <a:rPr lang="en-MY" dirty="0"/>
              <a:t>("Grade: A\n");</a:t>
            </a:r>
          </a:p>
          <a:p>
            <a:pPr marL="0" indent="0">
              <a:buNone/>
            </a:pPr>
            <a:r>
              <a:rPr lang="en-MY" dirty="0"/>
              <a:t>            break;</a:t>
            </a:r>
          </a:p>
          <a:p>
            <a:pPr marL="0" indent="0">
              <a:buNone/>
            </a:pPr>
            <a:r>
              <a:rPr lang="en-MY" dirty="0"/>
              <a:t>        case 8:    // 80–89</a:t>
            </a:r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printf</a:t>
            </a:r>
            <a:r>
              <a:rPr lang="en-MY" dirty="0"/>
              <a:t>("Grade: B\n");</a:t>
            </a:r>
          </a:p>
          <a:p>
            <a:pPr marL="0" indent="0">
              <a:buNone/>
            </a:pPr>
            <a:r>
              <a:rPr lang="en-MY" dirty="0"/>
              <a:t>            break;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011AAF-5A13-EF45-E723-11BCFD4213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MY" dirty="0"/>
              <a:t> case 7:    // 70–79</a:t>
            </a:r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printf</a:t>
            </a:r>
            <a:r>
              <a:rPr lang="en-MY" dirty="0"/>
              <a:t>("Grade: C\n");</a:t>
            </a:r>
          </a:p>
          <a:p>
            <a:pPr marL="0" indent="0">
              <a:buNone/>
            </a:pPr>
            <a:r>
              <a:rPr lang="en-MY" dirty="0"/>
              <a:t>            break;</a:t>
            </a:r>
          </a:p>
          <a:p>
            <a:pPr marL="0" indent="0">
              <a:buNone/>
            </a:pPr>
            <a:r>
              <a:rPr lang="en-MY" dirty="0"/>
              <a:t>        case 6:    // 60–69</a:t>
            </a:r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printf</a:t>
            </a:r>
            <a:r>
              <a:rPr lang="en-MY" dirty="0"/>
              <a:t>("Grade: D\n");</a:t>
            </a:r>
          </a:p>
          <a:p>
            <a:pPr marL="0" indent="0">
              <a:buNone/>
            </a:pPr>
            <a:r>
              <a:rPr lang="en-MY" dirty="0"/>
              <a:t>            break;</a:t>
            </a:r>
          </a:p>
          <a:p>
            <a:pPr marL="0" indent="0">
              <a:buNone/>
            </a:pPr>
            <a:r>
              <a:rPr lang="en-MY" dirty="0"/>
              <a:t>        default:   // below 60</a:t>
            </a:r>
          </a:p>
          <a:p>
            <a:pPr marL="0" indent="0">
              <a:buNone/>
            </a:pPr>
            <a:r>
              <a:rPr lang="en-MY" dirty="0"/>
              <a:t>            </a:t>
            </a:r>
            <a:r>
              <a:rPr lang="en-MY" dirty="0" err="1"/>
              <a:t>printf</a:t>
            </a:r>
            <a:r>
              <a:rPr lang="en-MY" dirty="0"/>
              <a:t>("Grade: F\n");</a:t>
            </a:r>
          </a:p>
          <a:p>
            <a:pPr marL="0" indent="0">
              <a:buNone/>
            </a:pPr>
            <a:r>
              <a:rPr lang="en-MY" dirty="0"/>
              <a:t>    }</a:t>
            </a:r>
          </a:p>
          <a:p>
            <a:pPr marL="0" indent="0">
              <a:buNone/>
            </a:pPr>
            <a:r>
              <a:rPr lang="en-MY" dirty="0"/>
              <a:t>    return 0;</a:t>
            </a:r>
          </a:p>
          <a:p>
            <a:pPr marL="0" indent="0">
              <a:buNone/>
            </a:pPr>
            <a:r>
              <a:rPr lang="en-MY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41711-876A-5CEB-FCB8-61A0A155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3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E2E9-EBCD-B734-201E-3BB9C65C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of week (1-7)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B452C-AB4D-E0DC-5023-8D8A109DCD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MY" dirty="0"/>
              <a:t>#include &lt;</a:t>
            </a:r>
            <a:r>
              <a:rPr lang="en-MY" dirty="0" err="1"/>
              <a:t>stdio.h</a:t>
            </a:r>
            <a:r>
              <a:rPr lang="en-MY" dirty="0"/>
              <a:t>&gt;</a:t>
            </a:r>
          </a:p>
          <a:p>
            <a:pPr marL="0" indent="0">
              <a:buNone/>
            </a:pPr>
            <a:r>
              <a:rPr lang="en-MY" dirty="0"/>
              <a:t>int main() {</a:t>
            </a:r>
          </a:p>
          <a:p>
            <a:pPr marL="0" indent="0">
              <a:buNone/>
            </a:pPr>
            <a:r>
              <a:rPr lang="en-MY" dirty="0"/>
              <a:t>    int day;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printf</a:t>
            </a:r>
            <a:r>
              <a:rPr lang="en-MY" dirty="0"/>
              <a:t>("Enter day number (1-7): ");</a:t>
            </a:r>
          </a:p>
          <a:p>
            <a:pPr marL="0" indent="0">
              <a:buNone/>
            </a:pPr>
            <a:r>
              <a:rPr lang="en-MY" dirty="0"/>
              <a:t>    </a:t>
            </a:r>
            <a:r>
              <a:rPr lang="en-MY" dirty="0" err="1"/>
              <a:t>scanf</a:t>
            </a:r>
            <a:r>
              <a:rPr lang="en-MY" dirty="0"/>
              <a:t>("%d", &amp;day);</a:t>
            </a:r>
          </a:p>
          <a:p>
            <a:pPr marL="0" indent="0">
              <a:buNone/>
            </a:pPr>
            <a:r>
              <a:rPr lang="en-MY" dirty="0"/>
              <a:t>    switch(day) {</a:t>
            </a:r>
          </a:p>
          <a:p>
            <a:pPr marL="0" indent="0">
              <a:buNone/>
            </a:pPr>
            <a:r>
              <a:rPr lang="en-MY" dirty="0"/>
              <a:t>        case 1: </a:t>
            </a:r>
            <a:r>
              <a:rPr lang="en-MY" dirty="0" err="1"/>
              <a:t>printf</a:t>
            </a:r>
            <a:r>
              <a:rPr lang="en-MY" dirty="0"/>
              <a:t>("Monday\n"); break;</a:t>
            </a:r>
          </a:p>
          <a:p>
            <a:pPr marL="0" indent="0">
              <a:buNone/>
            </a:pPr>
            <a:r>
              <a:rPr lang="en-MY" dirty="0"/>
              <a:t>        case 2: </a:t>
            </a:r>
            <a:r>
              <a:rPr lang="en-MY" dirty="0" err="1"/>
              <a:t>printf</a:t>
            </a:r>
            <a:r>
              <a:rPr lang="en-MY" dirty="0"/>
              <a:t>("Tuesday\n"); break;</a:t>
            </a:r>
          </a:p>
          <a:p>
            <a:pPr marL="0" indent="0">
              <a:buNone/>
            </a:pPr>
            <a:r>
              <a:rPr lang="en-MY" dirty="0"/>
              <a:t>        case 3: </a:t>
            </a:r>
            <a:r>
              <a:rPr lang="en-MY" dirty="0" err="1"/>
              <a:t>printf</a:t>
            </a:r>
            <a:r>
              <a:rPr lang="en-MY" dirty="0"/>
              <a:t>("Wednesday\n"); break;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18895-2877-AC18-E155-85908484DB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MY" dirty="0"/>
              <a:t> case 4: </a:t>
            </a:r>
            <a:r>
              <a:rPr lang="en-MY" dirty="0" err="1"/>
              <a:t>printf</a:t>
            </a:r>
            <a:r>
              <a:rPr lang="en-MY" dirty="0"/>
              <a:t>("Thursday\n"); break;</a:t>
            </a:r>
          </a:p>
          <a:p>
            <a:pPr marL="0" indent="0">
              <a:buNone/>
            </a:pPr>
            <a:r>
              <a:rPr lang="en-MY" dirty="0"/>
              <a:t>        case 5: </a:t>
            </a:r>
            <a:r>
              <a:rPr lang="en-MY" dirty="0" err="1"/>
              <a:t>printf</a:t>
            </a:r>
            <a:r>
              <a:rPr lang="en-MY" dirty="0"/>
              <a:t>("Friday\n"); break;</a:t>
            </a:r>
          </a:p>
          <a:p>
            <a:pPr marL="0" indent="0">
              <a:buNone/>
            </a:pPr>
            <a:r>
              <a:rPr lang="en-MY" dirty="0"/>
              <a:t>        case 6: </a:t>
            </a:r>
            <a:r>
              <a:rPr lang="en-MY" dirty="0" err="1"/>
              <a:t>printf</a:t>
            </a:r>
            <a:r>
              <a:rPr lang="en-MY" dirty="0"/>
              <a:t>("Saturday\n"); break;</a:t>
            </a:r>
          </a:p>
          <a:p>
            <a:pPr marL="0" indent="0">
              <a:buNone/>
            </a:pPr>
            <a:r>
              <a:rPr lang="en-MY" dirty="0"/>
              <a:t>        case 7: </a:t>
            </a:r>
            <a:r>
              <a:rPr lang="en-MY" dirty="0" err="1"/>
              <a:t>printf</a:t>
            </a:r>
            <a:r>
              <a:rPr lang="en-MY" dirty="0"/>
              <a:t>("Sunday\n"); break;</a:t>
            </a:r>
          </a:p>
          <a:p>
            <a:pPr marL="0" indent="0">
              <a:buNone/>
            </a:pPr>
            <a:r>
              <a:rPr lang="en-MY" dirty="0"/>
              <a:t>        default: </a:t>
            </a:r>
            <a:r>
              <a:rPr lang="en-MY" dirty="0" err="1"/>
              <a:t>printf</a:t>
            </a:r>
            <a:r>
              <a:rPr lang="en-MY" dirty="0"/>
              <a:t>("Invalid day number\n");</a:t>
            </a:r>
          </a:p>
          <a:p>
            <a:pPr marL="0" indent="0">
              <a:buNone/>
            </a:pPr>
            <a:r>
              <a:rPr lang="en-MY" dirty="0"/>
              <a:t>    }</a:t>
            </a:r>
          </a:p>
          <a:p>
            <a:pPr marL="0" indent="0">
              <a:buNone/>
            </a:pPr>
            <a:r>
              <a:rPr lang="en-MY" dirty="0"/>
              <a:t>    return 0;</a:t>
            </a:r>
          </a:p>
          <a:p>
            <a:pPr marL="0" indent="0">
              <a:buNone/>
            </a:pPr>
            <a:r>
              <a:rPr lang="en-MY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28A3B-F649-2F28-CE57-230096EB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6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48AB-76E0-2501-9D41-0B4415EF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vowel/consonants using switch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59491-13A4-EE48-ED2F-D9280E16C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690688"/>
            <a:ext cx="5181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in</a:t>
            </a:r>
            <a:r>
              <a:rPr lang="en-GB" dirty="0"/>
              <a:t>t</a:t>
            </a:r>
            <a:r>
              <a:rPr lang="en-US" dirty="0"/>
              <a:t> main() {   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char </a:t>
            </a:r>
            <a:r>
              <a:rPr lang="en-US" dirty="0" err="1"/>
              <a:t>ch</a:t>
            </a:r>
            <a:r>
              <a:rPr lang="en-US" dirty="0"/>
              <a:t>;  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printf("Enter an alphabet: ");    </a:t>
            </a:r>
            <a:endParaRPr lang="en-GB" dirty="0"/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("%c", &amp;</a:t>
            </a:r>
            <a:r>
              <a:rPr lang="en-US" dirty="0" err="1"/>
              <a:t>ch</a:t>
            </a:r>
            <a:r>
              <a:rPr lang="en-US" dirty="0"/>
              <a:t>);   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switch (</a:t>
            </a:r>
            <a:r>
              <a:rPr lang="en-US" dirty="0" err="1"/>
              <a:t>ch</a:t>
            </a:r>
            <a:r>
              <a:rPr lang="en-US" dirty="0"/>
              <a:t>) {       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case 'a':       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case 'e':       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case '</a:t>
            </a:r>
            <a:r>
              <a:rPr lang="en-US" dirty="0" err="1"/>
              <a:t>i</a:t>
            </a:r>
            <a:r>
              <a:rPr lang="en-US" dirty="0"/>
              <a:t>':       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case 'o':       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case 'u':        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case 'A':        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D8A1D-DD65-745C-627F-62F78201A3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Case ‘E’:        
case ‘I’:        
case ‘O’:        
case ‘U’:            </a:t>
            </a:r>
          </a:p>
          <a:p>
            <a:pPr marL="0" indent="0">
              <a:buNone/>
            </a:pPr>
            <a:r>
              <a:rPr lang="en-GB" dirty="0"/>
              <a:t>printf(“It is a Vowel.\n”);            </a:t>
            </a:r>
          </a:p>
          <a:p>
            <a:pPr marL="0" indent="0">
              <a:buNone/>
            </a:pPr>
            <a:r>
              <a:rPr lang="en-GB" dirty="0"/>
              <a:t>break;        </a:t>
            </a:r>
          </a:p>
          <a:p>
            <a:pPr marL="0" indent="0">
              <a:buNone/>
            </a:pPr>
            <a:r>
              <a:rPr lang="en-GB" dirty="0"/>
              <a:t>default:            // Check if it is an alphabet            </a:t>
            </a:r>
          </a:p>
          <a:p>
            <a:pPr marL="0" indent="0">
              <a:buNone/>
            </a:pPr>
            <a:r>
              <a:rPr lang="en-GB" dirty="0"/>
              <a:t>if ((</a:t>
            </a:r>
            <a:r>
              <a:rPr lang="en-GB" dirty="0" err="1"/>
              <a:t>ch</a:t>
            </a:r>
            <a:r>
              <a:rPr lang="en-GB" dirty="0"/>
              <a:t> &gt;= ‘A’ &amp;&amp; </a:t>
            </a:r>
            <a:r>
              <a:rPr lang="en-GB" dirty="0" err="1"/>
              <a:t>ch</a:t>
            </a:r>
            <a:r>
              <a:rPr lang="en-GB" dirty="0"/>
              <a:t> &lt;= ‘Z’) || (</a:t>
            </a:r>
            <a:r>
              <a:rPr lang="en-GB" dirty="0" err="1"/>
              <a:t>ch</a:t>
            </a:r>
            <a:r>
              <a:rPr lang="en-GB" dirty="0"/>
              <a:t> &gt;= ‘a’ &amp;&amp; </a:t>
            </a:r>
            <a:r>
              <a:rPr lang="en-GB" dirty="0" err="1"/>
              <a:t>ch</a:t>
            </a:r>
            <a:r>
              <a:rPr lang="en-GB" dirty="0"/>
              <a:t> &lt;= ‘z’))                </a:t>
            </a:r>
          </a:p>
          <a:p>
            <a:pPr marL="0" indent="0">
              <a:buNone/>
            </a:pPr>
            <a:r>
              <a:rPr lang="en-GB" dirty="0"/>
              <a:t>printf(“It is a Consonant.\n”);            </a:t>
            </a:r>
          </a:p>
          <a:p>
            <a:pPr marL="0" indent="0">
              <a:buNone/>
            </a:pPr>
            <a:r>
              <a:rPr lang="en-GB" dirty="0"/>
              <a:t>else                </a:t>
            </a:r>
          </a:p>
          <a:p>
            <a:pPr marL="0" indent="0">
              <a:buNone/>
            </a:pPr>
            <a:r>
              <a:rPr lang="en-GB" dirty="0"/>
              <a:t>printf(“It is not an Alphabet.\n”);    </a:t>
            </a:r>
          </a:p>
          <a:p>
            <a:pPr marL="0" indent="0">
              <a:buNone/>
            </a:pPr>
            <a:r>
              <a:rPr lang="en-GB" dirty="0"/>
              <a:t>}    </a:t>
            </a:r>
          </a:p>
          <a:p>
            <a:pPr marL="0" indent="0">
              <a:buNone/>
            </a:pPr>
            <a:r>
              <a:rPr lang="en-GB" dirty="0"/>
              <a:t>return 0;}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846AE-9B33-6D68-9C56-97BD0765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7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DDE28D-59CB-60A7-8805-483E21F6B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Vs. switch-case</a:t>
            </a:r>
            <a:endParaRPr lang="en-MY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66C965-B9D9-D7BB-DC11-62F871873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if-else</a:t>
            </a:r>
            <a:endParaRPr lang="en-MY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37C0F9-E003-7AAC-C2F1-6B082B5268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int marks = 85;</a:t>
            </a:r>
          </a:p>
          <a:p>
            <a:pPr marL="0" indent="0">
              <a:buNone/>
            </a:pPr>
            <a:r>
              <a:rPr lang="en-US" dirty="0"/>
              <a:t>if (marks &gt;= 90) printf("A");</a:t>
            </a:r>
          </a:p>
          <a:p>
            <a:pPr marL="0" indent="0">
              <a:buNone/>
            </a:pPr>
            <a:r>
              <a:rPr lang="en-US" dirty="0"/>
              <a:t>else if (marks &gt;= 80) printf("B");</a:t>
            </a:r>
          </a:p>
          <a:p>
            <a:pPr marL="0" indent="0">
              <a:buNone/>
            </a:pPr>
            <a:r>
              <a:rPr lang="en-US" dirty="0"/>
              <a:t>else if (marks &gt;= 70) printf("C");</a:t>
            </a:r>
          </a:p>
          <a:p>
            <a:pPr marL="0" indent="0">
              <a:buNone/>
            </a:pPr>
            <a:r>
              <a:rPr lang="en-US" dirty="0"/>
              <a:t>else printf("F");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782038-5D44-11C8-2314-0AB296A75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switch-case</a:t>
            </a:r>
            <a:endParaRPr lang="en-MY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FEB3CDE-CBF3-FD1C-5310-C9E50AECAD0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int choice = 2;</a:t>
            </a:r>
          </a:p>
          <a:p>
            <a:pPr marL="0" indent="0">
              <a:buNone/>
            </a:pPr>
            <a:r>
              <a:rPr lang="en-US" dirty="0"/>
              <a:t>switch(choice) {</a:t>
            </a:r>
          </a:p>
          <a:p>
            <a:pPr marL="0" indent="0">
              <a:buNone/>
            </a:pPr>
            <a:r>
              <a:rPr lang="en-US" dirty="0"/>
              <a:t>    case 1: printf("Option 1"); break;</a:t>
            </a:r>
          </a:p>
          <a:p>
            <a:pPr marL="0" indent="0">
              <a:buNone/>
            </a:pPr>
            <a:r>
              <a:rPr lang="en-US" dirty="0"/>
              <a:t>    case 2: printf("Option 2"); break;</a:t>
            </a:r>
          </a:p>
          <a:p>
            <a:pPr marL="0" indent="0">
              <a:buNone/>
            </a:pPr>
            <a:r>
              <a:rPr lang="en-US" dirty="0"/>
              <a:t>    case 3: printf("Option 3"); break;</a:t>
            </a:r>
          </a:p>
          <a:p>
            <a:pPr marL="0" indent="0">
              <a:buNone/>
            </a:pPr>
            <a:r>
              <a:rPr lang="en-US" dirty="0"/>
              <a:t>    default: printf("Invalid choice");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E61EC-1EF5-2D26-FC68-3D025AD6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9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92FA4-74A9-B031-CA03-9DB401C26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0AFE54-D440-684E-973F-8D25BE1F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Vs. switch-case</a:t>
            </a:r>
            <a:endParaRPr lang="en-MY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EA4CE7-F788-0B54-ADB3-D42DC2919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if-else when:</a:t>
            </a:r>
            <a:endParaRPr lang="en-MY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182F0A-8934-797E-C74C-F741D6B824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to check ranges (like marks between 80 and 90)</a:t>
            </a:r>
          </a:p>
          <a:p>
            <a:r>
              <a:rPr lang="en-US" dirty="0"/>
              <a:t>Need complex conditions (e.g., age &gt; 18 &amp;&amp; salary &gt; 50000)</a:t>
            </a:r>
          </a:p>
          <a:p>
            <a:r>
              <a:rPr lang="en-US" dirty="0"/>
              <a:t>Decisions are not based on a single discrete value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DA3671-3693-1C8E-099E-F9580B28B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 switch-case when:</a:t>
            </a:r>
            <a:endParaRPr lang="en-MY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5B5278-848C-A7B5-E1BC-AE3ABEE6A60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Checking a single variable against multiple constant values</a:t>
            </a:r>
          </a:p>
          <a:p>
            <a:r>
              <a:rPr lang="en-US" dirty="0"/>
              <a:t>The conditions are like a menu selection or fixed categories</a:t>
            </a:r>
          </a:p>
          <a:p>
            <a:r>
              <a:rPr lang="en-US" dirty="0"/>
              <a:t>Example: days of week, menu options, grades with integer divisions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D700A-BDD4-1FDB-5CB1-665FD832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6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7A6A2F6-71FF-E4B4-065F-B7A1C027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MY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5DF8610-6594-845E-7ABD-A058B3F49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Write a C program that simulates a traffic light using switch-case</a:t>
            </a:r>
          </a:p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Display the options:</a:t>
            </a:r>
          </a:p>
          <a:p>
            <a:pPr lvl="1"/>
            <a:r>
              <a:rPr lang="en-US" dirty="0"/>
              <a:t>R or r → Red Light</a:t>
            </a:r>
          </a:p>
          <a:p>
            <a:pPr lvl="1"/>
            <a:r>
              <a:rPr lang="en-US" dirty="0"/>
              <a:t>Y or y → Yellow Light</a:t>
            </a:r>
          </a:p>
          <a:p>
            <a:pPr lvl="1"/>
            <a:r>
              <a:rPr lang="en-US" dirty="0"/>
              <a:t>G or g → Green Light</a:t>
            </a:r>
          </a:p>
          <a:p>
            <a:r>
              <a:rPr lang="en-US" dirty="0"/>
              <a:t>Ask the user to enter a character representing the light</a:t>
            </a:r>
          </a:p>
          <a:p>
            <a:r>
              <a:rPr lang="en-US" dirty="0"/>
              <a:t>Use switch-case to print the meaning:</a:t>
            </a:r>
          </a:p>
          <a:p>
            <a:pPr lvl="1"/>
            <a:r>
              <a:rPr lang="en-US" dirty="0"/>
              <a:t>Red → “STOP”</a:t>
            </a:r>
          </a:p>
          <a:p>
            <a:pPr lvl="1"/>
            <a:r>
              <a:rPr lang="en-US" dirty="0"/>
              <a:t>Yellow → “READY”</a:t>
            </a:r>
          </a:p>
          <a:p>
            <a:pPr lvl="1"/>
            <a:r>
              <a:rPr lang="en-US" dirty="0"/>
              <a:t>Green → “GO”</a:t>
            </a:r>
          </a:p>
          <a:p>
            <a:r>
              <a:rPr lang="en-US" dirty="0"/>
              <a:t>Handle both uppercase and lowercase inputs</a:t>
            </a:r>
          </a:p>
          <a:p>
            <a:r>
              <a:rPr lang="en-US" dirty="0"/>
              <a:t>For any other character, print “Invalid signal.”</a:t>
            </a:r>
            <a:endParaRPr lang="en-MY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DEE80-482F-5906-3CBE-9AE45E27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5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8A9C-6118-1637-A267-D95EB508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7EB25-8C06-4B72-1A8A-61D46B3C6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do …while loop</a:t>
            </a:r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6940E-CACC-2293-109E-2B25DDD5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aac0c9a-813f-4d9b-a740-840cd7e431e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D10F0614EC134D8A9AF60FB4F5BE75" ma:contentTypeVersion="14" ma:contentTypeDescription="Create a new document." ma:contentTypeScope="" ma:versionID="9402b01ec931e9d9ee753ac2d8e79ba4">
  <xsd:schema xmlns:xsd="http://www.w3.org/2001/XMLSchema" xmlns:xs="http://www.w3.org/2001/XMLSchema" xmlns:p="http://schemas.microsoft.com/office/2006/metadata/properties" xmlns:ns3="aaac0c9a-813f-4d9b-a740-840cd7e431ee" xmlns:ns4="3766bf53-dc66-4012-9915-e32c6a5bcebf" targetNamespace="http://schemas.microsoft.com/office/2006/metadata/properties" ma:root="true" ma:fieldsID="35dfeff14d2cddf999af9c6ded2df788" ns3:_="" ns4:_="">
    <xsd:import namespace="aaac0c9a-813f-4d9b-a740-840cd7e431ee"/>
    <xsd:import namespace="3766bf53-dc66-4012-9915-e32c6a5bce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ac0c9a-813f-4d9b-a740-840cd7e431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66bf53-dc66-4012-9915-e32c6a5bceb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067AD9-1C79-4866-896D-808EFA51C1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A38647-C5EA-4755-BBCB-358012B2385A}">
  <ds:schemaRefs>
    <ds:schemaRef ds:uri="http://schemas.microsoft.com/office/2006/metadata/properties"/>
    <ds:schemaRef ds:uri="http://www.w3.org/2000/xmlns/"/>
    <ds:schemaRef ds:uri="aaac0c9a-813f-4d9b-a740-840cd7e431ee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0C560FC2-502B-474E-BEEB-C470A29ECFB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aaac0c9a-813f-4d9b-a740-840cd7e431ee"/>
    <ds:schemaRef ds:uri="3766bf53-dc66-4012-9915-e32c6a5bceb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1380</TotalTime>
  <Words>2618</Words>
  <Application>Microsoft Office PowerPoint</Application>
  <PresentationFormat>Widescreen</PresentationFormat>
  <Paragraphs>461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Switch - case</vt:lpstr>
      <vt:lpstr>Switch-case General Syntax</vt:lpstr>
      <vt:lpstr>Grading with Switch-case</vt:lpstr>
      <vt:lpstr>Day of week (1-7)</vt:lpstr>
      <vt:lpstr>Check vowel/consonants using switch</vt:lpstr>
      <vt:lpstr>if-else Vs. switch-case</vt:lpstr>
      <vt:lpstr>if-else Vs. switch-case</vt:lpstr>
      <vt:lpstr>Assignment</vt:lpstr>
      <vt:lpstr>Loops</vt:lpstr>
      <vt:lpstr>While loop</vt:lpstr>
      <vt:lpstr>while loop: Example</vt:lpstr>
      <vt:lpstr>Sum of first N natural numbers using while</vt:lpstr>
      <vt:lpstr>Multiplication Table of a number</vt:lpstr>
      <vt:lpstr>Factorial using while loop</vt:lpstr>
      <vt:lpstr>Timer Example</vt:lpstr>
      <vt:lpstr>While Loop With False Condition</vt:lpstr>
      <vt:lpstr>do...while loop</vt:lpstr>
      <vt:lpstr>do...while loop</vt:lpstr>
      <vt:lpstr>Assignment</vt:lpstr>
      <vt:lpstr>for loop</vt:lpstr>
      <vt:lpstr>for loop: Example</vt:lpstr>
      <vt:lpstr>for loop: Example</vt:lpstr>
      <vt:lpstr>Assignment</vt:lpstr>
      <vt:lpstr>Operator Precedence and Operator Associativity</vt:lpstr>
      <vt:lpstr>Operator Precedence and Operator Associativity</vt:lpstr>
      <vt:lpstr>Operator Precedence and Operator Associativity</vt:lpstr>
      <vt:lpstr>Practice Questions</vt:lpstr>
      <vt:lpstr>Practice Questions</vt:lpstr>
      <vt:lpstr>Practice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Chart</dc:title>
  <dc:creator>Suhail Asghar Qureshi</dc:creator>
  <cp:lastModifiedBy>Sohail Asghar</cp:lastModifiedBy>
  <cp:revision>470</cp:revision>
  <dcterms:created xsi:type="dcterms:W3CDTF">2025-09-09T21:14:34Z</dcterms:created>
  <dcterms:modified xsi:type="dcterms:W3CDTF">2025-10-09T05:21:23Z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0x010100DDD10F0614EC134D8A9AF60FB4F5BE75</vt:lpwstr>
  </property>
</Properties>
</file>