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CA23F-CCEC-9A4A-BA91-76495E33AF39}" v="6" dt="2025-10-07T04:02:5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/>
    <p:restoredTop sz="94732"/>
  </p:normalViewPr>
  <p:slideViewPr>
    <p:cSldViewPr snapToGrid="0" snapToObjects="1">
      <p:cViewPr varScale="1">
        <p:scale>
          <a:sx n="86" d="100"/>
          <a:sy n="86" d="100"/>
        </p:scale>
        <p:origin x="2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366CC-3315-4FD3-89C9-13AB45D55B6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4A22E9-E704-4036-9C4D-B6C272446C7E}">
      <dgm:prSet/>
      <dgm:spPr/>
      <dgm:t>
        <a:bodyPr/>
        <a:lstStyle/>
        <a:p>
          <a:r>
            <a:rPr lang="en-US"/>
            <a:t>- Gauss’s Law states:</a:t>
          </a:r>
        </a:p>
      </dgm:t>
    </dgm:pt>
    <dgm:pt modelId="{E658D26A-3C5D-4F5C-9F6B-192A8FF50B71}" type="parTrans" cxnId="{6802387F-3071-4B1F-8282-87C9BE2F684E}">
      <dgm:prSet/>
      <dgm:spPr/>
      <dgm:t>
        <a:bodyPr/>
        <a:lstStyle/>
        <a:p>
          <a:endParaRPr lang="en-US"/>
        </a:p>
      </dgm:t>
    </dgm:pt>
    <dgm:pt modelId="{8D4E91FD-1007-482B-BA98-4B932E87CAAF}" type="sibTrans" cxnId="{6802387F-3071-4B1F-8282-87C9BE2F684E}">
      <dgm:prSet/>
      <dgm:spPr/>
      <dgm:t>
        <a:bodyPr/>
        <a:lstStyle/>
        <a:p>
          <a:endParaRPr lang="en-US"/>
        </a:p>
      </dgm:t>
    </dgm:pt>
    <dgm:pt modelId="{CD6EB623-82D0-4147-85C0-88213D84207F}">
      <dgm:prSet/>
      <dgm:spPr/>
      <dgm:t>
        <a:bodyPr/>
        <a:lstStyle/>
        <a:p>
          <a:r>
            <a:rPr lang="en-US"/>
            <a:t>The total electric flux through a closed surface is equal to the charge enclosed divided by permittivity of free space.</a:t>
          </a:r>
        </a:p>
      </dgm:t>
    </dgm:pt>
    <dgm:pt modelId="{1E81E949-9356-40F1-9883-D6A5FAF8CF09}" type="parTrans" cxnId="{0C29080A-5DD6-43C8-A249-2FBFEBE27C8E}">
      <dgm:prSet/>
      <dgm:spPr/>
      <dgm:t>
        <a:bodyPr/>
        <a:lstStyle/>
        <a:p>
          <a:endParaRPr lang="en-US"/>
        </a:p>
      </dgm:t>
    </dgm:pt>
    <dgm:pt modelId="{5741D622-A5E8-4B89-8D98-65F6B9EC1040}" type="sibTrans" cxnId="{0C29080A-5DD6-43C8-A249-2FBFEBE27C8E}">
      <dgm:prSet/>
      <dgm:spPr/>
      <dgm:t>
        <a:bodyPr/>
        <a:lstStyle/>
        <a:p>
          <a:endParaRPr lang="en-US"/>
        </a:p>
      </dgm:t>
    </dgm:pt>
    <dgm:pt modelId="{6C882EAD-63DA-4CF5-88DA-AE9FD15C6199}">
      <dgm:prSet/>
      <dgm:spPr/>
      <dgm:t>
        <a:bodyPr/>
        <a:lstStyle/>
        <a:p>
          <a:r>
            <a:rPr lang="en-US"/>
            <a:t>ΦE = ∮ E · dA = Q_enclosed / ε0</a:t>
          </a:r>
        </a:p>
      </dgm:t>
    </dgm:pt>
    <dgm:pt modelId="{A2B1171F-B304-4CFD-BDBC-F4DA778309A6}" type="parTrans" cxnId="{DE0C2E4E-916E-4035-AC57-5B099902F9D6}">
      <dgm:prSet/>
      <dgm:spPr/>
      <dgm:t>
        <a:bodyPr/>
        <a:lstStyle/>
        <a:p>
          <a:endParaRPr lang="en-US"/>
        </a:p>
      </dgm:t>
    </dgm:pt>
    <dgm:pt modelId="{5E680ACD-F0C3-4C8A-92A5-4CDEE96FB097}" type="sibTrans" cxnId="{DE0C2E4E-916E-4035-AC57-5B099902F9D6}">
      <dgm:prSet/>
      <dgm:spPr/>
      <dgm:t>
        <a:bodyPr/>
        <a:lstStyle/>
        <a:p>
          <a:endParaRPr lang="en-US"/>
        </a:p>
      </dgm:t>
    </dgm:pt>
    <dgm:pt modelId="{56334E9E-30F3-A449-AE33-9FD5B0FEE9FE}" type="pres">
      <dgm:prSet presAssocID="{395366CC-3315-4FD3-89C9-13AB45D55B6A}" presName="diagram" presStyleCnt="0">
        <dgm:presLayoutVars>
          <dgm:dir/>
          <dgm:resizeHandles val="exact"/>
        </dgm:presLayoutVars>
      </dgm:prSet>
      <dgm:spPr/>
    </dgm:pt>
    <dgm:pt modelId="{3F02CAA7-F534-A249-9C92-3797BA3287BF}" type="pres">
      <dgm:prSet presAssocID="{2A4A22E9-E704-4036-9C4D-B6C272446C7E}" presName="node" presStyleLbl="node1" presStyleIdx="0" presStyleCnt="3">
        <dgm:presLayoutVars>
          <dgm:bulletEnabled val="1"/>
        </dgm:presLayoutVars>
      </dgm:prSet>
      <dgm:spPr/>
    </dgm:pt>
    <dgm:pt modelId="{493DDC1A-758E-F34B-B078-E0172AAB5259}" type="pres">
      <dgm:prSet presAssocID="{8D4E91FD-1007-482B-BA98-4B932E87CAAF}" presName="sibTrans" presStyleCnt="0"/>
      <dgm:spPr/>
    </dgm:pt>
    <dgm:pt modelId="{5C7D8EFE-7EA0-6E4C-9FAA-6E7C34208A3E}" type="pres">
      <dgm:prSet presAssocID="{CD6EB623-82D0-4147-85C0-88213D84207F}" presName="node" presStyleLbl="node1" presStyleIdx="1" presStyleCnt="3">
        <dgm:presLayoutVars>
          <dgm:bulletEnabled val="1"/>
        </dgm:presLayoutVars>
      </dgm:prSet>
      <dgm:spPr/>
    </dgm:pt>
    <dgm:pt modelId="{CE6D1084-7AAB-A240-AFB4-58E83F87518B}" type="pres">
      <dgm:prSet presAssocID="{5741D622-A5E8-4B89-8D98-65F6B9EC1040}" presName="sibTrans" presStyleCnt="0"/>
      <dgm:spPr/>
    </dgm:pt>
    <dgm:pt modelId="{3F794C00-C2F5-F34F-AA5D-08FCC64C39A9}" type="pres">
      <dgm:prSet presAssocID="{6C882EAD-63DA-4CF5-88DA-AE9FD15C6199}" presName="node" presStyleLbl="node1" presStyleIdx="2" presStyleCnt="3">
        <dgm:presLayoutVars>
          <dgm:bulletEnabled val="1"/>
        </dgm:presLayoutVars>
      </dgm:prSet>
      <dgm:spPr/>
    </dgm:pt>
  </dgm:ptLst>
  <dgm:cxnLst>
    <dgm:cxn modelId="{0C29080A-5DD6-43C8-A249-2FBFEBE27C8E}" srcId="{395366CC-3315-4FD3-89C9-13AB45D55B6A}" destId="{CD6EB623-82D0-4147-85C0-88213D84207F}" srcOrd="1" destOrd="0" parTransId="{1E81E949-9356-40F1-9883-D6A5FAF8CF09}" sibTransId="{5741D622-A5E8-4B89-8D98-65F6B9EC1040}"/>
    <dgm:cxn modelId="{E5571823-AF7B-DC46-92F3-CA09E43E051E}" type="presOf" srcId="{6C882EAD-63DA-4CF5-88DA-AE9FD15C6199}" destId="{3F794C00-C2F5-F34F-AA5D-08FCC64C39A9}" srcOrd="0" destOrd="0" presId="urn:microsoft.com/office/officeart/2005/8/layout/default"/>
    <dgm:cxn modelId="{F0C29C25-FD08-6247-8F25-85C6ED9DC35D}" type="presOf" srcId="{395366CC-3315-4FD3-89C9-13AB45D55B6A}" destId="{56334E9E-30F3-A449-AE33-9FD5B0FEE9FE}" srcOrd="0" destOrd="0" presId="urn:microsoft.com/office/officeart/2005/8/layout/default"/>
    <dgm:cxn modelId="{DE0C2E4E-916E-4035-AC57-5B099902F9D6}" srcId="{395366CC-3315-4FD3-89C9-13AB45D55B6A}" destId="{6C882EAD-63DA-4CF5-88DA-AE9FD15C6199}" srcOrd="2" destOrd="0" parTransId="{A2B1171F-B304-4CFD-BDBC-F4DA778309A6}" sibTransId="{5E680ACD-F0C3-4C8A-92A5-4CDEE96FB097}"/>
    <dgm:cxn modelId="{B42F2C78-B67A-D74E-B103-5276776AC138}" type="presOf" srcId="{2A4A22E9-E704-4036-9C4D-B6C272446C7E}" destId="{3F02CAA7-F534-A249-9C92-3797BA3287BF}" srcOrd="0" destOrd="0" presId="urn:microsoft.com/office/officeart/2005/8/layout/default"/>
    <dgm:cxn modelId="{6802387F-3071-4B1F-8282-87C9BE2F684E}" srcId="{395366CC-3315-4FD3-89C9-13AB45D55B6A}" destId="{2A4A22E9-E704-4036-9C4D-B6C272446C7E}" srcOrd="0" destOrd="0" parTransId="{E658D26A-3C5D-4F5C-9F6B-192A8FF50B71}" sibTransId="{8D4E91FD-1007-482B-BA98-4B932E87CAAF}"/>
    <dgm:cxn modelId="{3B92B39D-5BD8-214C-A205-2649F59F8ADB}" type="presOf" srcId="{CD6EB623-82D0-4147-85C0-88213D84207F}" destId="{5C7D8EFE-7EA0-6E4C-9FAA-6E7C34208A3E}" srcOrd="0" destOrd="0" presId="urn:microsoft.com/office/officeart/2005/8/layout/default"/>
    <dgm:cxn modelId="{FEEB0DAF-840C-1F47-9F6D-FFDEFE812F88}" type="presParOf" srcId="{56334E9E-30F3-A449-AE33-9FD5B0FEE9FE}" destId="{3F02CAA7-F534-A249-9C92-3797BA3287BF}" srcOrd="0" destOrd="0" presId="urn:microsoft.com/office/officeart/2005/8/layout/default"/>
    <dgm:cxn modelId="{A7D6395C-F488-6547-BEB3-B28EBA7B7CC3}" type="presParOf" srcId="{56334E9E-30F3-A449-AE33-9FD5B0FEE9FE}" destId="{493DDC1A-758E-F34B-B078-E0172AAB5259}" srcOrd="1" destOrd="0" presId="urn:microsoft.com/office/officeart/2005/8/layout/default"/>
    <dgm:cxn modelId="{FAD193BD-1AAD-6B43-A382-6684F5784053}" type="presParOf" srcId="{56334E9E-30F3-A449-AE33-9FD5B0FEE9FE}" destId="{5C7D8EFE-7EA0-6E4C-9FAA-6E7C34208A3E}" srcOrd="2" destOrd="0" presId="urn:microsoft.com/office/officeart/2005/8/layout/default"/>
    <dgm:cxn modelId="{FC34A430-FE22-0E48-8079-051A784943D8}" type="presParOf" srcId="{56334E9E-30F3-A449-AE33-9FD5B0FEE9FE}" destId="{CE6D1084-7AAB-A240-AFB4-58E83F87518B}" srcOrd="3" destOrd="0" presId="urn:microsoft.com/office/officeart/2005/8/layout/default"/>
    <dgm:cxn modelId="{48309AAC-5F2E-2A42-8C01-5DD09E603DFD}" type="presParOf" srcId="{56334E9E-30F3-A449-AE33-9FD5B0FEE9FE}" destId="{3F794C00-C2F5-F34F-AA5D-08FCC64C39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2CAA7-F534-A249-9C92-3797BA3287BF}">
      <dsp:nvSpPr>
        <dsp:cNvPr id="0" name=""/>
        <dsp:cNvSpPr/>
      </dsp:nvSpPr>
      <dsp:spPr>
        <a:xfrm>
          <a:off x="861325" y="275"/>
          <a:ext cx="2643673" cy="15862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Gauss’s Law states:</a:t>
          </a:r>
        </a:p>
      </dsp:txBody>
      <dsp:txXfrm>
        <a:off x="861325" y="275"/>
        <a:ext cx="2643673" cy="1586204"/>
      </dsp:txXfrm>
    </dsp:sp>
    <dsp:sp modelId="{5C7D8EFE-7EA0-6E4C-9FAA-6E7C34208A3E}">
      <dsp:nvSpPr>
        <dsp:cNvPr id="0" name=""/>
        <dsp:cNvSpPr/>
      </dsp:nvSpPr>
      <dsp:spPr>
        <a:xfrm>
          <a:off x="861325" y="1850846"/>
          <a:ext cx="2643673" cy="158620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total electric flux through a closed surface is equal to the charge enclosed divided by permittivity of free space.</a:t>
          </a:r>
        </a:p>
      </dsp:txBody>
      <dsp:txXfrm>
        <a:off x="861325" y="1850846"/>
        <a:ext cx="2643673" cy="1586204"/>
      </dsp:txXfrm>
    </dsp:sp>
    <dsp:sp modelId="{3F794C00-C2F5-F34F-AA5D-08FCC64C39A9}">
      <dsp:nvSpPr>
        <dsp:cNvPr id="0" name=""/>
        <dsp:cNvSpPr/>
      </dsp:nvSpPr>
      <dsp:spPr>
        <a:xfrm>
          <a:off x="861325" y="3701418"/>
          <a:ext cx="2643673" cy="158620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ΦE = ∮ E · dA = Q_enclosed / ε0</a:t>
          </a:r>
        </a:p>
      </dsp:txBody>
      <dsp:txXfrm>
        <a:off x="861325" y="3701418"/>
        <a:ext cx="2643673" cy="1586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7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Flux Law (Gauss’s Law)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Subhan Ghafoor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Electric flux measures the number of electric field lines passing through a surface.</a:t>
            </a:r>
          </a:p>
          <a:p>
            <a:r>
              <a:t>- Gauss’s Law is one of Maxwell’s equations.</a:t>
            </a:r>
          </a:p>
          <a:p>
            <a:r>
              <a:t>- It connects the electric field with electric charge.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/>
              <a:t>Concept of Electric Field</a:t>
            </a:r>
          </a:p>
        </p:txBody>
      </p:sp>
      <p:sp>
        <p:nvSpPr>
          <p:cNvPr id="53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1EFEB-849B-2B6C-CBBD-4A738BAB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87" y="671951"/>
            <a:ext cx="5893171" cy="3359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r>
              <a:rPr dirty="0"/>
              <a:t>- Electric field (E) represents force per unit charge.</a:t>
            </a:r>
          </a:p>
          <a:p>
            <a:r>
              <a:rPr dirty="0"/>
              <a:t>- Field lines show direction of electric force.</a:t>
            </a:r>
          </a:p>
          <a:p>
            <a:r>
              <a:rPr dirty="0"/>
              <a:t>- Positive to negative convention.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Electric Flux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24D7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ic flux diagram&#10;&#10;AI-generated content may be incorrect.">
            <a:extLst>
              <a:ext uri="{FF2B5EF4-FFF2-40B4-BE49-F238E27FC236}">
                <a16:creationId xmlns:a16="http://schemas.microsoft.com/office/drawing/2014/main" id="{BF7F14CD-3214-DF36-145E-C4884CDA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21" r="8125" b="-4"/>
          <a:stretch>
            <a:fillRect/>
          </a:stretch>
        </p:blipFill>
        <p:spPr>
          <a:xfrm>
            <a:off x="729086" y="1379516"/>
            <a:ext cx="4231386" cy="4080867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pPr>
              <a:buClr>
                <a:srgbClr val="124D7D"/>
              </a:buClr>
            </a:pPr>
            <a:r>
              <a:rPr dirty="0"/>
              <a:t>- Symbol: ΦE</a:t>
            </a:r>
            <a:endParaRPr lang="en-US"/>
          </a:p>
          <a:p>
            <a:pPr>
              <a:buClr>
                <a:srgbClr val="124D7D"/>
              </a:buClr>
            </a:pPr>
            <a:r>
              <a:rPr dirty="0"/>
              <a:t>- Definition: Total electric field passing through a given surface.</a:t>
            </a:r>
            <a:endParaRPr lang="en-US"/>
          </a:p>
          <a:p>
            <a:pPr>
              <a:buClr>
                <a:srgbClr val="124D7D"/>
              </a:buClr>
            </a:pPr>
            <a:r>
              <a:rPr dirty="0"/>
              <a:t>- Formula: ΦE = E · A = EA </a:t>
            </a:r>
            <a:r>
              <a:rPr dirty="0" err="1"/>
              <a:t>cosθ</a:t>
            </a:r>
            <a:endParaRPr lang="en-US"/>
          </a:p>
          <a:p>
            <a:pPr>
              <a:buClr>
                <a:srgbClr val="124D7D"/>
              </a:buClr>
            </a:pPr>
            <a:r>
              <a:rPr dirty="0"/>
              <a:t>- Units: N·m²/C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Closed Surfaces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lobe with grids on it&#10;&#10;AI-generated content may be incorrect.">
            <a:extLst>
              <a:ext uri="{FF2B5EF4-FFF2-40B4-BE49-F238E27FC236}">
                <a16:creationId xmlns:a16="http://schemas.microsoft.com/office/drawing/2014/main" id="{B95A3A2F-0945-998F-730F-2C0AB0A8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" y="658995"/>
            <a:ext cx="3355848" cy="3355848"/>
          </a:xfrm>
          <a:prstGeom prst="rect">
            <a:avLst/>
          </a:prstGeom>
        </p:spPr>
      </p:pic>
      <p:pic>
        <p:nvPicPr>
          <p:cNvPr id="5" name="Picture 4" descr="A black and white cube&#10;&#10;AI-generated content may be incorrect.">
            <a:extLst>
              <a:ext uri="{FF2B5EF4-FFF2-40B4-BE49-F238E27FC236}">
                <a16:creationId xmlns:a16="http://schemas.microsoft.com/office/drawing/2014/main" id="{180B9570-CA3B-9679-206F-FBEB2EC3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43" y="658995"/>
            <a:ext cx="3359108" cy="3359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r>
              <a:rPr dirty="0"/>
              <a:t>- Gauss’s law applies to closed surfaces (Gaussian surfaces).</a:t>
            </a:r>
          </a:p>
          <a:p>
            <a:r>
              <a:rPr dirty="0"/>
              <a:t>- Examples: sphere, cylinder, cube around charges.</a:t>
            </a:r>
          </a:p>
          <a:p>
            <a:r>
              <a:rPr dirty="0"/>
              <a:t>- Shape does not affect total flux.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/>
              <a:t>Statement of Gauss’s Law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28C8A-5CA3-D7B8-3C19-BA588D56F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55123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Physical Meaning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r>
              <a:rPr sz="1400"/>
              <a:t>- Electric flux depends only on the charge enclosed.</a:t>
            </a:r>
          </a:p>
          <a:p>
            <a:r>
              <a:rPr sz="1400"/>
              <a:t>- Field lines start from positive charges and end at negative charges.</a:t>
            </a:r>
          </a:p>
          <a:p>
            <a:r>
              <a:rPr sz="1400"/>
              <a:t>- Outside charges do not contribute to net flux.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42241-4801-7F19-BEDC-AB7532FAC38A}"/>
              </a:ext>
            </a:extLst>
          </p:cNvPr>
          <p:cNvSpPr txBox="1"/>
          <p:nvPr/>
        </p:nvSpPr>
        <p:spPr>
          <a:xfrm>
            <a:off x="792161" y="5030963"/>
            <a:ext cx="7318021" cy="958508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02A803A-768D-F3C0-9564-9B688C35A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099" y="626940"/>
            <a:ext cx="386454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</TotalTime>
  <Words>223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Electric Flux Law (Gauss’s Law)</vt:lpstr>
      <vt:lpstr>Introduction</vt:lpstr>
      <vt:lpstr>Concept of Electric Field</vt:lpstr>
      <vt:lpstr>Electric Flux</vt:lpstr>
      <vt:lpstr>Closed Surfaces</vt:lpstr>
      <vt:lpstr>Statement of Gauss’s Law</vt:lpstr>
      <vt:lpstr>Physical Meaning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a31146</cp:lastModifiedBy>
  <cp:revision>4</cp:revision>
  <dcterms:created xsi:type="dcterms:W3CDTF">2013-01-27T09:14:16Z</dcterms:created>
  <dcterms:modified xsi:type="dcterms:W3CDTF">2025-10-07T04:04:48Z</dcterms:modified>
  <cp:category/>
</cp:coreProperties>
</file>