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C96DEF-E614-4052-8E27-613CB677EC8C}" type="datetimeFigureOut">
              <a:rPr lang="en-US" smtClean="0"/>
              <a:pPr/>
              <a:t>9/17/2009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A7037-E499-4770-84BE-EED817977540}"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C96DEF-E614-4052-8E27-613CB677EC8C}" type="datetimeFigureOut">
              <a:rPr lang="en-US" smtClean="0"/>
              <a:pPr/>
              <a:t>9/17/2009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A7037-E499-4770-84BE-EED817977540}"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C96DEF-E614-4052-8E27-613CB677EC8C}" type="datetimeFigureOut">
              <a:rPr lang="en-US" smtClean="0"/>
              <a:pPr/>
              <a:t>9/17/2009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A7037-E499-4770-84BE-EED817977540}"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C96DEF-E614-4052-8E27-613CB677EC8C}" type="datetimeFigureOut">
              <a:rPr lang="en-US" smtClean="0"/>
              <a:pPr/>
              <a:t>9/17/2009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A7037-E499-4770-84BE-EED817977540}"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C96DEF-E614-4052-8E27-613CB677EC8C}" type="datetimeFigureOut">
              <a:rPr lang="en-US" smtClean="0"/>
              <a:pPr/>
              <a:t>9/17/2009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A7037-E499-4770-84BE-EED817977540}"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C96DEF-E614-4052-8E27-613CB677EC8C}" type="datetimeFigureOut">
              <a:rPr lang="en-US" smtClean="0"/>
              <a:pPr/>
              <a:t>9/17/2009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A7037-E499-4770-84BE-EED817977540}"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C96DEF-E614-4052-8E27-613CB677EC8C}" type="datetimeFigureOut">
              <a:rPr lang="en-US" smtClean="0"/>
              <a:pPr/>
              <a:t>9/17/2009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A7037-E499-4770-84BE-EED817977540}"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C96DEF-E614-4052-8E27-613CB677EC8C}" type="datetimeFigureOut">
              <a:rPr lang="en-US" smtClean="0"/>
              <a:pPr/>
              <a:t>9/17/2009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A7037-E499-4770-84BE-EED817977540}"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C96DEF-E614-4052-8E27-613CB677EC8C}" type="datetimeFigureOut">
              <a:rPr lang="en-US" smtClean="0"/>
              <a:pPr/>
              <a:t>9/17/2009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A7037-E499-4770-84BE-EED817977540}"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C96DEF-E614-4052-8E27-613CB677EC8C}" type="datetimeFigureOut">
              <a:rPr lang="en-US" smtClean="0"/>
              <a:pPr/>
              <a:t>9/17/2009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A7037-E499-4770-84BE-EED817977540}"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C96DEF-E614-4052-8E27-613CB677EC8C}" type="datetimeFigureOut">
              <a:rPr lang="en-US" smtClean="0"/>
              <a:pPr/>
              <a:t>9/17/2009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A7037-E499-4770-84BE-EED817977540}"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C96DEF-E614-4052-8E27-613CB677EC8C}" type="datetimeFigureOut">
              <a:rPr lang="en-US" smtClean="0"/>
              <a:pPr/>
              <a:t>9/17/2009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7A7037-E499-4770-84BE-EED8179775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2.wav"/><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1676399"/>
          </a:xfrm>
          <a:effectLst>
            <a:glow rad="139700">
              <a:schemeClr val="accent4">
                <a:satMod val="175000"/>
                <a:alpha val="40000"/>
              </a:schemeClr>
            </a:glow>
            <a:outerShdw blurRad="40000" dist="20000" dir="5400000" rotWithShape="0">
              <a:srgbClr val="000000">
                <a:alpha val="38000"/>
              </a:srgbClr>
            </a:outerShdw>
          </a:effectLst>
        </p:spPr>
        <p:style>
          <a:lnRef idx="1">
            <a:schemeClr val="accent6"/>
          </a:lnRef>
          <a:fillRef idx="1002">
            <a:schemeClr val="lt2"/>
          </a:fillRef>
          <a:effectRef idx="1">
            <a:schemeClr val="accent6"/>
          </a:effectRef>
          <a:fontRef idx="minor">
            <a:schemeClr val="dk1"/>
          </a:fontRef>
        </p:style>
        <p:txBody>
          <a:bodyPr/>
          <a:lstStyle/>
          <a:p>
            <a:r>
              <a:rPr lang="en-US" b="1" dirty="0" smtClean="0">
                <a:solidFill>
                  <a:schemeClr val="accent4">
                    <a:lumMod val="75000"/>
                  </a:schemeClr>
                </a:solidFill>
                <a:latin typeface="Algerian" pitchFamily="82" charset="0"/>
              </a:rPr>
              <a:t>Welcome To The Modern Physics</a:t>
            </a:r>
            <a:endParaRPr lang="en-US" b="1" dirty="0">
              <a:solidFill>
                <a:schemeClr val="accent4">
                  <a:lumMod val="75000"/>
                </a:schemeClr>
              </a:solidFill>
              <a:latin typeface="Algerian" pitchFamily="82" charset="0"/>
            </a:endParaRPr>
          </a:p>
        </p:txBody>
      </p:sp>
      <p:sp>
        <p:nvSpPr>
          <p:cNvPr id="3" name="Subtitle 2"/>
          <p:cNvSpPr>
            <a:spLocks noGrp="1"/>
          </p:cNvSpPr>
          <p:nvPr>
            <p:ph type="subTitle" idx="1"/>
          </p:nvPr>
        </p:nvSpPr>
        <p:spPr>
          <a:xfrm>
            <a:off x="533400" y="3352800"/>
            <a:ext cx="7239000" cy="914400"/>
          </a:xfrm>
          <a:ln>
            <a:solidFill>
              <a:schemeClr val="accent2">
                <a:lumMod val="75000"/>
              </a:schemeClr>
            </a:solidFill>
          </a:ln>
          <a:effectLst>
            <a:glow rad="139700">
              <a:schemeClr val="accent4">
                <a:satMod val="175000"/>
                <a:alpha val="40000"/>
              </a:schemeClr>
            </a:glow>
          </a:effectLst>
        </p:spPr>
        <p:style>
          <a:lnRef idx="2">
            <a:schemeClr val="dk1">
              <a:shade val="50000"/>
            </a:schemeClr>
          </a:lnRef>
          <a:fillRef idx="1002">
            <a:schemeClr val="lt2"/>
          </a:fillRef>
          <a:effectRef idx="0">
            <a:schemeClr val="dk1"/>
          </a:effectRef>
          <a:fontRef idx="minor">
            <a:schemeClr val="lt1"/>
          </a:fontRef>
        </p:style>
        <p:txBody>
          <a:bodyPr>
            <a:normAutofit/>
          </a:bodyPr>
          <a:lstStyle/>
          <a:p>
            <a:r>
              <a:rPr lang="en-US" sz="4000" b="1" dirty="0" smtClean="0">
                <a:solidFill>
                  <a:schemeClr val="accent4">
                    <a:lumMod val="60000"/>
                    <a:lumOff val="40000"/>
                  </a:schemeClr>
                </a:solidFill>
                <a:latin typeface="Algerian" pitchFamily="82" charset="0"/>
              </a:rPr>
              <a:t>THE PHOTOELECTRIC EFFECT</a:t>
            </a:r>
            <a:endParaRPr lang="en-US" sz="4000" b="1" dirty="0">
              <a:solidFill>
                <a:schemeClr val="accent4">
                  <a:lumMod val="60000"/>
                  <a:lumOff val="40000"/>
                </a:schemeClr>
              </a:solidFill>
              <a:latin typeface="Algerian" pitchFamily="82" charset="0"/>
            </a:endParaRPr>
          </a:p>
        </p:txBody>
      </p:sp>
      <p:pic>
        <p:nvPicPr>
          <p:cNvPr id="6" name="Picture 5" descr="images.jpg"/>
          <p:cNvPicPr>
            <a:picLocks noChangeAspect="1"/>
          </p:cNvPicPr>
          <p:nvPr/>
        </p:nvPicPr>
        <p:blipFill>
          <a:blip r:embed="rId3"/>
          <a:stretch>
            <a:fillRect/>
          </a:stretch>
        </p:blipFill>
        <p:spPr>
          <a:xfrm>
            <a:off x="6934200" y="1371600"/>
            <a:ext cx="1981200" cy="1828800"/>
          </a:xfrm>
          <a:prstGeom prst="ellipse">
            <a:avLst/>
          </a:prstGeom>
          <a:ln w="63500" cap="rnd">
            <a:solidFill>
              <a:srgbClr val="333333"/>
            </a:solidFill>
          </a:ln>
          <a:effectLst>
            <a:outerShdw blurRad="76200" dir="18900000" sy="23000" kx="-1200000" algn="bl" rotWithShape="0">
              <a:prstClr val="black">
                <a:alpha val="20000"/>
              </a:prst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descr="download.png"/>
          <p:cNvPicPr>
            <a:picLocks noChangeAspect="1"/>
          </p:cNvPicPr>
          <p:nvPr/>
        </p:nvPicPr>
        <p:blipFill>
          <a:blip r:embed="rId4"/>
          <a:stretch>
            <a:fillRect/>
          </a:stretch>
        </p:blipFill>
        <p:spPr>
          <a:xfrm>
            <a:off x="685800" y="4648200"/>
            <a:ext cx="2438400" cy="1981200"/>
          </a:xfrm>
          <a:prstGeom prst="rect">
            <a:avLst/>
          </a:prstGeom>
          <a:solidFill>
            <a:srgbClr val="FFFFFF">
              <a:shade val="85000"/>
            </a:srgbClr>
          </a:solidFill>
          <a:ln w="190500" cap="rnd">
            <a:solidFill>
              <a:srgbClr val="FFFFFF"/>
            </a:solidFill>
          </a:ln>
          <a:effectLst>
            <a:outerShdw blurRad="76200" dir="18900000" sy="23000" kx="-1200000" algn="bl" rotWithShape="0">
              <a:prstClr val="black">
                <a:alpha val="20000"/>
              </a:prst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cSld>
  <p:clrMapOvr>
    <a:masterClrMapping/>
  </p:clrMapOvr>
  <p:transition spd="slow">
    <p:wedge/>
    <p:sndAc>
      <p:stSnd>
        <p:snd r:embed="rId2" name="breeze.wav" builtIn="1"/>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19200"/>
            <a:ext cx="8001000" cy="2819400"/>
          </a:xfrm>
          <a:ln>
            <a:solidFill>
              <a:schemeClr val="accent4">
                <a:lumMod val="75000"/>
              </a:schemeClr>
            </a:solidFill>
          </a:ln>
          <a:effectLst>
            <a:outerShdw blurRad="152400" dist="317500" dir="5400000" sx="90000" sy="-19000" rotWithShape="0">
              <a:prstClr val="black">
                <a:alpha val="15000"/>
              </a:prstClr>
            </a:outerShdw>
          </a:effectLst>
        </p:spPr>
        <p:style>
          <a:lnRef idx="1">
            <a:schemeClr val="accent6"/>
          </a:lnRef>
          <a:fillRef idx="2">
            <a:schemeClr val="accent6"/>
          </a:fillRef>
          <a:effectRef idx="1">
            <a:schemeClr val="accent6"/>
          </a:effectRef>
          <a:fontRef idx="minor">
            <a:schemeClr val="dk1"/>
          </a:fontRef>
        </p:style>
        <p:txBody>
          <a:bodyPr>
            <a:noAutofit/>
          </a:bodyPr>
          <a:lstStyle/>
          <a:p>
            <a:r>
              <a:rPr lang="en-US" sz="8000" b="1" dirty="0" smtClean="0">
                <a:solidFill>
                  <a:schemeClr val="accent4">
                    <a:lumMod val="75000"/>
                  </a:schemeClr>
                </a:solidFill>
                <a:latin typeface="Algerian" pitchFamily="82" charset="0"/>
              </a:rPr>
              <a:t>THANK YOU</a:t>
            </a:r>
            <a:endParaRPr lang="en-US" sz="8000" b="1" dirty="0">
              <a:solidFill>
                <a:schemeClr val="accent4">
                  <a:lumMod val="75000"/>
                </a:schemeClr>
              </a:solidFill>
              <a:latin typeface="Algerian" pitchFamily="82"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800" b="1" dirty="0" smtClean="0">
                <a:solidFill>
                  <a:schemeClr val="accent4">
                    <a:lumMod val="75000"/>
                  </a:schemeClr>
                </a:solidFill>
                <a:latin typeface="Times New Roman" pitchFamily="18" charset="0"/>
                <a:cs typeface="Times New Roman" pitchFamily="18" charset="0"/>
              </a:rPr>
              <a:t>INTRODUCTION:</a:t>
            </a:r>
            <a:br>
              <a:rPr lang="en-US" sz="2800" b="1" dirty="0" smtClean="0">
                <a:solidFill>
                  <a:schemeClr val="accent4">
                    <a:lumMod val="75000"/>
                  </a:schemeClr>
                </a:solidFill>
                <a:latin typeface="Times New Roman" pitchFamily="18" charset="0"/>
                <a:cs typeface="Times New Roman" pitchFamily="18" charset="0"/>
              </a:rPr>
            </a:br>
            <a:r>
              <a:rPr lang="en-US" sz="2800" b="1" dirty="0" smtClean="0">
                <a:solidFill>
                  <a:schemeClr val="accent4">
                    <a:lumMod val="75000"/>
                  </a:schemeClr>
                </a:solidFill>
                <a:latin typeface="Times New Roman" pitchFamily="18" charset="0"/>
                <a:cs typeface="Times New Roman" pitchFamily="18" charset="0"/>
              </a:rPr>
              <a:t>         </a:t>
            </a:r>
            <a:r>
              <a:rPr lang="en-US" sz="2700" dirty="0" smtClean="0">
                <a:latin typeface="Times New Roman" pitchFamily="18" charset="0"/>
                <a:cs typeface="Times New Roman" pitchFamily="18" charset="0"/>
              </a:rPr>
              <a:t>In 1887, “Heinrich Hertz” observed the photoelectric effect in Germany, discovering that ultraviolet (UV) shining onto metal surfaces cause the ejection of electrons.</a:t>
            </a:r>
            <a:endParaRPr lang="en-US" sz="2700" dirty="0">
              <a:solidFill>
                <a:schemeClr val="accent4">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905000"/>
            <a:ext cx="8229600" cy="4221163"/>
          </a:xfrm>
        </p:spPr>
        <p:txBody>
          <a:bodyPr/>
          <a:lstStyle/>
          <a:p>
            <a:pPr>
              <a:buNone/>
            </a:pPr>
            <a:r>
              <a:rPr lang="en-US" b="1" dirty="0" smtClean="0">
                <a:solidFill>
                  <a:schemeClr val="accent4">
                    <a:lumMod val="60000"/>
                    <a:lumOff val="40000"/>
                  </a:schemeClr>
                </a:solidFill>
                <a:latin typeface="Times New Roman" pitchFamily="18" charset="0"/>
                <a:cs typeface="Times New Roman" pitchFamily="18" charset="0"/>
              </a:rPr>
              <a:t>PHOTOELECTRIC EFFECT PHENOMENON:</a:t>
            </a:r>
          </a:p>
          <a:p>
            <a:pPr algn="ctr">
              <a:buNone/>
            </a:pPr>
            <a:r>
              <a:rPr lang="en-US" sz="2800" dirty="0" smtClean="0">
                <a:latin typeface="Times New Roman" pitchFamily="18" charset="0"/>
                <a:cs typeface="Times New Roman" pitchFamily="18" charset="0"/>
              </a:rPr>
              <a:t>When a light of certain frequency falls on a surface of a metallic plate it eject an electron from the surface of a metallic plate the ejected electron called “Photoelectron” and the current called “Photocurrent”. While the whole phenomenon is known as “Photoelectric effect”. </a:t>
            </a:r>
            <a:endParaRPr lang="en-US" sz="2800" dirty="0">
              <a:latin typeface="Times New Roman" pitchFamily="18" charset="0"/>
              <a:cs typeface="Times New Roman" pitchFamily="18" charset="0"/>
            </a:endParaRPr>
          </a:p>
        </p:txBody>
      </p:sp>
      <p:sp>
        <p:nvSpPr>
          <p:cNvPr id="4" name="Right Arrow 3"/>
          <p:cNvSpPr/>
          <p:nvPr/>
        </p:nvSpPr>
        <p:spPr>
          <a:xfrm>
            <a:off x="533400" y="457200"/>
            <a:ext cx="5334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60000"/>
                  <a:lumOff val="40000"/>
                </a:schemeClr>
              </a:solidFill>
            </a:endParaRPr>
          </a:p>
        </p:txBody>
      </p:sp>
    </p:spTree>
  </p:cSld>
  <p:clrMapOvr>
    <a:masterClrMapping/>
  </p:clrMapOvr>
  <p:transition spd="med" advTm="5000">
    <p:split dir="in"/>
    <p:sndAc>
      <p:stSnd>
        <p:snd r:embed="rId2" name="breeze.wav" builtIn="1"/>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4000" b="1" dirty="0" smtClean="0">
                <a:solidFill>
                  <a:schemeClr val="accent4">
                    <a:lumMod val="75000"/>
                  </a:schemeClr>
                </a:solidFill>
                <a:latin typeface="Times New Roman" pitchFamily="18" charset="0"/>
                <a:cs typeface="Times New Roman" pitchFamily="18" charset="0"/>
              </a:rPr>
              <a:t>THE EXPERIMENT: </a:t>
            </a:r>
            <a:br>
              <a:rPr lang="en-US" sz="4000" b="1" dirty="0" smtClean="0">
                <a:solidFill>
                  <a:schemeClr val="accent4">
                    <a:lumMod val="75000"/>
                  </a:schemeClr>
                </a:solidFill>
                <a:latin typeface="Times New Roman" pitchFamily="18" charset="0"/>
                <a:cs typeface="Times New Roman" pitchFamily="18" charset="0"/>
              </a:rPr>
            </a:br>
            <a:r>
              <a:rPr lang="en-US" sz="4000" b="1" dirty="0" smtClean="0">
                <a:solidFill>
                  <a:schemeClr val="accent4">
                    <a:lumMod val="60000"/>
                    <a:lumOff val="40000"/>
                  </a:schemeClr>
                </a:solidFill>
                <a:latin typeface="Times New Roman" pitchFamily="18" charset="0"/>
                <a:cs typeface="Times New Roman" pitchFamily="18" charset="0"/>
              </a:rPr>
              <a:t>WORKING &amp; CONSTRUCTION</a:t>
            </a:r>
            <a:r>
              <a:rPr lang="en-US" sz="3200" b="1" dirty="0" smtClean="0">
                <a:solidFill>
                  <a:schemeClr val="accent4">
                    <a:lumMod val="60000"/>
                    <a:lumOff val="40000"/>
                  </a:schemeClr>
                </a:solidFill>
                <a:latin typeface="Times New Roman" pitchFamily="18" charset="0"/>
                <a:cs typeface="Times New Roman" pitchFamily="18" charset="0"/>
              </a:rPr>
              <a:t>:</a:t>
            </a:r>
            <a:br>
              <a:rPr lang="en-US" sz="3200" b="1" dirty="0" smtClean="0">
                <a:solidFill>
                  <a:schemeClr val="accent4">
                    <a:lumMod val="60000"/>
                    <a:lumOff val="40000"/>
                  </a:schemeClr>
                </a:solidFill>
                <a:latin typeface="Times New Roman" pitchFamily="18" charset="0"/>
                <a:cs typeface="Times New Roman" pitchFamily="18" charset="0"/>
              </a:rPr>
            </a:br>
            <a:r>
              <a:rPr lang="en-US" sz="2200" dirty="0" smtClean="0">
                <a:solidFill>
                  <a:schemeClr val="accent4">
                    <a:lumMod val="75000"/>
                  </a:schemeClr>
                </a:solidFill>
                <a:latin typeface="Times New Roman" pitchFamily="18" charset="0"/>
                <a:cs typeface="Times New Roman" pitchFamily="18" charset="0"/>
              </a:rPr>
              <a:t>It consist of evacuated glass tube with two electrodes one is connected to positive and second is negative terminal of the battery.</a:t>
            </a:r>
            <a:endParaRPr lang="en-US" sz="2200" dirty="0">
              <a:solidFill>
                <a:schemeClr val="accent4">
                  <a:lumMod val="75000"/>
                </a:schemeClr>
              </a:solidFill>
              <a:latin typeface="Times New Roman" pitchFamily="18" charset="0"/>
              <a:cs typeface="Times New Roman" pitchFamily="18" charset="0"/>
            </a:endParaRPr>
          </a:p>
        </p:txBody>
      </p:sp>
      <p:pic>
        <p:nvPicPr>
          <p:cNvPr id="4" name="Content Placeholder 3" descr="download (1).png"/>
          <p:cNvPicPr>
            <a:picLocks noGrp="1" noChangeAspect="1"/>
          </p:cNvPicPr>
          <p:nvPr>
            <p:ph idx="1"/>
          </p:nvPr>
        </p:nvPicPr>
        <p:blipFill>
          <a:blip r:embed="rId3"/>
          <a:stretch>
            <a:fillRect/>
          </a:stretch>
        </p:blipFill>
        <p:spPr>
          <a:xfrm>
            <a:off x="914400" y="2438400"/>
            <a:ext cx="7543800" cy="3352800"/>
          </a:xfrm>
          <a:prstGeom prst="rect">
            <a:avLst/>
          </a:prstGeom>
          <a:ln>
            <a:noFill/>
          </a:ln>
          <a:effectLst>
            <a:glow rad="228600">
              <a:schemeClr val="accent4">
                <a:satMod val="175000"/>
                <a:alpha val="40000"/>
              </a:schemeClr>
            </a:glow>
            <a:outerShdw blurRad="190500" algn="tl" rotWithShape="0">
              <a:srgbClr val="000000">
                <a:alpha val="70000"/>
              </a:srgbClr>
            </a:outerShdw>
          </a:effectLst>
        </p:spPr>
      </p:pic>
    </p:spTree>
  </p:cSld>
  <p:clrMapOvr>
    <a:masterClrMapping/>
  </p:clrMapOvr>
  <p:transition spd="slow">
    <p:newsflash/>
    <p:sndAc>
      <p:stSnd>
        <p:snd r:embed="rId2" name="whoosh.wav" builtIn="1"/>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52400"/>
            <a:ext cx="7467600" cy="1295400"/>
          </a:xfrm>
          <a:scene3d>
            <a:camera prst="orthographicFront"/>
            <a:lightRig rig="threePt" dir="t"/>
          </a:scene3d>
          <a:sp3d>
            <a:bevelT w="152400" h="50800" prst="softRound"/>
          </a:sp3d>
        </p:spPr>
        <p:style>
          <a:lnRef idx="1">
            <a:schemeClr val="accent4"/>
          </a:lnRef>
          <a:fillRef idx="2">
            <a:schemeClr val="accent4"/>
          </a:fillRef>
          <a:effectRef idx="1">
            <a:schemeClr val="accent4"/>
          </a:effectRef>
          <a:fontRef idx="minor">
            <a:schemeClr val="dk1"/>
          </a:fontRef>
        </p:style>
        <p:txBody>
          <a:bodyPr>
            <a:normAutofit/>
          </a:bodyPr>
          <a:lstStyle/>
          <a:p>
            <a:r>
              <a:rPr lang="en-US" sz="3600" b="1" dirty="0" smtClean="0">
                <a:solidFill>
                  <a:schemeClr val="accent4">
                    <a:lumMod val="75000"/>
                  </a:schemeClr>
                </a:solidFill>
                <a:latin typeface="Times New Roman" pitchFamily="18" charset="0"/>
                <a:cs typeface="Times New Roman" pitchFamily="18" charset="0"/>
              </a:rPr>
              <a:t>RESULT OBSERVED:</a:t>
            </a:r>
            <a:endParaRPr lang="en-US" sz="3600" b="1" dirty="0">
              <a:solidFill>
                <a:schemeClr val="accent4">
                  <a:lumMod val="75000"/>
                </a:schemeClr>
              </a:solidFill>
              <a:latin typeface="Times New Roman" pitchFamily="18" charset="0"/>
              <a:cs typeface="Times New Roman" pitchFamily="18" charset="0"/>
            </a:endParaRPr>
          </a:p>
        </p:txBody>
      </p:sp>
      <p:sp>
        <p:nvSpPr>
          <p:cNvPr id="3" name="Subtitle 2"/>
          <p:cNvSpPr>
            <a:spLocks noGrp="1"/>
          </p:cNvSpPr>
          <p:nvPr>
            <p:ph type="subTitle" idx="1"/>
          </p:nvPr>
        </p:nvSpPr>
        <p:spPr>
          <a:xfrm>
            <a:off x="381000" y="1752600"/>
            <a:ext cx="8534400" cy="4724400"/>
          </a:xfrm>
          <a:solidFill>
            <a:schemeClr val="bg1">
              <a:lumMod val="95000"/>
            </a:schemeClr>
          </a:solidFill>
          <a:effectLst>
            <a:glow rad="101600">
              <a:schemeClr val="accent4">
                <a:satMod val="175000"/>
                <a:alpha val="40000"/>
              </a:schemeClr>
            </a:glow>
          </a:effectLst>
        </p:spPr>
        <p:txBody>
          <a:bodyPr>
            <a:normAutofit fontScale="92500" lnSpcReduction="20000"/>
          </a:bodyPr>
          <a:lstStyle/>
          <a:p>
            <a:pPr algn="l">
              <a:buFont typeface="Wingdings" pitchFamily="2" charset="2"/>
              <a:buChar char="Ø"/>
            </a:pPr>
            <a:r>
              <a:rPr lang="en-US" dirty="0" smtClean="0"/>
              <a:t> </a:t>
            </a:r>
            <a:r>
              <a:rPr lang="en-US" dirty="0" smtClean="0">
                <a:solidFill>
                  <a:schemeClr val="tx1">
                    <a:lumMod val="50000"/>
                    <a:lumOff val="50000"/>
                  </a:schemeClr>
                </a:solidFill>
                <a:latin typeface="Times New Roman" pitchFamily="18" charset="0"/>
                <a:cs typeface="Times New Roman" pitchFamily="18" charset="0"/>
              </a:rPr>
              <a:t>There is no leg and gap between the striking of light beam and ejection of electrons from the metal surface.</a:t>
            </a:r>
          </a:p>
          <a:p>
            <a:pPr algn="l">
              <a:buFont typeface="Wingdings" pitchFamily="2" charset="2"/>
              <a:buChar char="Ø"/>
            </a:pPr>
            <a:r>
              <a:rPr lang="en-US" dirty="0">
                <a:solidFill>
                  <a:schemeClr val="tx1">
                    <a:lumMod val="50000"/>
                    <a:lumOff val="50000"/>
                  </a:schemeClr>
                </a:solidFill>
                <a:latin typeface="Times New Roman" pitchFamily="18" charset="0"/>
                <a:cs typeface="Times New Roman" pitchFamily="18" charset="0"/>
              </a:rPr>
              <a:t> </a:t>
            </a:r>
            <a:r>
              <a:rPr lang="en-US" dirty="0" smtClean="0">
                <a:solidFill>
                  <a:schemeClr val="tx1">
                    <a:lumMod val="50000"/>
                    <a:lumOff val="50000"/>
                  </a:schemeClr>
                </a:solidFill>
                <a:latin typeface="Times New Roman" pitchFamily="18" charset="0"/>
                <a:cs typeface="Times New Roman" pitchFamily="18" charset="0"/>
              </a:rPr>
              <a:t>The no. of electrons ejected is directly proportional to the intensity of that light.</a:t>
            </a:r>
          </a:p>
          <a:p>
            <a:pPr algn="l">
              <a:buFont typeface="Wingdings" pitchFamily="2" charset="2"/>
              <a:buChar char="Ø"/>
            </a:pPr>
            <a:r>
              <a:rPr lang="en-US" dirty="0">
                <a:solidFill>
                  <a:schemeClr val="tx1">
                    <a:lumMod val="50000"/>
                    <a:lumOff val="50000"/>
                  </a:schemeClr>
                </a:solidFill>
                <a:latin typeface="Times New Roman" pitchFamily="18" charset="0"/>
                <a:cs typeface="Times New Roman" pitchFamily="18" charset="0"/>
              </a:rPr>
              <a:t> </a:t>
            </a:r>
            <a:r>
              <a:rPr lang="en-US" dirty="0" smtClean="0">
                <a:solidFill>
                  <a:schemeClr val="tx1">
                    <a:lumMod val="50000"/>
                    <a:lumOff val="50000"/>
                  </a:schemeClr>
                </a:solidFill>
                <a:latin typeface="Times New Roman" pitchFamily="18" charset="0"/>
                <a:cs typeface="Times New Roman" pitchFamily="18" charset="0"/>
              </a:rPr>
              <a:t>For each metal there is a characteristics minimum frequency, which is also called “Threshold  Frequency”, below which the photoelectric effect is not observed.   </a:t>
            </a:r>
          </a:p>
          <a:p>
            <a:pPr algn="l">
              <a:buFont typeface="Wingdings" pitchFamily="2" charset="2"/>
              <a:buChar char="Ø"/>
            </a:pPr>
            <a:r>
              <a:rPr lang="en-US" dirty="0">
                <a:solidFill>
                  <a:schemeClr val="tx1">
                    <a:lumMod val="50000"/>
                    <a:lumOff val="50000"/>
                  </a:schemeClr>
                </a:solidFill>
                <a:latin typeface="Times New Roman" pitchFamily="18" charset="0"/>
                <a:cs typeface="Times New Roman" pitchFamily="18" charset="0"/>
              </a:rPr>
              <a:t> </a:t>
            </a:r>
            <a:r>
              <a:rPr lang="en-US" dirty="0" smtClean="0">
                <a:solidFill>
                  <a:schemeClr val="tx1">
                    <a:lumMod val="50000"/>
                    <a:lumOff val="50000"/>
                  </a:schemeClr>
                </a:solidFill>
                <a:latin typeface="Times New Roman" pitchFamily="18" charset="0"/>
                <a:cs typeface="Times New Roman" pitchFamily="18" charset="0"/>
              </a:rPr>
              <a:t>Kinetic Energy of the ejected (K.E) is directly proportional frequency of the striking light beam (µ). </a:t>
            </a:r>
            <a:endParaRPr lang="en-US" dirty="0">
              <a:solidFill>
                <a:schemeClr val="tx1">
                  <a:lumMod val="50000"/>
                  <a:lumOff val="50000"/>
                </a:schemeClr>
              </a:solidFill>
              <a:latin typeface="Times New Roman" pitchFamily="18" charset="0"/>
              <a:cs typeface="Times New Roman" pitchFamily="18" charset="0"/>
            </a:endParaRPr>
          </a:p>
        </p:txBody>
      </p:sp>
    </p:spTree>
  </p:cSld>
  <p:clrMapOvr>
    <a:masterClrMapping/>
  </p:clrMapOvr>
  <p:transition spd="slow">
    <p:diamond/>
    <p:sndAc>
      <p:stSnd>
        <p:snd r:embed="rId2" name="chimes.wav" builtIn="1"/>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447800"/>
          </a:xfrm>
        </p:spPr>
        <p:txBody>
          <a:bodyPr>
            <a:noAutofit/>
          </a:bodyPr>
          <a:lstStyle/>
          <a:p>
            <a:pPr algn="l"/>
            <a:r>
              <a:rPr lang="en-US" sz="3600" b="1" dirty="0" smtClean="0">
                <a:solidFill>
                  <a:schemeClr val="accent4">
                    <a:lumMod val="75000"/>
                  </a:schemeClr>
                </a:solidFill>
                <a:latin typeface="Times New Roman" pitchFamily="18" charset="0"/>
                <a:cs typeface="Times New Roman" pitchFamily="18" charset="0"/>
              </a:rPr>
              <a:t>Work Function:</a:t>
            </a:r>
            <a:r>
              <a:rPr lang="en-US" sz="2800" dirty="0" smtClean="0"/>
              <a:t/>
            </a:r>
            <a:br>
              <a:rPr lang="en-US" sz="2800" dirty="0" smtClean="0"/>
            </a:br>
            <a:r>
              <a:rPr lang="en-US" sz="2800" dirty="0" smtClean="0">
                <a:latin typeface="Times New Roman" pitchFamily="18" charset="0"/>
                <a:cs typeface="Times New Roman" pitchFamily="18" charset="0"/>
              </a:rPr>
              <a:t>Minimum energy required to remove an electron from metal surface is work function.</a:t>
            </a:r>
            <a:br>
              <a:rPr lang="en-US" sz="2800"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Ǿ = </a:t>
            </a:r>
            <a:r>
              <a:rPr lang="en-US" sz="2800" b="1" dirty="0" err="1" smtClean="0">
                <a:latin typeface="Times New Roman" pitchFamily="18" charset="0"/>
                <a:cs typeface="Times New Roman" pitchFamily="18" charset="0"/>
              </a:rPr>
              <a:t>hf</a:t>
            </a:r>
            <a:r>
              <a:rPr lang="en-US" sz="2000" b="1" dirty="0" err="1" smtClean="0">
                <a:latin typeface="Times New Roman" pitchFamily="18" charset="0"/>
                <a:cs typeface="Times New Roman" pitchFamily="18" charset="0"/>
              </a:rPr>
              <a:t>o</a:t>
            </a: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h       Plank’s constant</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f   </a:t>
            </a: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    Threshold frequency</a:t>
            </a:r>
            <a:endParaRPr lang="en-US" sz="2800" b="1" dirty="0">
              <a:latin typeface="Times New Roman" pitchFamily="18" charset="0"/>
              <a:cs typeface="Times New Roman" pitchFamily="18" charset="0"/>
            </a:endParaRPr>
          </a:p>
        </p:txBody>
      </p:sp>
      <p:sp>
        <p:nvSpPr>
          <p:cNvPr id="3" name="Content Placeholder 2"/>
          <p:cNvSpPr>
            <a:spLocks noGrp="1"/>
          </p:cNvSpPr>
          <p:nvPr>
            <p:ph sz="half" idx="1"/>
          </p:nvPr>
        </p:nvSpPr>
        <p:spPr>
          <a:xfrm>
            <a:off x="152400" y="2362200"/>
            <a:ext cx="8382000" cy="1828800"/>
          </a:xfrm>
        </p:spPr>
        <p:txBody>
          <a:bodyPr>
            <a:normAutofit/>
          </a:bodyPr>
          <a:lstStyle/>
          <a:p>
            <a:pPr>
              <a:buNone/>
            </a:pPr>
            <a:r>
              <a:rPr lang="en-US" sz="3600" b="1" dirty="0" smtClean="0">
                <a:latin typeface="Times New Roman" pitchFamily="18" charset="0"/>
                <a:cs typeface="Times New Roman" pitchFamily="18" charset="0"/>
              </a:rPr>
              <a:t>  </a:t>
            </a:r>
            <a:r>
              <a:rPr lang="en-US" sz="3600" b="1" dirty="0" smtClean="0">
                <a:solidFill>
                  <a:schemeClr val="accent4">
                    <a:lumMod val="75000"/>
                  </a:schemeClr>
                </a:solidFill>
                <a:latin typeface="Times New Roman" pitchFamily="18" charset="0"/>
                <a:cs typeface="Times New Roman" pitchFamily="18" charset="0"/>
              </a:rPr>
              <a:t>Threshold Frequency:</a:t>
            </a:r>
          </a:p>
          <a:p>
            <a:pPr>
              <a:buNone/>
            </a:pPr>
            <a:r>
              <a:rPr lang="en-US" sz="3000" dirty="0" smtClean="0">
                <a:latin typeface="Times New Roman" pitchFamily="18" charset="0"/>
                <a:cs typeface="Times New Roman" pitchFamily="18" charset="0"/>
              </a:rPr>
              <a:t>Minimum frequency required which can cause photoelectric effect is called threshold frequency.</a:t>
            </a:r>
            <a:endParaRPr lang="en-US" sz="3000" dirty="0">
              <a:latin typeface="Times New Roman" pitchFamily="18" charset="0"/>
              <a:cs typeface="Times New Roman" pitchFamily="18" charset="0"/>
            </a:endParaRPr>
          </a:p>
        </p:txBody>
      </p:sp>
      <p:sp>
        <p:nvSpPr>
          <p:cNvPr id="4" name="Content Placeholder 3"/>
          <p:cNvSpPr>
            <a:spLocks noGrp="1"/>
          </p:cNvSpPr>
          <p:nvPr>
            <p:ph sz="half" idx="2"/>
          </p:nvPr>
        </p:nvSpPr>
        <p:spPr>
          <a:xfrm>
            <a:off x="3429000" y="4191000"/>
            <a:ext cx="4800600" cy="2239963"/>
          </a:xfrm>
        </p:spPr>
        <p:txBody>
          <a:bodyPr>
            <a:normAutofit/>
          </a:bodyPr>
          <a:lstStyle/>
          <a:p>
            <a:r>
              <a:rPr lang="en-US" dirty="0" smtClean="0"/>
              <a:t>f &lt; </a:t>
            </a:r>
            <a:r>
              <a:rPr lang="en-US" dirty="0" err="1" smtClean="0"/>
              <a:t>f</a:t>
            </a:r>
            <a:r>
              <a:rPr lang="en-US" sz="2000" dirty="0" err="1" smtClean="0"/>
              <a:t>o</a:t>
            </a:r>
            <a:r>
              <a:rPr lang="en-US" sz="2400" dirty="0" smtClean="0"/>
              <a:t>          No photoelectric effect f &gt; </a:t>
            </a:r>
            <a:r>
              <a:rPr lang="en-US" sz="2400" dirty="0" err="1" smtClean="0"/>
              <a:t>f</a:t>
            </a:r>
            <a:r>
              <a:rPr lang="en-US" sz="2000" dirty="0" err="1" smtClean="0"/>
              <a:t>o</a:t>
            </a:r>
            <a:r>
              <a:rPr lang="en-US" sz="2400" dirty="0" smtClean="0"/>
              <a:t>           Possibilities                              f = </a:t>
            </a:r>
            <a:r>
              <a:rPr lang="en-US" sz="2400" dirty="0" err="1" smtClean="0"/>
              <a:t>f</a:t>
            </a:r>
            <a:r>
              <a:rPr lang="en-US" sz="2000" dirty="0" err="1" smtClean="0"/>
              <a:t>o</a:t>
            </a:r>
            <a:r>
              <a:rPr lang="en-US" sz="2400" dirty="0" smtClean="0"/>
              <a:t>           Possibilities</a:t>
            </a:r>
            <a:endParaRPr lang="en-US" sz="2400" dirty="0"/>
          </a:p>
        </p:txBody>
      </p:sp>
      <p:sp>
        <p:nvSpPr>
          <p:cNvPr id="9" name="Right Arrow 8"/>
          <p:cNvSpPr/>
          <p:nvPr/>
        </p:nvSpPr>
        <p:spPr>
          <a:xfrm>
            <a:off x="4724400" y="4419600"/>
            <a:ext cx="381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724400" y="4800600"/>
            <a:ext cx="381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4724400" y="5181600"/>
            <a:ext cx="381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download.jpg"/>
          <p:cNvPicPr>
            <a:picLocks noChangeAspect="1"/>
          </p:cNvPicPr>
          <p:nvPr/>
        </p:nvPicPr>
        <p:blipFill>
          <a:blip r:embed="rId3"/>
          <a:stretch>
            <a:fillRect/>
          </a:stretch>
        </p:blipFill>
        <p:spPr>
          <a:xfrm>
            <a:off x="5410200" y="1143000"/>
            <a:ext cx="2895600" cy="1905000"/>
          </a:xfrm>
          <a:prstGeom prst="snip2DiagRect">
            <a:avLst/>
          </a:prstGeom>
          <a:solidFill>
            <a:srgbClr val="FFFFFF">
              <a:shade val="85000"/>
            </a:srgbClr>
          </a:solidFill>
          <a:ln w="88900" cap="sq">
            <a:solidFill>
              <a:schemeClr val="accent4">
                <a:lumMod val="60000"/>
                <a:lumOff val="40000"/>
              </a:schemeClr>
            </a:solidFill>
            <a:miter lim="800000"/>
          </a:ln>
          <a:effectLst>
            <a:glow rad="101600">
              <a:schemeClr val="accent1">
                <a:satMod val="175000"/>
                <a:alpha val="40000"/>
              </a:schemeClr>
            </a:glow>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3" name="Right Arrow 12"/>
          <p:cNvSpPr/>
          <p:nvPr/>
        </p:nvSpPr>
        <p:spPr>
          <a:xfrm>
            <a:off x="762000" y="1905000"/>
            <a:ext cx="2286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762000" y="2209800"/>
            <a:ext cx="2286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blinds dir="vert"/>
    <p:sndAc>
      <p:stSnd>
        <p:snd r:embed="rId2" name="breeze.wav" builtIn="1"/>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ownload (2).jpg"/>
          <p:cNvPicPr>
            <a:picLocks noChangeAspect="1"/>
          </p:cNvPicPr>
          <p:nvPr/>
        </p:nvPicPr>
        <p:blipFill>
          <a:blip r:embed="rId3"/>
          <a:stretch>
            <a:fillRect/>
          </a:stretch>
        </p:blipFill>
        <p:spPr>
          <a:xfrm>
            <a:off x="5791200" y="4800600"/>
            <a:ext cx="3124200" cy="1819275"/>
          </a:xfrm>
          <a:prstGeom prst="rect">
            <a:avLst/>
          </a:prstGeom>
        </p:spPr>
      </p:pic>
      <p:sp>
        <p:nvSpPr>
          <p:cNvPr id="2" name="Title 1"/>
          <p:cNvSpPr>
            <a:spLocks noGrp="1"/>
          </p:cNvSpPr>
          <p:nvPr>
            <p:ph type="title"/>
          </p:nvPr>
        </p:nvSpPr>
        <p:spPr>
          <a:effectLst>
            <a:glow rad="139700">
              <a:schemeClr val="accent4">
                <a:satMod val="175000"/>
                <a:alpha val="40000"/>
              </a:schemeClr>
            </a:glow>
            <a:outerShdw blurRad="40000" dist="20000" dir="5400000" rotWithShape="0">
              <a:srgbClr val="000000">
                <a:alpha val="38000"/>
              </a:srgbClr>
            </a:outerShdw>
          </a:effectLst>
          <a:scene3d>
            <a:camera prst="orthographicFront"/>
            <a:lightRig rig="threePt" dir="t"/>
          </a:scene3d>
          <a:sp3d>
            <a:bevelT w="139700" prst="cross"/>
          </a:sp3d>
        </p:spPr>
        <p:style>
          <a:lnRef idx="1">
            <a:schemeClr val="dk1"/>
          </a:lnRef>
          <a:fillRef idx="2">
            <a:schemeClr val="dk1"/>
          </a:fillRef>
          <a:effectRef idx="1">
            <a:schemeClr val="dk1"/>
          </a:effectRef>
          <a:fontRef idx="minor">
            <a:schemeClr val="dk1"/>
          </a:fontRef>
        </p:style>
        <p:txBody>
          <a:bodyPr>
            <a:noAutofit/>
          </a:bodyPr>
          <a:lstStyle/>
          <a:p>
            <a:pPr algn="l"/>
            <a:r>
              <a:rPr lang="en-US" sz="2400" b="1" dirty="0" smtClean="0">
                <a:solidFill>
                  <a:schemeClr val="accent4">
                    <a:lumMod val="75000"/>
                  </a:schemeClr>
                </a:solidFill>
                <a:latin typeface="Times New Roman" pitchFamily="18" charset="0"/>
                <a:cs typeface="Times New Roman" pitchFamily="18" charset="0"/>
              </a:rPr>
              <a:t>EXPLANATION OF PHGOTOELECTRIC EFFECT ON QUANTUM THEORY:</a:t>
            </a:r>
            <a:br>
              <a:rPr lang="en-US" sz="2400" b="1" dirty="0" smtClean="0">
                <a:solidFill>
                  <a:schemeClr val="accent4">
                    <a:lumMod val="75000"/>
                  </a:schemeClr>
                </a:solidFill>
                <a:latin typeface="Times New Roman" pitchFamily="18" charset="0"/>
                <a:cs typeface="Times New Roman" pitchFamily="18" charset="0"/>
              </a:rPr>
            </a:br>
            <a:r>
              <a:rPr lang="en-US" sz="2400" b="1" dirty="0" smtClean="0">
                <a:solidFill>
                  <a:schemeClr val="accent4">
                    <a:lumMod val="75000"/>
                  </a:schemeClr>
                </a:solidFill>
                <a:latin typeface="Times New Roman" pitchFamily="18" charset="0"/>
                <a:cs typeface="Times New Roman" pitchFamily="18" charset="0"/>
              </a:rPr>
              <a:t>EINSTEIN EXPERIMENT:</a:t>
            </a:r>
            <a:endParaRPr lang="en-US" sz="2400" b="1" dirty="0">
              <a:solidFill>
                <a:schemeClr val="accent4">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0" y="1524000"/>
            <a:ext cx="8991600" cy="5105400"/>
          </a:xfrm>
          <a:scene3d>
            <a:camera prst="orthographicFront"/>
            <a:lightRig rig="threePt" dir="t"/>
          </a:scene3d>
          <a:sp3d>
            <a:bevelT w="139700" prst="cross"/>
          </a:sp3d>
        </p:spPr>
        <p:txBody>
          <a:bodyPr>
            <a:normAutofit fontScale="92500" lnSpcReduction="20000"/>
          </a:bodyPr>
          <a:lstStyle/>
          <a:p>
            <a:pPr>
              <a:buNone/>
            </a:pPr>
            <a:r>
              <a:rPr lang="en-US" sz="2800" b="1" dirty="0" smtClean="0">
                <a:solidFill>
                  <a:schemeClr val="accent4">
                    <a:lumMod val="60000"/>
                    <a:lumOff val="40000"/>
                  </a:schemeClr>
                </a:solidFill>
              </a:rPr>
              <a:t>The History:</a:t>
            </a:r>
          </a:p>
          <a:p>
            <a:pPr>
              <a:buNone/>
            </a:pPr>
            <a:r>
              <a:rPr lang="en-US" sz="1800" dirty="0" smtClean="0">
                <a:latin typeface="Times New Roman" pitchFamily="18" charset="0"/>
                <a:cs typeface="Times New Roman" pitchFamily="18" charset="0"/>
              </a:rPr>
              <a:t>     In year 1905, Albert Einstein also explained</a:t>
            </a:r>
          </a:p>
          <a:p>
            <a:pPr>
              <a:buNone/>
            </a:pPr>
            <a:r>
              <a:rPr lang="en-US" sz="1800" dirty="0" smtClean="0">
                <a:latin typeface="Times New Roman" pitchFamily="18" charset="0"/>
                <a:cs typeface="Times New Roman" pitchFamily="18" charset="0"/>
              </a:rPr>
              <a:t>     this concept of photoelectric effect by using </a:t>
            </a:r>
          </a:p>
          <a:p>
            <a:pPr>
              <a:buNone/>
            </a:pPr>
            <a:r>
              <a:rPr lang="en-US" sz="1800" dirty="0" smtClean="0">
                <a:latin typeface="Times New Roman" pitchFamily="18" charset="0"/>
                <a:cs typeface="Times New Roman" pitchFamily="18" charset="0"/>
              </a:rPr>
              <a:t>    “PLANK’S QUANTUM THEORY”.</a:t>
            </a:r>
          </a:p>
          <a:p>
            <a:pPr>
              <a:buNone/>
            </a:pPr>
            <a:r>
              <a:rPr lang="en-US" sz="2800" b="1" dirty="0" smtClean="0">
                <a:solidFill>
                  <a:schemeClr val="accent4">
                    <a:lumMod val="60000"/>
                    <a:lumOff val="40000"/>
                  </a:schemeClr>
                </a:solidFill>
                <a:latin typeface="Times New Roman" pitchFamily="18" charset="0"/>
                <a:cs typeface="Times New Roman" pitchFamily="18" charset="0"/>
              </a:rPr>
              <a:t>Statement:</a:t>
            </a:r>
          </a:p>
          <a:p>
            <a:pPr algn="just">
              <a:buNone/>
            </a:pPr>
            <a:r>
              <a:rPr lang="en-US" sz="2000" dirty="0" smtClean="0">
                <a:latin typeface="Times New Roman" pitchFamily="18" charset="0"/>
                <a:cs typeface="Times New Roman" pitchFamily="18" charset="0"/>
              </a:rPr>
              <a:t>     When a photon and a sufficient energy strikes an electron, a part of its energy which is    called work function is used up in removing the electron from metal surface and removing  the electron from metal surface and remaining energy appears as K.E of photoelectron</a:t>
            </a:r>
            <a:r>
              <a:rPr lang="en-US" sz="2400" dirty="0" smtClean="0">
                <a:latin typeface="Times New Roman" pitchFamily="18" charset="0"/>
                <a:cs typeface="Times New Roman" pitchFamily="18" charset="0"/>
              </a:rPr>
              <a:t>.</a:t>
            </a:r>
          </a:p>
          <a:p>
            <a:pPr>
              <a:buNone/>
            </a:pPr>
            <a:r>
              <a:rPr lang="en-US" sz="2600" b="1" dirty="0" smtClean="0">
                <a:solidFill>
                  <a:schemeClr val="accent4">
                    <a:lumMod val="60000"/>
                    <a:lumOff val="40000"/>
                  </a:schemeClr>
                </a:solidFill>
                <a:latin typeface="Times New Roman" pitchFamily="18" charset="0"/>
                <a:cs typeface="Times New Roman" pitchFamily="18" charset="0"/>
              </a:rPr>
              <a:t>Equations:</a:t>
            </a:r>
          </a:p>
          <a:p>
            <a:pPr>
              <a:buNone/>
            </a:pPr>
            <a:r>
              <a:rPr lang="en-US" sz="2400" dirty="0" err="1" smtClean="0">
                <a:latin typeface="Times New Roman" pitchFamily="18" charset="0"/>
                <a:cs typeface="Times New Roman" pitchFamily="18" charset="0"/>
              </a:rPr>
              <a:t>K.E</a:t>
            </a:r>
            <a:r>
              <a:rPr lang="en-US" sz="2400" baseline="-25000" dirty="0" err="1" smtClean="0">
                <a:latin typeface="Times New Roman" pitchFamily="18" charset="0"/>
                <a:cs typeface="Times New Roman" pitchFamily="18" charset="0"/>
              </a:rPr>
              <a:t>max</a:t>
            </a:r>
            <a:r>
              <a:rPr lang="en-US" sz="2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E - Ǿ</a:t>
            </a:r>
          </a:p>
          <a:p>
            <a:pPr>
              <a:buNone/>
            </a:pPr>
            <a:r>
              <a:rPr lang="en-US" sz="2800" dirty="0" err="1" smtClean="0">
                <a:latin typeface="Times New Roman" pitchFamily="18" charset="0"/>
                <a:cs typeface="Times New Roman" pitchFamily="18" charset="0"/>
              </a:rPr>
              <a:t>K.E</a:t>
            </a:r>
            <a:r>
              <a:rPr lang="en-US" sz="2800" baseline="-25000" dirty="0" err="1" smtClean="0">
                <a:latin typeface="Times New Roman" pitchFamily="18" charset="0"/>
                <a:cs typeface="Times New Roman" pitchFamily="18" charset="0"/>
              </a:rPr>
              <a:t>max</a:t>
            </a:r>
            <a:r>
              <a:rPr lang="en-US" sz="28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hf</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hf</a:t>
            </a:r>
            <a:r>
              <a:rPr lang="en-US" sz="2000" baseline="-25000" dirty="0" err="1" smtClean="0">
                <a:latin typeface="Times New Roman" pitchFamily="18" charset="0"/>
                <a:cs typeface="Times New Roman" pitchFamily="18" charset="0"/>
              </a:rPr>
              <a:t>o</a:t>
            </a:r>
            <a:endParaRPr lang="en-US" sz="2400" baseline="-25000" dirty="0" smtClean="0">
              <a:latin typeface="Times New Roman" pitchFamily="18" charset="0"/>
              <a:cs typeface="Times New Roman" pitchFamily="18" charset="0"/>
            </a:endParaRPr>
          </a:p>
          <a:p>
            <a:pPr>
              <a:buNone/>
            </a:pPr>
            <a:r>
              <a:rPr lang="en-US" sz="2800" dirty="0" err="1" smtClean="0">
                <a:latin typeface="Times New Roman" pitchFamily="18" charset="0"/>
                <a:cs typeface="Times New Roman" pitchFamily="18" charset="0"/>
              </a:rPr>
              <a:t>K.E</a:t>
            </a:r>
            <a:r>
              <a:rPr lang="en-US" sz="2800" baseline="-25000" dirty="0" err="1" smtClean="0">
                <a:latin typeface="Times New Roman" pitchFamily="18" charset="0"/>
                <a:cs typeface="Times New Roman" pitchFamily="18" charset="0"/>
              </a:rPr>
              <a:t>max</a:t>
            </a:r>
            <a:r>
              <a:rPr lang="en-US" sz="28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h (f – </a:t>
            </a:r>
            <a:r>
              <a:rPr lang="en-US" sz="2400" dirty="0" err="1" smtClean="0">
                <a:latin typeface="Times New Roman" pitchFamily="18" charset="0"/>
                <a:cs typeface="Times New Roman" pitchFamily="18" charset="0"/>
              </a:rPr>
              <a:t>f</a:t>
            </a:r>
            <a:r>
              <a:rPr lang="en-US" sz="2000" baseline="-25000" dirty="0" err="1" smtClean="0">
                <a:latin typeface="Times New Roman" pitchFamily="18" charset="0"/>
                <a:cs typeface="Times New Roman" pitchFamily="18" charset="0"/>
              </a:rPr>
              <a:t>o</a:t>
            </a: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½ mv</a:t>
            </a:r>
            <a:r>
              <a:rPr lang="en-US" sz="2000" baseline="30000" dirty="0" smtClean="0">
                <a:latin typeface="Times New Roman" pitchFamily="18" charset="0"/>
                <a:cs typeface="Times New Roman" pitchFamily="18" charset="0"/>
              </a:rPr>
              <a:t>2</a:t>
            </a:r>
            <a:r>
              <a:rPr lang="en-US" sz="2400" baseline="-25000" dirty="0" smtClean="0">
                <a:latin typeface="Times New Roman" pitchFamily="18" charset="0"/>
                <a:cs typeface="Times New Roman" pitchFamily="18" charset="0"/>
              </a:rPr>
              <a:t>max</a:t>
            </a:r>
            <a:r>
              <a:rPr lang="en-US" sz="2400" dirty="0" smtClean="0">
                <a:latin typeface="Times New Roman" pitchFamily="18" charset="0"/>
                <a:cs typeface="Times New Roman" pitchFamily="18" charset="0"/>
              </a:rPr>
              <a:t> = h (f – </a:t>
            </a:r>
            <a:r>
              <a:rPr lang="en-US" sz="2400" dirty="0" err="1" smtClean="0">
                <a:latin typeface="Times New Roman" pitchFamily="18" charset="0"/>
                <a:cs typeface="Times New Roman" pitchFamily="18" charset="0"/>
              </a:rPr>
              <a:t>f</a:t>
            </a:r>
            <a:r>
              <a:rPr lang="en-US" sz="2000" baseline="-25000" dirty="0" err="1" smtClean="0">
                <a:latin typeface="Times New Roman" pitchFamily="18" charset="0"/>
                <a:cs typeface="Times New Roman" pitchFamily="18" charset="0"/>
              </a:rPr>
              <a:t>o</a:t>
            </a:r>
            <a:r>
              <a:rPr lang="en-US" sz="2400" dirty="0" smtClean="0">
                <a:latin typeface="Times New Roman" pitchFamily="18" charset="0"/>
                <a:cs typeface="Times New Roman" pitchFamily="18" charset="0"/>
              </a:rPr>
              <a:t>)</a:t>
            </a:r>
          </a:p>
          <a:p>
            <a:pPr>
              <a:buNone/>
            </a:pPr>
            <a:r>
              <a:rPr lang="en-US" sz="2400" b="1" dirty="0" smtClean="0">
                <a:latin typeface="Times New Roman" pitchFamily="18" charset="0"/>
                <a:cs typeface="Times New Roman" pitchFamily="18" charset="0"/>
              </a:rPr>
              <a:t>These are called “Einstein photoelectric effect”.</a:t>
            </a:r>
            <a:endParaRPr lang="en-US" sz="2400" b="1" dirty="0">
              <a:latin typeface="Times New Roman" pitchFamily="18" charset="0"/>
              <a:cs typeface="Times New Roman" pitchFamily="18" charset="0"/>
            </a:endParaRPr>
          </a:p>
        </p:txBody>
      </p:sp>
      <p:pic>
        <p:nvPicPr>
          <p:cNvPr id="4" name="Picture 3" descr="download (1).jpg"/>
          <p:cNvPicPr>
            <a:picLocks noChangeAspect="1"/>
          </p:cNvPicPr>
          <p:nvPr/>
        </p:nvPicPr>
        <p:blipFill>
          <a:blip r:embed="rId4"/>
          <a:stretch>
            <a:fillRect/>
          </a:stretch>
        </p:blipFill>
        <p:spPr>
          <a:xfrm>
            <a:off x="6248400" y="838200"/>
            <a:ext cx="2590800" cy="1932671"/>
          </a:xfrm>
          <a:prstGeom prst="roundRect">
            <a:avLst>
              <a:gd name="adj" fmla="val 16667"/>
            </a:avLst>
          </a:prstGeom>
          <a:ln>
            <a:noFill/>
          </a:ln>
          <a:effectLst>
            <a:outerShdw blurRad="76200" dist="12700" dir="8100000" sy="-23000" kx="800400" algn="br" rotWithShape="0">
              <a:prstClr val="black">
                <a:alpha val="20000"/>
              </a:prst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spd="slow">
    <p:plus/>
    <p:sndAc>
      <p:stSnd>
        <p:snd r:embed="rId2" name="whoosh.wav" builtIn="1"/>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139700">
              <a:schemeClr val="accent4">
                <a:satMod val="175000"/>
                <a:alpha val="40000"/>
              </a:schemeClr>
            </a:glow>
          </a:effectLst>
          <a:scene3d>
            <a:camera prst="orthographicFront"/>
            <a:lightRig rig="threePt" dir="t"/>
          </a:scene3d>
          <a:sp3d>
            <a:bevelT prst="convex"/>
          </a:sp3d>
        </p:spPr>
        <p:style>
          <a:lnRef idx="0">
            <a:scrgbClr r="0" g="0" b="0"/>
          </a:lnRef>
          <a:fillRef idx="1002">
            <a:schemeClr val="lt2"/>
          </a:fillRef>
          <a:effectRef idx="0">
            <a:scrgbClr r="0" g="0" b="0"/>
          </a:effectRef>
          <a:fontRef idx="major"/>
        </p:style>
        <p:txBody>
          <a:bodyPr>
            <a:noAutofit/>
          </a:bodyPr>
          <a:lstStyle/>
          <a:p>
            <a:r>
              <a:rPr lang="en-US" sz="3600" b="1" dirty="0" smtClean="0">
                <a:solidFill>
                  <a:schemeClr val="accent4">
                    <a:lumMod val="75000"/>
                  </a:schemeClr>
                </a:solidFill>
                <a:latin typeface="Times New Roman" pitchFamily="18" charset="0"/>
                <a:cs typeface="Times New Roman" pitchFamily="18" charset="0"/>
              </a:rPr>
              <a:t>CHARACTERSTICS  OF PHOTOELECTRIC EFFECET:</a:t>
            </a:r>
            <a:endParaRPr lang="en-US" sz="3600" b="1" dirty="0">
              <a:solidFill>
                <a:schemeClr val="accent4">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905000"/>
            <a:ext cx="8229600" cy="4221163"/>
          </a:xfrm>
          <a:solidFill>
            <a:schemeClr val="accent3">
              <a:lumMod val="20000"/>
              <a:lumOff val="80000"/>
            </a:schemeClr>
          </a:solidFill>
          <a:ln>
            <a:solidFill>
              <a:schemeClr val="bg1">
                <a:lumMod val="95000"/>
              </a:schemeClr>
            </a:solidFill>
          </a:ln>
        </p:spPr>
        <p:txBody>
          <a:bodyPr>
            <a:normAutofit lnSpcReduction="10000"/>
          </a:bodyPr>
          <a:lstStyle/>
          <a:p>
            <a:pPr marL="514350" indent="-514350">
              <a:buFont typeface="+mj-lt"/>
              <a:buAutoNum type="arabicPeriod"/>
            </a:pPr>
            <a:r>
              <a:rPr lang="en-US" sz="2800" dirty="0" smtClean="0">
                <a:latin typeface="Times New Roman" pitchFamily="18" charset="0"/>
                <a:cs typeface="Times New Roman" pitchFamily="18" charset="0"/>
              </a:rPr>
              <a:t>Threshold frequency is different for different material.</a:t>
            </a:r>
          </a:p>
          <a:p>
            <a:pPr marL="514350" indent="-514350">
              <a:buFont typeface="+mj-lt"/>
              <a:buAutoNum type="arabicPeriod"/>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Photoelectric current is directly proportional to intensity of light.</a:t>
            </a:r>
          </a:p>
          <a:p>
            <a:pPr marL="514350" indent="-514350">
              <a:buFont typeface="+mj-lt"/>
              <a:buAutoNum type="arabicPeriod"/>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The K.E of photoelectrons is directly proportional to frequency of light. </a:t>
            </a:r>
          </a:p>
          <a:p>
            <a:pPr marL="514350" indent="-514350">
              <a:buFont typeface="+mj-lt"/>
              <a:buAutoNum type="arabicPeriod"/>
            </a:pPr>
            <a:r>
              <a:rPr lang="en-US" sz="2800" dirty="0" smtClean="0">
                <a:latin typeface="Times New Roman" pitchFamily="18" charset="0"/>
                <a:cs typeface="Times New Roman" pitchFamily="18" charset="0"/>
              </a:rPr>
              <a:t>Stopping potential is directly proportional to frequency.</a:t>
            </a:r>
          </a:p>
          <a:p>
            <a:pPr marL="514350" indent="-514350">
              <a:buFont typeface="+mj-lt"/>
              <a:buAutoNum type="arabicPeriod"/>
            </a:pPr>
            <a:r>
              <a:rPr lang="en-US" sz="2800" dirty="0" smtClean="0">
                <a:latin typeface="Times New Roman" pitchFamily="18" charset="0"/>
                <a:cs typeface="Times New Roman" pitchFamily="18" charset="0"/>
              </a:rPr>
              <a:t>The process is instantaneous. </a:t>
            </a:r>
            <a:endParaRPr lang="en-US" sz="2800" dirty="0">
              <a:latin typeface="Times New Roman" pitchFamily="18" charset="0"/>
              <a:cs typeface="Times New Roman" pitchFamily="18" charset="0"/>
            </a:endParaRPr>
          </a:p>
        </p:txBody>
      </p:sp>
    </p:spTree>
  </p:cSld>
  <p:clrMapOvr>
    <a:masterClrMapping/>
  </p:clrMapOvr>
  <p:transition spd="slow">
    <p:wipe/>
    <p:sndAc>
      <p:stSnd>
        <p:snd r:embed="rId2" name="applause.wav" builtIn="1"/>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139700">
              <a:schemeClr val="accent4">
                <a:satMod val="175000"/>
                <a:alpha val="40000"/>
              </a:schemeClr>
            </a:glow>
          </a:effectLst>
          <a:scene3d>
            <a:camera prst="orthographicFront"/>
            <a:lightRig rig="threePt" dir="t"/>
          </a:scene3d>
          <a:sp3d>
            <a:bevelT prst="convex"/>
          </a:sp3d>
        </p:spPr>
        <p:style>
          <a:lnRef idx="0">
            <a:scrgbClr r="0" g="0" b="0"/>
          </a:lnRef>
          <a:fillRef idx="1002">
            <a:schemeClr val="lt2"/>
          </a:fillRef>
          <a:effectRef idx="0">
            <a:scrgbClr r="0" g="0" b="0"/>
          </a:effectRef>
          <a:fontRef idx="major"/>
        </p:style>
        <p:txBody>
          <a:bodyPr>
            <a:normAutofit fontScale="90000"/>
          </a:bodyPr>
          <a:lstStyle/>
          <a:p>
            <a:r>
              <a:rPr lang="en-US" b="1" dirty="0" smtClean="0">
                <a:solidFill>
                  <a:schemeClr val="accent4">
                    <a:lumMod val="75000"/>
                  </a:schemeClr>
                </a:solidFill>
                <a:latin typeface="Times New Roman" pitchFamily="18" charset="0"/>
                <a:cs typeface="Times New Roman" pitchFamily="18" charset="0"/>
              </a:rPr>
              <a:t>APPLICATION</a:t>
            </a:r>
            <a:r>
              <a:rPr lang="en-US" b="1" dirty="0" smtClean="0">
                <a:solidFill>
                  <a:schemeClr val="accent4">
                    <a:lumMod val="75000"/>
                  </a:schemeClr>
                </a:solidFill>
                <a:latin typeface="Times New Roman" pitchFamily="18" charset="0"/>
                <a:cs typeface="Times New Roman" pitchFamily="18" charset="0"/>
              </a:rPr>
              <a:t>S  </a:t>
            </a:r>
            <a:r>
              <a:rPr lang="en-US" b="1" dirty="0" smtClean="0">
                <a:solidFill>
                  <a:schemeClr val="accent4">
                    <a:lumMod val="75000"/>
                  </a:schemeClr>
                </a:solidFill>
                <a:latin typeface="Times New Roman" pitchFamily="18" charset="0"/>
                <a:cs typeface="Times New Roman" pitchFamily="18" charset="0"/>
              </a:rPr>
              <a:t>OF PHOTOELECTRIC EFFECET:</a:t>
            </a:r>
            <a:endParaRPr lang="en-US" dirty="0">
              <a:solidFill>
                <a:schemeClr val="accent4">
                  <a:lumMod val="75000"/>
                </a:schemeClr>
              </a:solidFill>
            </a:endParaRPr>
          </a:p>
        </p:txBody>
      </p:sp>
      <p:sp>
        <p:nvSpPr>
          <p:cNvPr id="3" name="Content Placeholder 2"/>
          <p:cNvSpPr>
            <a:spLocks noGrp="1"/>
          </p:cNvSpPr>
          <p:nvPr>
            <p:ph idx="1"/>
          </p:nvPr>
        </p:nvSpPr>
        <p:spPr>
          <a:xfrm>
            <a:off x="457200" y="1905000"/>
            <a:ext cx="8229600" cy="4343400"/>
          </a:xfrm>
          <a:solidFill>
            <a:schemeClr val="accent3">
              <a:lumMod val="20000"/>
              <a:lumOff val="80000"/>
            </a:schemeClr>
          </a:solidFill>
        </p:spPr>
        <p:txBody>
          <a:bodyPr>
            <a:normAutofit fontScale="85000" lnSpcReduction="20000"/>
          </a:bodyPr>
          <a:lstStyle/>
          <a:p>
            <a:pPr marL="514350" indent="-514350">
              <a:buFont typeface="+mj-lt"/>
              <a:buAutoNum type="arabicPeriod"/>
            </a:pPr>
            <a:r>
              <a:rPr lang="en-US" dirty="0" smtClean="0">
                <a:latin typeface="Times New Roman" pitchFamily="18" charset="0"/>
                <a:cs typeface="Times New Roman" pitchFamily="18" charset="0"/>
              </a:rPr>
              <a:t>It can be used for automatic operations of switching of and off the street light.</a:t>
            </a:r>
          </a:p>
          <a:p>
            <a:pPr marL="514350" indent="-514350">
              <a:buFont typeface="+mj-lt"/>
              <a:buAutoNum type="arabicPeriod"/>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It can be used in obtaining electrical energy from sunlight energy in solar cells and production of solar electricity.</a:t>
            </a:r>
          </a:p>
          <a:p>
            <a:pPr marL="514350" indent="-514350">
              <a:buFont typeface="+mj-lt"/>
              <a:buAutoNum type="arabicPeriod"/>
            </a:pPr>
            <a:r>
              <a:rPr lang="en-US" dirty="0" smtClean="0">
                <a:latin typeface="Times New Roman" pitchFamily="18" charset="0"/>
                <a:cs typeface="Times New Roman" pitchFamily="18" charset="0"/>
              </a:rPr>
              <a:t>They are used for producing sound in cinema film.</a:t>
            </a:r>
          </a:p>
          <a:p>
            <a:pPr marL="514350" indent="-514350">
              <a:buFont typeface="+mj-lt"/>
              <a:buAutoNum type="arabicPeriod"/>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It can be used to study the temperature and spectra of stars.</a:t>
            </a:r>
          </a:p>
          <a:p>
            <a:pPr marL="514350" indent="-514350">
              <a:buFont typeface="+mj-lt"/>
              <a:buAutoNum type="arabicPeriod"/>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uses in paper industries to measure the thickness of paper.</a:t>
            </a:r>
          </a:p>
          <a:p>
            <a:pPr marL="514350" indent="-514350">
              <a:buFont typeface="+mj-lt"/>
              <a:buAutoNum type="arabicPeriod"/>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it can be used for automatic fire alarm.</a:t>
            </a:r>
            <a:endParaRPr lang="en-US" dirty="0">
              <a:latin typeface="Times New Roman" pitchFamily="18" charset="0"/>
              <a:cs typeface="Times New Roman" pitchFamily="18" charset="0"/>
            </a:endParaRPr>
          </a:p>
        </p:txBody>
      </p:sp>
    </p:spTree>
  </p:cSld>
  <p:clrMapOvr>
    <a:masterClrMapping/>
  </p:clrMapOvr>
  <p:transition spd="slow">
    <p:wipe dir="r"/>
    <p:sndAc>
      <p:stSnd>
        <p:snd r:embed="rId2" name="applause.wav" builtIn="1"/>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139700">
              <a:schemeClr val="accent4">
                <a:satMod val="175000"/>
                <a:alpha val="40000"/>
              </a:schemeClr>
            </a:glow>
          </a:effectLst>
          <a:scene3d>
            <a:camera prst="orthographicFront"/>
            <a:lightRig rig="threePt" dir="t"/>
          </a:scene3d>
          <a:sp3d>
            <a:bevelT prst="convex"/>
          </a:sp3d>
        </p:spPr>
        <p:style>
          <a:lnRef idx="0">
            <a:scrgbClr r="0" g="0" b="0"/>
          </a:lnRef>
          <a:fillRef idx="1002">
            <a:schemeClr val="lt2"/>
          </a:fillRef>
          <a:effectRef idx="0">
            <a:scrgbClr r="0" g="0" b="0"/>
          </a:effectRef>
          <a:fontRef idx="major"/>
        </p:style>
        <p:txBody>
          <a:bodyPr>
            <a:normAutofit fontScale="90000"/>
          </a:bodyPr>
          <a:lstStyle/>
          <a:p>
            <a:r>
              <a:rPr lang="en-US" sz="4000" b="1" dirty="0" smtClean="0">
                <a:solidFill>
                  <a:schemeClr val="accent4">
                    <a:lumMod val="75000"/>
                  </a:schemeClr>
                </a:solidFill>
                <a:latin typeface="Times New Roman" pitchFamily="18" charset="0"/>
                <a:cs typeface="Times New Roman" pitchFamily="18" charset="0"/>
              </a:rPr>
              <a:t>CONCLUSION OF THE PHOTOELECTRIC EFFECT:</a:t>
            </a:r>
            <a:endParaRPr lang="en-US" sz="4000" b="1" dirty="0">
              <a:solidFill>
                <a:schemeClr val="accent4">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828800"/>
            <a:ext cx="8229600" cy="4724400"/>
          </a:xfrm>
          <a:solidFill>
            <a:schemeClr val="accent3">
              <a:lumMod val="20000"/>
              <a:lumOff val="80000"/>
            </a:schemeClr>
          </a:solidFill>
          <a:ln>
            <a:noFill/>
          </a:ln>
        </p:spPr>
        <p:txBody>
          <a:bodyPr>
            <a:normAutofit fontScale="92500" lnSpcReduction="10000"/>
          </a:bodyPr>
          <a:lstStyle/>
          <a:p>
            <a:pPr>
              <a:buNone/>
            </a:pPr>
            <a:r>
              <a:rPr lang="en-US" dirty="0" smtClean="0">
                <a:latin typeface="Times New Roman" pitchFamily="18" charset="0"/>
                <a:cs typeface="Times New Roman" pitchFamily="18" charset="0"/>
              </a:rPr>
              <a:t>    This photoelectric effect shows that light can act like tiny particle called </a:t>
            </a:r>
            <a:r>
              <a:rPr lang="en-US" b="1" dirty="0" smtClean="0">
                <a:latin typeface="Times New Roman" pitchFamily="18" charset="0"/>
                <a:cs typeface="Times New Roman" pitchFamily="18" charset="0"/>
              </a:rPr>
              <a:t>Photons</a:t>
            </a:r>
            <a:r>
              <a:rPr lang="en-US" dirty="0" smtClean="0">
                <a:latin typeface="Times New Roman" pitchFamily="18" charset="0"/>
                <a:cs typeface="Times New Roman" pitchFamily="18" charset="0"/>
              </a:rPr>
              <a:t>. It proved that only light with enough </a:t>
            </a:r>
            <a:r>
              <a:rPr lang="en-US" b="1" dirty="0" smtClean="0">
                <a:latin typeface="Times New Roman" pitchFamily="18" charset="0"/>
                <a:cs typeface="Times New Roman" pitchFamily="18" charset="0"/>
              </a:rPr>
              <a:t>energy</a:t>
            </a:r>
            <a:r>
              <a:rPr lang="en-US" dirty="0" smtClean="0">
                <a:latin typeface="Times New Roman" pitchFamily="18" charset="0"/>
                <a:cs typeface="Times New Roman" pitchFamily="18" charset="0"/>
              </a:rPr>
              <a:t> (high enough frequency) can knock out electrons from a metal surface. This couldn’t be explained by old science theories and helped start the new field of </a:t>
            </a:r>
            <a:r>
              <a:rPr lang="en-US" b="1" dirty="0" smtClean="0">
                <a:latin typeface="Times New Roman" pitchFamily="18" charset="0"/>
                <a:cs typeface="Times New Roman" pitchFamily="18" charset="0"/>
              </a:rPr>
              <a:t>Quantum Physics</a:t>
            </a:r>
            <a:r>
              <a:rPr lang="en-US" dirty="0" smtClean="0">
                <a:latin typeface="Times New Roman" pitchFamily="18" charset="0"/>
                <a:cs typeface="Times New Roman" pitchFamily="18" charset="0"/>
              </a:rPr>
              <a:t>. It also showed that light’s </a:t>
            </a:r>
            <a:r>
              <a:rPr lang="en-US" b="1" dirty="0" smtClean="0">
                <a:latin typeface="Times New Roman" pitchFamily="18" charset="0"/>
                <a:cs typeface="Times New Roman" pitchFamily="18" charset="0"/>
              </a:rPr>
              <a:t>intensity </a:t>
            </a:r>
            <a:r>
              <a:rPr lang="en-US" dirty="0" smtClean="0">
                <a:latin typeface="Times New Roman" pitchFamily="18" charset="0"/>
                <a:cs typeface="Times New Roman" pitchFamily="18" charset="0"/>
              </a:rPr>
              <a:t>effect the number of electrons, but there </a:t>
            </a:r>
            <a:r>
              <a:rPr lang="en-US" b="1" dirty="0" smtClean="0">
                <a:latin typeface="Times New Roman" pitchFamily="18" charset="0"/>
                <a:cs typeface="Times New Roman" pitchFamily="18" charset="0"/>
              </a:rPr>
              <a:t>energy</a:t>
            </a:r>
            <a:r>
              <a:rPr lang="en-US" dirty="0" smtClean="0">
                <a:latin typeface="Times New Roman" pitchFamily="18" charset="0"/>
                <a:cs typeface="Times New Roman" pitchFamily="18" charset="0"/>
              </a:rPr>
              <a:t> depends only on the light’s frequency. This discovery changed the way we understand light &amp; energy.</a:t>
            </a:r>
            <a:endParaRPr lang="en-US" dirty="0">
              <a:latin typeface="Times New Roman" pitchFamily="18" charset="0"/>
              <a:cs typeface="Times New Roman" pitchFamily="18" charset="0"/>
            </a:endParaRPr>
          </a:p>
        </p:txBody>
      </p:sp>
    </p:spTree>
  </p:cSld>
  <p:clrMapOvr>
    <a:masterClrMapping/>
  </p:clrMapOvr>
  <p:transition spd="slow">
    <p:wipe/>
    <p:sndAc>
      <p:stSnd>
        <p:snd r:embed="rId2" name="applause.wav" builtIn="1"/>
      </p:stSnd>
    </p:sndAc>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8438544</TotalTime>
  <Words>547</Words>
  <Application>Microsoft Office PowerPoint</Application>
  <PresentationFormat>On-screen Show (4:3)</PresentationFormat>
  <Paragraphs>44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Welcome To The Modern Physics</vt:lpstr>
      <vt:lpstr>INTRODUCTION:          In 1887, “Heinrich Hertz” observed the photoelectric effect in Germany, discovering that ultraviolet (UV) shining onto metal surfaces cause the ejection of electrons.</vt:lpstr>
      <vt:lpstr>THE EXPERIMENT:  WORKING &amp; CONSTRUCTION: It consist of evacuated glass tube with two electrodes one is connected to positive and second is negative terminal of the battery.</vt:lpstr>
      <vt:lpstr>RESULT OBSERVED:</vt:lpstr>
      <vt:lpstr>Work Function: Minimum energy required to remove an electron from metal surface is work function. Ǿ = hfo h       Plank’s constant f        Threshold frequency</vt:lpstr>
      <vt:lpstr>EXPLANATION OF PHGOTOELECTRIC EFFECT ON QUANTUM THEORY: EINSTEIN EXPERIMENT:</vt:lpstr>
      <vt:lpstr>CHARACTERSTICS  OF PHOTOELECTRIC EFFECET:</vt:lpstr>
      <vt:lpstr>APPLICATIONS  OF PHOTOELECTRIC EFFECET:</vt:lpstr>
      <vt:lpstr>CONCLUSION OF THE PHOTOELECTRIC EFFECT: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Modern Physics</dc:title>
  <dc:creator>Abdullah</dc:creator>
  <cp:lastModifiedBy>Abdullah</cp:lastModifiedBy>
  <cp:revision>22</cp:revision>
  <dcterms:created xsi:type="dcterms:W3CDTF">2009-09-16T19:01:53Z</dcterms:created>
  <dcterms:modified xsi:type="dcterms:W3CDTF">2009-09-16T18:07:49Z</dcterms:modified>
</cp:coreProperties>
</file>