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omments/modernComment_133_AD3D8C0E.xml" ContentType="application/vnd.ms-powerpoint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07" r:id="rId5"/>
    <p:sldId id="282" r:id="rId6"/>
    <p:sldId id="314" r:id="rId7"/>
    <p:sldId id="315" r:id="rId8"/>
    <p:sldId id="317" r:id="rId9"/>
    <p:sldId id="318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4DCA03FB-BF67-1F1C-DD61-9FCC1F6C7D2F}" name="suhaib hafiz" initials="sh" userId="2d1d7f7f04559d7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106" d="100"/>
          <a:sy n="106" d="100"/>
        </p:scale>
        <p:origin x="792" y="11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omments/modernComment_133_AD3D8C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7E30832-EA3D-4B6C-BB91-222A50CBD9A5}" authorId="{4DCA03FB-BF67-1F1C-DD61-9FCC1F6C7D2F}" created="2025-10-01T16:33:54.920">
    <pc:sldMkLst xmlns:pc="http://schemas.microsoft.com/office/powerpoint/2013/main/command">
      <pc:docMk/>
      <pc:sldMk cId="2906491918" sldId="307"/>
    </pc:sldMkLst>
    <p188:txBody>
      <a:bodyPr/>
      <a:lstStyle/>
      <a:p>
        <a:r>
          <a:rPr lang="en-PK"/>
          <a:t>Kiya howa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/>
          <a:lstStyle/>
          <a:p>
            <a:endParaRPr lang="en-PK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33_AD3D8C0E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2441" y="1061623"/>
            <a:ext cx="4147729" cy="2767993"/>
          </a:xfrm>
        </p:spPr>
        <p:txBody>
          <a:bodyPr/>
          <a:lstStyle/>
          <a:p>
            <a:br>
              <a:rPr lang="en-US" b="0" dirty="0"/>
            </a:br>
            <a:endParaRPr lang="en-US" dirty="0"/>
          </a:p>
        </p:txBody>
      </p:sp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/>
          <a:srcRect l="7230" r="7230"/>
          <a:stretch/>
        </p:blipFill>
        <p:spPr>
          <a:xfrm>
            <a:off x="443345" y="0"/>
            <a:ext cx="4344695" cy="63595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1A4E04-DD3E-AC41-056C-9C28856595E1}"/>
              </a:ext>
            </a:extLst>
          </p:cNvPr>
          <p:cNvSpPr txBox="1"/>
          <p:nvPr/>
        </p:nvSpPr>
        <p:spPr>
          <a:xfrm>
            <a:off x="5187635" y="2718097"/>
            <a:ext cx="4970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Georg Simon Ohm</a:t>
            </a:r>
            <a:r>
              <a:rPr lang="en-US" sz="2400" dirty="0">
                <a:solidFill>
                  <a:schemeClr val="accent6"/>
                </a:solidFill>
              </a:rPr>
              <a:t> (</a:t>
            </a:r>
            <a:r>
              <a:rPr lang="en-PK" sz="2400" dirty="0">
                <a:solidFill>
                  <a:schemeClr val="accent6"/>
                </a:solidFill>
              </a:rPr>
              <a:t>1789</a:t>
            </a:r>
            <a:r>
              <a:rPr lang="en-US" sz="2400" dirty="0">
                <a:solidFill>
                  <a:schemeClr val="accent6"/>
                </a:solidFill>
              </a:rPr>
              <a:t>-</a:t>
            </a:r>
            <a:r>
              <a:rPr lang="en-PK" sz="2400" dirty="0">
                <a:solidFill>
                  <a:schemeClr val="accent6"/>
                </a:solidFill>
              </a:rPr>
              <a:t>1854)</a:t>
            </a:r>
            <a:r>
              <a:rPr lang="en-PK" dirty="0"/>
              <a:t>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47CE1-6E96-9B4E-E5D5-D3F6F3D3294E}"/>
              </a:ext>
            </a:extLst>
          </p:cNvPr>
          <p:cNvSpPr txBox="1"/>
          <p:nvPr/>
        </p:nvSpPr>
        <p:spPr>
          <a:xfrm>
            <a:off x="5187635" y="3277231"/>
            <a:ext cx="3684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1827, Georg Simon Ohm introduced Ohm’s Law, a fundamental principle of electricity.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692943"/>
            <a:ext cx="7965461" cy="994164"/>
          </a:xfrm>
        </p:spPr>
        <p:txBody>
          <a:bodyPr/>
          <a:lstStyle/>
          <a:p>
            <a:r>
              <a:rPr lang="en-US" sz="2400" dirty="0"/>
              <a:t>To Understand Ohm’s Law, First Know Voltage &amp; Current</a:t>
            </a: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DA113B-966B-D16B-D392-50719940287D}"/>
              </a:ext>
            </a:extLst>
          </p:cNvPr>
          <p:cNvSpPr txBox="1"/>
          <p:nvPr/>
        </p:nvSpPr>
        <p:spPr>
          <a:xfrm>
            <a:off x="2785449" y="1922851"/>
            <a:ext cx="91711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Potential Energy?</a:t>
            </a:r>
            <a:endParaRPr lang="en-PK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954B00-7648-B069-AA47-A75AF24F5CF3}"/>
              </a:ext>
            </a:extLst>
          </p:cNvPr>
          <p:cNvSpPr txBox="1"/>
          <p:nvPr/>
        </p:nvSpPr>
        <p:spPr>
          <a:xfrm>
            <a:off x="2987644" y="2670772"/>
            <a:ext cx="791272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Potential energy is the energy stored in a body because of its </a:t>
            </a:r>
            <a:r>
              <a:rPr lang="en-US" b="1" dirty="0"/>
              <a:t>position</a:t>
            </a:r>
            <a:r>
              <a:rPr lang="en-US" dirty="0"/>
              <a:t> or </a:t>
            </a:r>
            <a:r>
              <a:rPr lang="en-US" b="1" dirty="0"/>
              <a:t>condition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A ball lifted up gains potential energy because it can fall back down.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Formula (in gravity): </a:t>
            </a:r>
            <a:r>
              <a:rPr lang="en-US" b="1" dirty="0"/>
              <a:t>PE = mgh</a:t>
            </a:r>
          </a:p>
          <a:p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Key idea: </a:t>
            </a:r>
            <a:r>
              <a:rPr lang="en-US" i="1" dirty="0"/>
              <a:t>When a body moves against a force, it stores energy (potential energy).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BAD1350-F7F1-1956-4421-25B8CA7BD947}"/>
              </a:ext>
            </a:extLst>
          </p:cNvPr>
          <p:cNvSpPr txBox="1"/>
          <p:nvPr/>
        </p:nvSpPr>
        <p:spPr>
          <a:xfrm>
            <a:off x="208230" y="344032"/>
            <a:ext cx="2797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Electric Potential :</a:t>
            </a:r>
            <a:endParaRPr lang="en-PK" b="1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2024BD-D1D8-9A11-3AEE-1251D1BA3551}"/>
              </a:ext>
            </a:extLst>
          </p:cNvPr>
          <p:cNvSpPr txBox="1"/>
          <p:nvPr/>
        </p:nvSpPr>
        <p:spPr>
          <a:xfrm>
            <a:off x="307818" y="955848"/>
            <a:ext cx="807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idea, but instead of gravity, the force is </a:t>
            </a:r>
            <a:r>
              <a:rPr lang="en-US" b="1" dirty="0"/>
              <a:t>electric force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Electric potential</a:t>
            </a:r>
            <a:r>
              <a:rPr lang="en-US" dirty="0"/>
              <a:t> = Work done to bring </a:t>
            </a:r>
            <a:r>
              <a:rPr lang="en-US" b="1" dirty="0"/>
              <a:t>1 unit charge</a:t>
            </a:r>
            <a:r>
              <a:rPr lang="en-US" dirty="0"/>
              <a:t> from infinity to a point in an electric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tells us how much energy each unit charge has at that point.</a:t>
            </a:r>
            <a:endParaRPr lang="en-PK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0C0C48-6C17-1C47-8552-B3AC88046143}"/>
              </a:ext>
            </a:extLst>
          </p:cNvPr>
          <p:cNvSpPr txBox="1"/>
          <p:nvPr/>
        </p:nvSpPr>
        <p:spPr>
          <a:xfrm>
            <a:off x="2498756" y="2337654"/>
            <a:ext cx="1520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 = W / Q</a:t>
            </a:r>
            <a:endParaRPr lang="en-PK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016A23-5F73-1318-A9CC-746E883D23A6}"/>
              </a:ext>
            </a:extLst>
          </p:cNvPr>
          <p:cNvSpPr txBox="1"/>
          <p:nvPr/>
        </p:nvSpPr>
        <p:spPr>
          <a:xfrm>
            <a:off x="208230" y="2888871"/>
            <a:ext cx="45176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Potential Difference (Voltage):</a:t>
            </a:r>
            <a:endParaRPr lang="en-PK" b="1" dirty="0">
              <a:solidFill>
                <a:schemeClr val="accent6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D837DB-436E-1B0F-3A08-2DF0E169C5A7}"/>
              </a:ext>
            </a:extLst>
          </p:cNvPr>
          <p:cNvSpPr txBox="1"/>
          <p:nvPr/>
        </p:nvSpPr>
        <p:spPr>
          <a:xfrm>
            <a:off x="360629" y="3532421"/>
            <a:ext cx="80772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Potential Difference (PD)</a:t>
            </a:r>
            <a:r>
              <a:rPr lang="en-US" dirty="0"/>
              <a:t> = Work done to move </a:t>
            </a:r>
            <a:r>
              <a:rPr lang="en-US" b="1" dirty="0"/>
              <a:t>1 unit charge</a:t>
            </a:r>
            <a:r>
              <a:rPr lang="en-US" dirty="0"/>
              <a:t> from one point 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 simple words: It’s the </a:t>
            </a:r>
            <a:r>
              <a:rPr lang="en-US" b="1" dirty="0"/>
              <a:t>“push” or energy difference</a:t>
            </a:r>
            <a:r>
              <a:rPr lang="en-US" dirty="0"/>
              <a:t> that makes charges move in a circuit.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9F06F8-B6D7-4FC0-1329-81CD6B13CEC6}"/>
              </a:ext>
            </a:extLst>
          </p:cNvPr>
          <p:cNvSpPr txBox="1"/>
          <p:nvPr/>
        </p:nvSpPr>
        <p:spPr>
          <a:xfrm>
            <a:off x="255006" y="4914635"/>
            <a:ext cx="1483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Current :</a:t>
            </a:r>
            <a:endParaRPr lang="en-PK" b="1" dirty="0">
              <a:solidFill>
                <a:schemeClr val="accent6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AE64A99-7014-C132-98A9-FF3072F9CED4}"/>
              </a:ext>
            </a:extLst>
          </p:cNvPr>
          <p:cNvSpPr txBox="1"/>
          <p:nvPr/>
        </p:nvSpPr>
        <p:spPr>
          <a:xfrm>
            <a:off x="411932" y="5462663"/>
            <a:ext cx="7215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the rate at which electric charges flow through a conductor.</a:t>
            </a:r>
            <a:br>
              <a:rPr lang="en-US" dirty="0"/>
            </a:br>
            <a:endParaRPr lang="en-PK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D55AC1-947F-498D-E162-84E2438E7A8D}"/>
              </a:ext>
            </a:extLst>
          </p:cNvPr>
          <p:cNvSpPr/>
          <p:nvPr/>
        </p:nvSpPr>
        <p:spPr>
          <a:xfrm>
            <a:off x="7804086" y="1717834"/>
            <a:ext cx="1783533" cy="1711166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2"/>
                </a:solidFill>
              </a:rPr>
              <a:t>Q+</a:t>
            </a:r>
            <a:endParaRPr lang="en-PK" b="1" dirty="0">
              <a:solidFill>
                <a:schemeClr val="bg2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ACF1BB-2C4D-B35F-51E3-6C861AE297FB}"/>
              </a:ext>
            </a:extLst>
          </p:cNvPr>
          <p:cNvSpPr/>
          <p:nvPr/>
        </p:nvSpPr>
        <p:spPr>
          <a:xfrm>
            <a:off x="10438475" y="4572000"/>
            <a:ext cx="987552" cy="97777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Q+</a:t>
            </a:r>
            <a:endParaRPr lang="en-PK" b="1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F78A612-8253-F42C-607A-862C6073DFE2}"/>
              </a:ext>
            </a:extLst>
          </p:cNvPr>
          <p:cNvCxnSpPr>
            <a:cxnSpLocks/>
          </p:cNvCxnSpPr>
          <p:nvPr/>
        </p:nvCxnSpPr>
        <p:spPr>
          <a:xfrm flipH="1" flipV="1">
            <a:off x="9388273" y="3357404"/>
            <a:ext cx="1095067" cy="1286192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65A624-411E-948E-A041-193430DB3066}"/>
                  </a:ext>
                </a:extLst>
              </p:cNvPr>
              <p:cNvSpPr txBox="1"/>
              <p:nvPr/>
            </p:nvSpPr>
            <p:spPr>
              <a:xfrm>
                <a:off x="1121121" y="1536174"/>
                <a:ext cx="9949758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chemeClr val="accent6"/>
                    </a:solidFill>
                  </a:rPr>
                  <a:t>Ohms Law :</a:t>
                </a:r>
                <a:endParaRPr lang="en-US" b="1" dirty="0">
                  <a:solidFill>
                    <a:schemeClr val="accent6"/>
                  </a:solidFill>
                </a:endParaRPr>
              </a:p>
              <a:p>
                <a:endParaRPr lang="en-US" sz="1400" b="1" dirty="0">
                  <a:solidFill>
                    <a:schemeClr val="accent6"/>
                  </a:solidFill>
                </a:endParaRPr>
              </a:p>
              <a:p>
                <a:r>
                  <a:rPr lang="en-US" dirty="0"/>
                  <a:t>“Ohm’s Law states that the current flowing through a conductor is directly proportional to the potential difference applied across its ends, provided the temperature and other physical conditions remain constant.”</a:t>
                </a:r>
              </a:p>
              <a:p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/>
                  <a:t>Key Formula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>
                    <a:solidFill>
                      <a:schemeClr val="accent6"/>
                    </a:solidFill>
                  </a:rPr>
                  <a:t> 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b="1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V</a:t>
                </a:r>
                <a:r>
                  <a:rPr lang="en-US" dirty="0"/>
                  <a:t> = Voltage (Potential Difference) in </a:t>
                </a:r>
                <a:r>
                  <a:rPr lang="en-US" b="1" dirty="0"/>
                  <a:t>volts (V)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I</a:t>
                </a:r>
                <a:r>
                  <a:rPr lang="en-US" dirty="0"/>
                  <a:t> = Current in </a:t>
                </a:r>
                <a:r>
                  <a:rPr lang="en-US" b="1" dirty="0"/>
                  <a:t>amperes (A)</a:t>
                </a: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R</a:t>
                </a:r>
                <a:r>
                  <a:rPr lang="en-US" dirty="0"/>
                  <a:t> = Resistance in </a:t>
                </a:r>
                <a:r>
                  <a:rPr lang="en-US" b="1" dirty="0"/>
                  <a:t>ohms (</a:t>
                </a:r>
                <a:r>
                  <a:rPr lang="el-GR" b="1" dirty="0"/>
                  <a:t>Ω)</a:t>
                </a:r>
                <a:endParaRPr lang="en-US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E65A624-411E-948E-A041-193430DB3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121" y="1536174"/>
                <a:ext cx="9949758" cy="3785652"/>
              </a:xfrm>
              <a:prstGeom prst="rect">
                <a:avLst/>
              </a:prstGeom>
              <a:blipFill>
                <a:blip r:embed="rId3"/>
                <a:stretch>
                  <a:fillRect l="-1287" t="-1771" b="-161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1262" r="11262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5F7E7A-8832-4377-1D73-B210B027C477}"/>
              </a:ext>
            </a:extLst>
          </p:cNvPr>
          <p:cNvSpPr txBox="1"/>
          <p:nvPr/>
        </p:nvSpPr>
        <p:spPr>
          <a:xfrm>
            <a:off x="579422" y="928688"/>
            <a:ext cx="7731659" cy="5555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🎯 Resistance :</a:t>
            </a:r>
            <a:endParaRPr lang="en-US" b="1" dirty="0"/>
          </a:p>
          <a:p>
            <a:r>
              <a:rPr lang="en-US" b="1" dirty="0"/>
              <a:t>Resistance</a:t>
            </a:r>
            <a:r>
              <a:rPr lang="en-US" dirty="0"/>
              <a:t> is the opposition offered by a material to the flow of electric current. It measures how much the material restricts the movement of charges (typically electrons in conductors).</a:t>
            </a:r>
          </a:p>
          <a:p>
            <a:endParaRPr lang="en-US" dirty="0"/>
          </a:p>
          <a:p>
            <a:r>
              <a:rPr lang="en-US" b="1" dirty="0"/>
              <a:t>Resistance Formula : </a:t>
            </a:r>
          </a:p>
          <a:p>
            <a:endParaRPr lang="en-US" sz="1000" b="1" dirty="0"/>
          </a:p>
          <a:p>
            <a:r>
              <a:rPr lang="en-US" dirty="0"/>
              <a:t>From Ohm's Law, resistance can be calculated as:  R = V / I </a:t>
            </a:r>
          </a:p>
          <a:p>
            <a:endParaRPr lang="en-US" sz="1100" dirty="0"/>
          </a:p>
          <a:p>
            <a:r>
              <a:rPr lang="en-US" b="1" dirty="0"/>
              <a:t>Important Properties :</a:t>
            </a:r>
          </a:p>
          <a:p>
            <a:endParaRPr lang="en-US" sz="1100" b="1" dirty="0"/>
          </a:p>
          <a:p>
            <a:r>
              <a:rPr lang="en-US" b="1" dirty="0"/>
              <a:t>Unit</a:t>
            </a:r>
            <a:r>
              <a:rPr lang="en-US" dirty="0"/>
              <a:t>: The SI unit of resistance is </a:t>
            </a:r>
            <a:r>
              <a:rPr lang="en-US" b="1" dirty="0"/>
              <a:t>ohm</a:t>
            </a:r>
            <a:r>
              <a:rPr lang="en-US" dirty="0"/>
              <a:t> (Ω), represented by the Greek letter omega</a:t>
            </a:r>
          </a:p>
          <a:p>
            <a:endParaRPr lang="en-US" sz="1100" dirty="0"/>
          </a:p>
          <a:p>
            <a:r>
              <a:rPr lang="en-US" b="1" dirty="0"/>
              <a:t>Independence</a:t>
            </a:r>
            <a:r>
              <a:rPr lang="en-US" dirty="0"/>
              <a:t>: Resistance value is </a:t>
            </a:r>
            <a:r>
              <a:rPr lang="en-US" b="1" dirty="0"/>
              <a:t>independent of voltage and current</a:t>
            </a:r>
          </a:p>
          <a:p>
            <a:endParaRPr lang="en-US" sz="1100" dirty="0"/>
          </a:p>
          <a:p>
            <a:r>
              <a:rPr lang="en-US" b="1" dirty="0"/>
              <a:t>Dependence factors</a:t>
            </a:r>
            <a:r>
              <a:rPr lang="en-US" dirty="0"/>
              <a:t>: Resistance depends 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Nature of the conductor material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Length of the conductor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Cross-sectional area of the conductor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Temperature and other physical conditions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A66BE3-1A28-79B2-ACCA-D1FF2DD70A41}"/>
              </a:ext>
            </a:extLst>
          </p:cNvPr>
          <p:cNvSpPr txBox="1"/>
          <p:nvPr/>
        </p:nvSpPr>
        <p:spPr>
          <a:xfrm>
            <a:off x="1539089" y="561377"/>
            <a:ext cx="72337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Graphical Representation of Ohm’s Law”</a:t>
            </a:r>
            <a:endParaRPr lang="en-PK" b="1" dirty="0">
              <a:solidFill>
                <a:schemeClr val="accent6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4EA96B-A31C-6CE9-A80C-D409C4C8D964}"/>
              </a:ext>
            </a:extLst>
          </p:cNvPr>
          <p:cNvCxnSpPr>
            <a:cxnSpLocks/>
          </p:cNvCxnSpPr>
          <p:nvPr/>
        </p:nvCxnSpPr>
        <p:spPr>
          <a:xfrm>
            <a:off x="1875371" y="5178744"/>
            <a:ext cx="3998956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79BB31-2A25-A5F8-FC85-020128B8395B}"/>
              </a:ext>
            </a:extLst>
          </p:cNvPr>
          <p:cNvCxnSpPr>
            <a:cxnSpLocks/>
          </p:cNvCxnSpPr>
          <p:nvPr/>
        </p:nvCxnSpPr>
        <p:spPr>
          <a:xfrm flipV="1">
            <a:off x="1875371" y="1679657"/>
            <a:ext cx="0" cy="349908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4C920B-9AE3-4782-E97E-E6C6BD01D9A9}"/>
              </a:ext>
            </a:extLst>
          </p:cNvPr>
          <p:cNvCxnSpPr>
            <a:cxnSpLocks/>
          </p:cNvCxnSpPr>
          <p:nvPr/>
        </p:nvCxnSpPr>
        <p:spPr>
          <a:xfrm flipV="1">
            <a:off x="1875371" y="2098855"/>
            <a:ext cx="3079889" cy="307988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49C143A-2E5F-F8EF-94BE-C12A76E27C40}"/>
              </a:ext>
            </a:extLst>
          </p:cNvPr>
          <p:cNvCxnSpPr>
            <a:cxnSpLocks/>
          </p:cNvCxnSpPr>
          <p:nvPr/>
        </p:nvCxnSpPr>
        <p:spPr>
          <a:xfrm>
            <a:off x="4125575" y="2915968"/>
            <a:ext cx="0" cy="140795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346C5F-5361-4F1A-08FA-ECA5F368DF58}"/>
              </a:ext>
            </a:extLst>
          </p:cNvPr>
          <p:cNvCxnSpPr>
            <a:cxnSpLocks/>
          </p:cNvCxnSpPr>
          <p:nvPr/>
        </p:nvCxnSpPr>
        <p:spPr>
          <a:xfrm>
            <a:off x="2655138" y="4323918"/>
            <a:ext cx="1470437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16FF863-E450-71B4-A813-F0DCFBF7B3FA}"/>
              </a:ext>
            </a:extLst>
          </p:cNvPr>
          <p:cNvSpPr txBox="1">
            <a:spLocks/>
          </p:cNvSpPr>
          <p:nvPr/>
        </p:nvSpPr>
        <p:spPr>
          <a:xfrm>
            <a:off x="3887190" y="2403139"/>
            <a:ext cx="476770" cy="512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PK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A3A600-9878-896F-E307-E6C67BC166FA}"/>
              </a:ext>
            </a:extLst>
          </p:cNvPr>
          <p:cNvSpPr txBox="1">
            <a:spLocks/>
          </p:cNvSpPr>
          <p:nvPr/>
        </p:nvSpPr>
        <p:spPr>
          <a:xfrm>
            <a:off x="2428996" y="3861375"/>
            <a:ext cx="452285" cy="512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PK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2C9E1D-D286-8316-325B-610073FB3DF4}"/>
              </a:ext>
            </a:extLst>
          </p:cNvPr>
          <p:cNvSpPr txBox="1">
            <a:spLocks/>
          </p:cNvSpPr>
          <p:nvPr/>
        </p:nvSpPr>
        <p:spPr>
          <a:xfrm>
            <a:off x="4125575" y="4199905"/>
            <a:ext cx="485673" cy="512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endParaRPr lang="en-PK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43036D0-4B6B-F5E9-3197-9AF32AE164AB}"/>
              </a:ext>
            </a:extLst>
          </p:cNvPr>
          <p:cNvSpPr txBox="1">
            <a:spLocks/>
          </p:cNvSpPr>
          <p:nvPr/>
        </p:nvSpPr>
        <p:spPr>
          <a:xfrm rot="16200000">
            <a:off x="885937" y="3071385"/>
            <a:ext cx="1426746" cy="5555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Voltage</a:t>
            </a:r>
            <a:endParaRPr lang="en-PK" sz="20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8D2B745-DB4E-0493-8A65-E1AF1AF3BCC2}"/>
              </a:ext>
            </a:extLst>
          </p:cNvPr>
          <p:cNvSpPr txBox="1">
            <a:spLocks/>
          </p:cNvSpPr>
          <p:nvPr/>
        </p:nvSpPr>
        <p:spPr>
          <a:xfrm>
            <a:off x="2881280" y="5178744"/>
            <a:ext cx="1600270" cy="512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Current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EBE594-1D56-C6EF-A89F-71EAB3AC480A}"/>
              </a:ext>
            </a:extLst>
          </p:cNvPr>
          <p:cNvSpPr txBox="1"/>
          <p:nvPr/>
        </p:nvSpPr>
        <p:spPr>
          <a:xfrm>
            <a:off x="5856633" y="2659552"/>
            <a:ext cx="28654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 we know :</a:t>
            </a:r>
          </a:p>
          <a:p>
            <a:r>
              <a:rPr lang="en-US" dirty="0"/>
              <a:t>	slope = d</a:t>
            </a:r>
            <a:r>
              <a:rPr lang="en-US" b="1" dirty="0"/>
              <a:t>y / </a:t>
            </a:r>
            <a:r>
              <a:rPr lang="en-US" dirty="0"/>
              <a:t>d</a:t>
            </a:r>
            <a:r>
              <a:rPr lang="en-US" b="1" dirty="0"/>
              <a:t>x</a:t>
            </a:r>
          </a:p>
          <a:p>
            <a:r>
              <a:rPr lang="en-US" dirty="0"/>
              <a:t>Here slope is resistance so,</a:t>
            </a:r>
          </a:p>
          <a:p>
            <a:r>
              <a:rPr lang="en-US" dirty="0"/>
              <a:t>	R = Voltage / Current 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1410244"/>
          </a:xfrm>
        </p:spPr>
        <p:txBody>
          <a:bodyPr/>
          <a:lstStyle/>
          <a:p>
            <a:r>
              <a:rPr lang="en-US" dirty="0"/>
              <a:t>Munaf Ahmed Khan</a:t>
            </a:r>
          </a:p>
          <a:p>
            <a:r>
              <a:rPr lang="en-US" dirty="0"/>
              <a:t>03308116985</a:t>
            </a:r>
          </a:p>
          <a:p>
            <a:r>
              <a:rPr lang="en-US" dirty="0"/>
              <a:t>munafcoder@gmail.com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5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7961EAB-C1C6-4613-86C1-BF516C3BF458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{7C607C52-4DB0-4E8A-8CAA-2739B0BDDB76}TF8a9b5915-b8c7-461e-8cdd-693d48b5e32371f7b7e2_win32-4bf0b9a2ea37</Template>
  <TotalTime>172</TotalTime>
  <Words>452</Words>
  <Application>Microsoft Office PowerPoint</Application>
  <PresentationFormat>Widescreen</PresentationFormat>
  <Paragraphs>70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Cambria Math</vt:lpstr>
      <vt:lpstr>Sabon Next LT</vt:lpstr>
      <vt:lpstr>Wingdings</vt:lpstr>
      <vt:lpstr>Custom</vt:lpstr>
      <vt:lpstr> </vt:lpstr>
      <vt:lpstr>To Understand Ohm’s Law, First Know Voltage &amp; Current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suhaib hafiz</dc:creator>
  <cp:lastModifiedBy>suhaib hafiz</cp:lastModifiedBy>
  <cp:revision>3</cp:revision>
  <dcterms:created xsi:type="dcterms:W3CDTF">2025-10-01T13:59:04Z</dcterms:created>
  <dcterms:modified xsi:type="dcterms:W3CDTF">2025-10-02T16:05:59Z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