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B49DE-6EF6-8E4D-A830-14FA6B7192BB}" v="51" dt="2025-10-09T06:50:44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40"/>
  </p:normalViewPr>
  <p:slideViewPr>
    <p:cSldViewPr snapToGrid="0">
      <p:cViewPr varScale="1">
        <p:scale>
          <a:sx n="87" d="100"/>
          <a:sy n="87" d="100"/>
        </p:scale>
        <p:origin x="5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10/9/25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A503-04D6-B319-3A8B-E319B50A0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ELECTRIC FLUX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EEE3F-83C5-660B-3FA1-16E84BF85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: Subhan Ghafoor</a:t>
            </a:r>
          </a:p>
          <a:p>
            <a:r>
              <a:rPr lang="en-US" dirty="0"/>
              <a:t>Roll No#: 25F-CY-063</a:t>
            </a:r>
          </a:p>
        </p:txBody>
      </p:sp>
    </p:spTree>
    <p:extLst>
      <p:ext uri="{BB962C8B-B14F-4D97-AF65-F5344CB8AC3E}">
        <p14:creationId xmlns:p14="http://schemas.microsoft.com/office/powerpoint/2010/main" val="272239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C53A-F557-F698-DCBE-46DD6889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Electric FLUX?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44350-11C8-8155-4AFB-2B84617B1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Electric Flux (</a:t>
                </a:r>
                <a:r>
                  <a:rPr lang="el-GR" sz="2400" b="1" dirty="0"/>
                  <a:t>Φ)</a:t>
                </a:r>
              </a:p>
              <a:p>
                <a:r>
                  <a:rPr lang="en-US" b="1" dirty="0"/>
                  <a:t>Definition</a:t>
                </a:r>
                <a:r>
                  <a:rPr lang="en-US" dirty="0"/>
                  <a:t>: The number of electric field lines passing through a surface.</a:t>
                </a:r>
              </a:p>
              <a:p>
                <a:r>
                  <a:rPr lang="en-US" b="1" dirty="0"/>
                  <a:t>Type</a:t>
                </a:r>
                <a:r>
                  <a:rPr lang="en-US" dirty="0"/>
                  <a:t>: Scalar quantity (has magnitude but no direction).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Mathematical Expression:</a:t>
                </a:r>
              </a:p>
              <a:p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</a:rPr>
                      <m:t>𝚽</m:t>
                    </m:r>
                    <m:r>
                      <a:rPr lang="el-GR" sz="2400" b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ur-PK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r-PK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ur-PK" sz="2400" b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ur-PK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r-PK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ur-PK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ur-PK" sz="2400" b="1" i="1">
                        <a:latin typeface="Cambria Math" panose="02040503050406030204" pitchFamily="18" charset="0"/>
                      </a:rPr>
                      <m:t>𝑬𝑨</m:t>
                    </m:r>
                    <m:func>
                      <m:funcPr>
                        <m:ctrlPr>
                          <a:rPr lang="ur-PK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ur-PK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endParaRPr lang="ur-PK" sz="2400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ur-PK" dirty="0"/>
                  <a:t>: </a:t>
                </a:r>
                <a:r>
                  <a:rPr lang="en-US" dirty="0"/>
                  <a:t>Electric field (vector)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ur-PK" dirty="0"/>
                  <a:t>: </a:t>
                </a:r>
                <a:r>
                  <a:rPr lang="en-US" dirty="0"/>
                  <a:t>Area vector (perpendicular to the surface)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ur-P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r-P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ur-PK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44350-11C8-8155-4AFB-2B84617B1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2188" b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rectangle with arrows pointing to the side&#10;&#10;AI-generated content may be incorrect.">
            <a:extLst>
              <a:ext uri="{FF2B5EF4-FFF2-40B4-BE49-F238E27FC236}">
                <a16:creationId xmlns:a16="http://schemas.microsoft.com/office/drawing/2014/main" id="{C9C342F3-9CFF-F4EB-BD59-3F5B2895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13" y="3223431"/>
            <a:ext cx="3482488" cy="261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EB9B-EA7D-0571-90DB-4ED1C06B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flux depends on what?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11D86-C9A5-59A7-B8F6-46ED8310C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817352" cy="4050792"/>
              </a:xfrm>
            </p:spPr>
            <p:txBody>
              <a:bodyPr/>
              <a:lstStyle/>
              <a:p>
                <a:r>
                  <a:rPr lang="en-US" dirty="0"/>
                  <a:t>Basically Electric Flux depends on two things:-</a:t>
                </a:r>
              </a:p>
              <a:p>
                <a:pPr marL="0" indent="0">
                  <a:buNone/>
                </a:pPr>
                <a:r>
                  <a:rPr lang="en-US" dirty="0"/>
                  <a:t>1.Electric Field  (Vector Quantity).</a:t>
                </a:r>
              </a:p>
              <a:p>
                <a:pPr marL="0" indent="0">
                  <a:buNone/>
                </a:pPr>
                <a:r>
                  <a:rPr lang="en-US" dirty="0"/>
                  <a:t>2.X-component of area </a:t>
                </a:r>
                <a:r>
                  <a:rPr lang="en-US" dirty="0" err="1"/>
                  <a:t>i.e</a:t>
                </a:r>
                <a:r>
                  <a:rPr lang="en-US" dirty="0"/>
                  <a:t> (</a:t>
                </a:r>
                <a:r>
                  <a:rPr lang="en-US" dirty="0" err="1"/>
                  <a:t>ACos</a:t>
                </a:r>
                <a:r>
                  <a:rPr lang="el-GR" dirty="0"/>
                  <a:t>θ</a:t>
                </a:r>
                <a:r>
                  <a:rPr lang="en-US" dirty="0"/>
                  <a:t>). In a specific condition.</a:t>
                </a:r>
              </a:p>
              <a:p>
                <a:pPr marL="0" indent="0">
                  <a:buNone/>
                </a:pPr>
                <a:r>
                  <a:rPr lang="en-US" dirty="0"/>
                  <a:t>3.The Multiplication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ur-PK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r-PK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dirty="0"/>
                  <a:t> electric intensity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ur-PK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r-PK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 surface</a:t>
                </a:r>
              </a:p>
              <a:p>
                <a:pPr marL="0" indent="0">
                  <a:buNone/>
                </a:pPr>
                <a:r>
                  <a:rPr lang="en-US" dirty="0"/>
                  <a:t>of area is equal to </a:t>
                </a:r>
                <a:r>
                  <a:rPr lang="el-GR" b="1" dirty="0"/>
                  <a:t>Φ</a:t>
                </a:r>
                <a:r>
                  <a:rPr lang="en-US" b="1" dirty="0"/>
                  <a:t>= </a:t>
                </a:r>
                <a:r>
                  <a:rPr lang="en-US" b="1" dirty="0" err="1"/>
                  <a:t>E.Acos</a:t>
                </a:r>
                <a:r>
                  <a:rPr lang="el-GR" dirty="0"/>
                  <a:t>θ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11D86-C9A5-59A7-B8F6-46ED8310C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817352" cy="4050792"/>
              </a:xfrm>
              <a:blipFill>
                <a:blip r:embed="rId2"/>
                <a:stretch>
                  <a:fillRect l="-586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triangle with arrows and directions&#10;&#10;AI-generated content may be incorrect.">
            <a:extLst>
              <a:ext uri="{FF2B5EF4-FFF2-40B4-BE49-F238E27FC236}">
                <a16:creationId xmlns:a16="http://schemas.microsoft.com/office/drawing/2014/main" id="{54F67ACE-E4B7-315A-AB51-5A73F40A9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52" y="2743199"/>
            <a:ext cx="3505200" cy="32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0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5B5D-5CBE-FE8D-58BB-A67CB433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OF FLUX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682C-D925-11E6-E2D1-59A265A3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Flux can be maximum and either minimum.</a:t>
            </a:r>
          </a:p>
          <a:p>
            <a:r>
              <a:rPr lang="en-US" dirty="0"/>
              <a:t>It depends on the field lines which are passing</a:t>
            </a:r>
          </a:p>
          <a:p>
            <a:pPr marL="0" indent="0">
              <a:buNone/>
            </a:pPr>
            <a:r>
              <a:rPr lang="en-US" dirty="0"/>
              <a:t>through a particular surface in different conditions.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MAXIMUM FLUX</a:t>
            </a:r>
          </a:p>
          <a:p>
            <a:pPr marL="0" indent="0">
              <a:buNone/>
            </a:pPr>
            <a:r>
              <a:rPr lang="en-US" dirty="0"/>
              <a:t> If the direction of electric field and the direction of area</a:t>
            </a:r>
          </a:p>
          <a:p>
            <a:pPr marL="0" indent="0">
              <a:buNone/>
            </a:pPr>
            <a:r>
              <a:rPr lang="en-US" dirty="0"/>
              <a:t>are same the flux will be maximum.</a:t>
            </a:r>
          </a:p>
          <a:p>
            <a:pPr marL="0" indent="0">
              <a:buNone/>
            </a:pPr>
            <a:r>
              <a:rPr lang="el-GR" b="1" dirty="0"/>
              <a:t>Φ</a:t>
            </a:r>
            <a:r>
              <a:rPr lang="en-US" b="1" dirty="0"/>
              <a:t>= EA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0AD23A4C-EB40-1B5F-ACA2-EBB191900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886" y="2299700"/>
            <a:ext cx="2796266" cy="32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9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098A-9829-2DA7-CED3-0A20F59D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OF FLUX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FCEC2-B165-5710-CC32-7AE588FE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FLUX</a:t>
            </a:r>
          </a:p>
          <a:p>
            <a:r>
              <a:rPr lang="en-US" dirty="0"/>
              <a:t>If the direction of electric field and the direction</a:t>
            </a:r>
          </a:p>
          <a:p>
            <a:r>
              <a:rPr lang="en-US" dirty="0"/>
              <a:t>of area are perpendicular there will be no flux.</a:t>
            </a:r>
          </a:p>
          <a:p>
            <a:r>
              <a:rPr lang="el-GR" b="1" dirty="0"/>
              <a:t>Φ</a:t>
            </a:r>
            <a:r>
              <a:rPr lang="en-US" b="1" dirty="0"/>
              <a:t>=0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drawing of a triangle with arrows&#10;&#10;AI-generated content may be incorrect.">
            <a:extLst>
              <a:ext uri="{FF2B5EF4-FFF2-40B4-BE49-F238E27FC236}">
                <a16:creationId xmlns:a16="http://schemas.microsoft.com/office/drawing/2014/main" id="{353B60D2-C0C0-F644-F516-7F2104B9D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112" y="2241754"/>
            <a:ext cx="3075039" cy="19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4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B9C1-9B43-CB1F-E822-B50306F8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unit of flux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91A0-DA69-00D6-2F73-9C0F0C9B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 unit of Electric Flux is:- </a:t>
            </a:r>
          </a:p>
          <a:p>
            <a:r>
              <a:rPr lang="en-US" dirty="0"/>
              <a:t>We always derive the SI unit by the formula:-</a:t>
            </a:r>
          </a:p>
          <a:p>
            <a:r>
              <a:rPr lang="el-GR" b="1" dirty="0"/>
              <a:t>Φ</a:t>
            </a:r>
            <a:r>
              <a:rPr lang="en-US" b="1" dirty="0"/>
              <a:t>= EA</a:t>
            </a:r>
          </a:p>
          <a:p>
            <a:r>
              <a:rPr lang="en-US" dirty="0"/>
              <a:t>Formula of electric intensity is:-</a:t>
            </a:r>
          </a:p>
          <a:p>
            <a:r>
              <a:rPr lang="en-US" dirty="0"/>
              <a:t>E = F/q = N/C</a:t>
            </a:r>
          </a:p>
          <a:p>
            <a:r>
              <a:rPr lang="en-US" dirty="0"/>
              <a:t>A = square meter (m²)</a:t>
            </a:r>
          </a:p>
          <a:p>
            <a:r>
              <a:rPr lang="en-US" dirty="0"/>
              <a:t>The SI unit of Flux will be:-</a:t>
            </a:r>
          </a:p>
          <a:p>
            <a:r>
              <a:rPr lang="el-GR" b="1" dirty="0"/>
              <a:t>Φ</a:t>
            </a:r>
            <a:r>
              <a:rPr lang="en-US" b="1" dirty="0"/>
              <a:t> = </a:t>
            </a:r>
            <a:r>
              <a:rPr lang="en-US" dirty="0"/>
              <a:t>N·m²/C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69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82CB-0D19-E659-B8D9-D4D21135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F567-7033-8A6D-476E-57BCE5B3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Gauss’s law was introduced by Carl Friedrich Gauss.</a:t>
            </a:r>
          </a:p>
          <a:p>
            <a:r>
              <a:rPr lang="en-US" dirty="0"/>
              <a:t>Introduced in 1835.</a:t>
            </a:r>
          </a:p>
          <a:p>
            <a:r>
              <a:rPr lang="en-US" dirty="0"/>
              <a:t>This is a electric flux through a closed surface.</a:t>
            </a:r>
          </a:p>
          <a:p>
            <a:r>
              <a:rPr lang="en-US" dirty="0"/>
              <a:t>This is also called Gaussian’s surfaces.</a:t>
            </a:r>
          </a:p>
          <a:p>
            <a:r>
              <a:rPr lang="en-US" dirty="0"/>
              <a:t>The surfaces which we imagined around an electric </a:t>
            </a:r>
          </a:p>
          <a:p>
            <a:pPr marL="0" indent="0">
              <a:buNone/>
            </a:pPr>
            <a:r>
              <a:rPr lang="en-US" dirty="0"/>
              <a:t>charge is called Gaussian’s surfaces.</a:t>
            </a:r>
          </a:p>
        </p:txBody>
      </p:sp>
      <p:pic>
        <p:nvPicPr>
          <p:cNvPr id="5" name="Picture 4" descr="A whiteboard with a drawing of a circle and a square with arrows&#10;&#10;AI-generated content may be incorrect.">
            <a:extLst>
              <a:ext uri="{FF2B5EF4-FFF2-40B4-BE49-F238E27FC236}">
                <a16:creationId xmlns:a16="http://schemas.microsoft.com/office/drawing/2014/main" id="{B1F77F82-5789-3DDA-66DD-D688CFC8B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78" y="2861187"/>
            <a:ext cx="3642852" cy="292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5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B683-F7D1-E958-D9DF-E6CC681F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of Gauss’s </a:t>
            </a:r>
            <a:r>
              <a:rPr lang="en-US" dirty="0" err="1"/>
              <a:t>lAW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2495-0F4D-F25B-F8DF-D0B48CCA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STATEMENT:-</a:t>
            </a:r>
          </a:p>
          <a:p>
            <a:r>
              <a:rPr lang="en-US" dirty="0"/>
              <a:t>“The net electric flux through a closed surface</a:t>
            </a:r>
          </a:p>
          <a:p>
            <a:pPr marL="0" indent="0">
              <a:buNone/>
            </a:pPr>
            <a:r>
              <a:rPr lang="en-US" dirty="0"/>
              <a:t>is </a:t>
            </a:r>
            <a:r>
              <a:rPr lang="el-GR" dirty="0"/>
              <a:t>1/ε₀</a:t>
            </a:r>
            <a:r>
              <a:rPr lang="en-US" dirty="0"/>
              <a:t> times the net electric charge enclosed by</a:t>
            </a:r>
          </a:p>
          <a:p>
            <a:pPr marL="0" indent="0">
              <a:buNone/>
            </a:pPr>
            <a:r>
              <a:rPr lang="en-US" dirty="0"/>
              <a:t>that closed surface”. 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net electric flux through the closed surface </a:t>
            </a:r>
          </a:p>
          <a:p>
            <a:pPr marL="0" indent="0">
              <a:buNone/>
            </a:pPr>
            <a:r>
              <a:rPr lang="en-US" dirty="0"/>
              <a:t>is given by:-</a:t>
            </a:r>
          </a:p>
          <a:p>
            <a:pPr marL="0" indent="0">
              <a:buNone/>
            </a:pPr>
            <a:r>
              <a:rPr lang="el-GR" b="1" dirty="0"/>
              <a:t>Φ</a:t>
            </a:r>
            <a:r>
              <a:rPr lang="en-US" b="1" dirty="0"/>
              <a:t>net = </a:t>
            </a:r>
            <a:r>
              <a:rPr lang="el-GR" b="1" dirty="0"/>
              <a:t>Φ</a:t>
            </a:r>
            <a:r>
              <a:rPr lang="en-US" b="1" dirty="0"/>
              <a:t>1 + </a:t>
            </a:r>
            <a:r>
              <a:rPr lang="el-GR" b="1" dirty="0"/>
              <a:t>Φ</a:t>
            </a:r>
            <a:r>
              <a:rPr lang="en-US" b="1" dirty="0"/>
              <a:t>2 + </a:t>
            </a:r>
            <a:r>
              <a:rPr lang="el-GR" b="1" dirty="0"/>
              <a:t>Φ</a:t>
            </a:r>
            <a:r>
              <a:rPr lang="en-US" b="1" dirty="0"/>
              <a:t>3 +………+ </a:t>
            </a:r>
            <a:r>
              <a:rPr lang="el-GR" b="1" dirty="0"/>
              <a:t>Φ</a:t>
            </a:r>
            <a:r>
              <a:rPr lang="en-US" b="1" dirty="0"/>
              <a:t>n.</a:t>
            </a:r>
          </a:p>
          <a:p>
            <a:pPr marL="0" indent="0">
              <a:buNone/>
            </a:pPr>
            <a:r>
              <a:rPr lang="el-GR" b="1" dirty="0"/>
              <a:t>Φ</a:t>
            </a:r>
            <a:r>
              <a:rPr lang="en-US" b="1" dirty="0"/>
              <a:t>net = q1/</a:t>
            </a:r>
            <a:r>
              <a:rPr lang="el-GR" dirty="0"/>
              <a:t>ε₀</a:t>
            </a:r>
            <a:r>
              <a:rPr lang="en-US" dirty="0"/>
              <a:t> + q2/</a:t>
            </a:r>
            <a:r>
              <a:rPr lang="el-GR" dirty="0"/>
              <a:t>ε₀</a:t>
            </a:r>
            <a:r>
              <a:rPr lang="en-US" dirty="0"/>
              <a:t> + q3/</a:t>
            </a:r>
            <a:r>
              <a:rPr lang="el-GR" dirty="0"/>
              <a:t>ε₀</a:t>
            </a:r>
            <a:r>
              <a:rPr lang="en-US" dirty="0"/>
              <a:t>…….qn/</a:t>
            </a:r>
            <a:r>
              <a:rPr lang="el-GR" dirty="0"/>
              <a:t>ε₀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l-GR" b="1" dirty="0"/>
              <a:t>Φ</a:t>
            </a:r>
            <a:r>
              <a:rPr lang="en-US" b="1" dirty="0"/>
              <a:t>net = 1/</a:t>
            </a:r>
            <a:r>
              <a:rPr lang="el-GR" dirty="0"/>
              <a:t>ε₀</a:t>
            </a:r>
            <a:r>
              <a:rPr lang="en-US" dirty="0"/>
              <a:t> [q1 + q2 + q3……..+ qn].</a:t>
            </a:r>
          </a:p>
          <a:p>
            <a:pPr marL="0" indent="0">
              <a:buNone/>
            </a:pPr>
            <a:r>
              <a:rPr lang="el-GR" b="1" dirty="0"/>
              <a:t>Φ</a:t>
            </a:r>
            <a:r>
              <a:rPr lang="en-US" b="1" dirty="0"/>
              <a:t>net = 1/</a:t>
            </a:r>
            <a:r>
              <a:rPr lang="el-GR" dirty="0"/>
              <a:t>ε₀</a:t>
            </a:r>
            <a:r>
              <a:rPr lang="en-US" dirty="0"/>
              <a:t> [net electric charge enclosed by the closed surface].</a:t>
            </a:r>
          </a:p>
          <a:p>
            <a:pPr marL="0" indent="0">
              <a:buNone/>
            </a:pPr>
            <a:r>
              <a:rPr lang="en-US" b="1" dirty="0"/>
              <a:t>“</a:t>
            </a:r>
            <a:r>
              <a:rPr lang="el-GR" b="1" dirty="0"/>
              <a:t>Φ</a:t>
            </a:r>
            <a:r>
              <a:rPr lang="en-US" b="1" dirty="0"/>
              <a:t>net = 1/</a:t>
            </a:r>
            <a:r>
              <a:rPr lang="el-GR" dirty="0"/>
              <a:t>ε₀</a:t>
            </a:r>
            <a:r>
              <a:rPr lang="en-US" dirty="0"/>
              <a:t> × Q”.                   A × b ,  1/a × c.</a:t>
            </a:r>
          </a:p>
          <a:p>
            <a:pPr marL="0" indent="0">
              <a:buNone/>
            </a:pPr>
            <a:r>
              <a:rPr lang="en-US" dirty="0"/>
              <a:t> “</a:t>
            </a:r>
            <a:r>
              <a:rPr lang="el-GR" b="1" dirty="0"/>
              <a:t>Φ</a:t>
            </a:r>
            <a:r>
              <a:rPr lang="en-US" b="1" dirty="0"/>
              <a:t>net = </a:t>
            </a:r>
            <a:r>
              <a:rPr lang="en-US" dirty="0"/>
              <a:t>Q/</a:t>
            </a:r>
            <a:r>
              <a:rPr lang="el-GR" dirty="0"/>
              <a:t>ε₀</a:t>
            </a:r>
            <a:r>
              <a:rPr lang="en-US" dirty="0"/>
              <a:t>”.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Picture 4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4EBACC05-3F38-6F50-02E8-652561A0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510" y="1872750"/>
            <a:ext cx="4748980" cy="34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8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DC88-7212-D96A-A263-E712163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8855-59DD-BEF2-845C-54B29C46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98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482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ELECTRIC FLUX</vt:lpstr>
      <vt:lpstr>WHAT IS Electric FLUX?</vt:lpstr>
      <vt:lpstr>Electric flux depends on what?</vt:lpstr>
      <vt:lpstr>CONDITIONS OF FLUX </vt:lpstr>
      <vt:lpstr>CONDITIONS OF FLUX </vt:lpstr>
      <vt:lpstr>Si unit of flux</vt:lpstr>
      <vt:lpstr>Gauss’s law</vt:lpstr>
      <vt:lpstr>Derivation of Gauss’s lAW </vt:lpstr>
      <vt:lpstr>Thank you.....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a31146</dc:creator>
  <cp:lastModifiedBy>a31146</cp:lastModifiedBy>
  <cp:revision>3</cp:revision>
  <dcterms:created xsi:type="dcterms:W3CDTF">2025-10-08T09:20:11Z</dcterms:created>
  <dcterms:modified xsi:type="dcterms:W3CDTF">2025-10-09T06:51:11Z</dcterms:modified>
</cp:coreProperties>
</file>