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69" d="100"/>
          <a:sy n="69" d="100"/>
        </p:scale>
        <p:origin x="564" y="-78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 Fatima" userId="0b8bfbd89f2f84fe" providerId="LiveId" clId="{B6567EBE-4695-4AA0-827B-97FCD6788C4E}"/>
    <pc:docChg chg="modSld">
      <pc:chgData name="Manal Fatima" userId="0b8bfbd89f2f84fe" providerId="LiveId" clId="{B6567EBE-4695-4AA0-827B-97FCD6788C4E}" dt="2025-10-22T06:02:58.556" v="11" actId="20577"/>
      <pc:docMkLst>
        <pc:docMk/>
      </pc:docMkLst>
      <pc:sldChg chg="modSp mod">
        <pc:chgData name="Manal Fatima" userId="0b8bfbd89f2f84fe" providerId="LiveId" clId="{B6567EBE-4695-4AA0-827B-97FCD6788C4E}" dt="2025-10-22T06:02:58.556" v="11" actId="20577"/>
        <pc:sldMkLst>
          <pc:docMk/>
          <pc:sldMk cId="1338167130" sldId="317"/>
        </pc:sldMkLst>
        <pc:spChg chg="mod">
          <ac:chgData name="Manal Fatima" userId="0b8bfbd89f2f84fe" providerId="LiveId" clId="{B6567EBE-4695-4AA0-827B-97FCD6788C4E}" dt="2025-10-22T06:02:58.556" v="11" actId="20577"/>
          <ac:spMkLst>
            <pc:docMk/>
            <pc:sldMk cId="1338167130" sldId="317"/>
            <ac:spMk id="3" creationId="{B45A4A65-E8B8-40CF-7ABD-97EA8FA9752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noexit4u.com/2013/05/c-program-to-convert-string-from_3582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solution.pro/de/t/dart-programming/dart-programming-while-loop/dart-programmierung-while-schleif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/>
              <a:t>While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21BD001C-73E0-CDA5-4050-B514410B8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9808"/>
            <a:ext cx="5315712" cy="914400"/>
          </a:xfrm>
        </p:spPr>
        <p:txBody>
          <a:bodyPr/>
          <a:lstStyle/>
          <a:p>
            <a:r>
              <a:rPr lang="en-US" sz="3200" dirty="0"/>
              <a:t>F gets and why not </a:t>
            </a:r>
            <a:r>
              <a:rPr lang="en-US" sz="3200" dirty="0" err="1"/>
              <a:t>scanf</a:t>
            </a: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6696C2-FCA3-D78D-9993-0086E3DF4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29667"/>
              </p:ext>
            </p:extLst>
          </p:nvPr>
        </p:nvGraphicFramePr>
        <p:xfrm>
          <a:off x="1011936" y="3127353"/>
          <a:ext cx="10515600" cy="32004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663054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0047635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0829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scanf()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fgets()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57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Spaces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❌ Stops reading when it sees a space.</a:t>
                      </a:r>
                      <a:br>
                        <a:rPr lang="en-US"/>
                      </a:br>
                      <a:r>
                        <a:rPr lang="en-US"/>
                        <a:t>Example: typing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Hello world</a:t>
                      </a:r>
                      <a:r>
                        <a:rPr lang="en-US"/>
                        <a:t> → only reads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Hello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Reads the </a:t>
                      </a:r>
                      <a:r>
                        <a:rPr lang="en-US" i="1"/>
                        <a:t>whole line</a:t>
                      </a:r>
                      <a:r>
                        <a:rPr lang="en-US"/>
                        <a:t> including spaces.</a:t>
                      </a:r>
                      <a:br>
                        <a:rPr lang="en-US"/>
                      </a:br>
                      <a:r>
                        <a:rPr lang="en-US">
                          <a:latin typeface="Courier New" panose="02070309020205020404" pitchFamily="49" charset="0"/>
                        </a:rPr>
                        <a:t>Hello world</a:t>
                      </a:r>
                      <a:r>
                        <a:rPr lang="en-US"/>
                        <a:t> stays exactly that.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2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Safety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⚠️ Can cause </a:t>
                      </a:r>
                      <a:r>
                        <a:rPr lang="en-US" i="1"/>
                        <a:t>buffer overflow</a:t>
                      </a:r>
                      <a:r>
                        <a:rPr lang="en-US"/>
                        <a:t> if user types too much.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Safer — it knows the maximum size of the variable.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738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Leftover input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😬 Often leaves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\n</a:t>
                      </a:r>
                      <a:r>
                        <a:rPr lang="en-US"/>
                        <a:t> or extra input in the buffer, causing weird bugs.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😊 Handles newline properly (adds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\n</a:t>
                      </a:r>
                      <a:r>
                        <a:rPr lang="en-US"/>
                        <a:t> at the end).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34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Use case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Best for numbers or single words.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Best for full sentences or text lines.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408175"/>
                  </a:ext>
                </a:extLst>
              </a:tr>
            </a:tbl>
          </a:graphicData>
        </a:graphic>
      </p:graphicFrame>
      <p:pic>
        <p:nvPicPr>
          <p:cNvPr id="15" name="Picture 1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E9B6E335-CC72-72CD-68DF-A04DC794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08" y="294771"/>
            <a:ext cx="4401958" cy="27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64" y="327838"/>
            <a:ext cx="2980944" cy="914400"/>
          </a:xfrm>
        </p:spPr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FF5B07-FD14-1931-2B25-7684743FC232}"/>
              </a:ext>
            </a:extLst>
          </p:cNvPr>
          <p:cNvSpPr txBox="1"/>
          <p:nvPr/>
        </p:nvSpPr>
        <p:spPr>
          <a:xfrm>
            <a:off x="5498592" y="1310995"/>
            <a:ext cx="618591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Starts with #include 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stdio.h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includes the Input/Output library, just like packing the book you need for today’s “class.”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int main()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the program’s main function, where execution begins.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char message[1000];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a large string to store whatever the user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printf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() statements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display messages on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while(1) 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creates an infinite conversation (runs forever).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fgets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safely reads full user input (including spaces).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printf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("Nadia: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Jeee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!!")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prints a fixed</a:t>
            </a:r>
            <a:r>
              <a:rPr lang="en-US" altLang="en-US" sz="2000" dirty="0">
                <a:latin typeface="Amasis MT Pro" panose="020405040500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response each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return 0;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– ends the program properly when stopped.</a:t>
            </a:r>
          </a:p>
        </p:txBody>
      </p:sp>
      <p:pic>
        <p:nvPicPr>
          <p:cNvPr id="15" name="Picture 1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B4305B4-2FE8-E865-CDDB-8C52F591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" y="1538355"/>
            <a:ext cx="4401958" cy="273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088" y="1179576"/>
            <a:ext cx="5687568" cy="2908004"/>
          </a:xfrm>
        </p:spPr>
        <p:txBody>
          <a:bodyPr/>
          <a:lstStyle/>
          <a:p>
            <a:r>
              <a:rPr lang="en-US" dirty="0"/>
              <a:t>Any Questions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If Yes Ask ChatGPT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M </a:t>
            </a:r>
            <a:r>
              <a:rPr lang="en-US" dirty="0" err="1"/>
              <a:t>rehan</a:t>
            </a:r>
            <a:endParaRPr lang="en-US" dirty="0"/>
          </a:p>
          <a:p>
            <a:r>
              <a:rPr lang="en-US" dirty="0"/>
              <a:t>25f cy 102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83155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 TO C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BASIC TERMINOLOGIES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WHILE LOOP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NADIA PROGRAM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385816" cy="1344168"/>
          </a:xfrm>
        </p:spPr>
        <p:txBody>
          <a:bodyPr/>
          <a:lstStyle/>
          <a:p>
            <a:r>
              <a:rPr lang="en-US" dirty="0"/>
              <a:t>What is C?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9E7CDF98-DEEE-F810-3E8D-578292824EBE}"/>
              </a:ext>
            </a:extLst>
          </p:cNvPr>
          <p:cNvSpPr txBox="1">
            <a:spLocks/>
          </p:cNvSpPr>
          <p:nvPr/>
        </p:nvSpPr>
        <p:spPr>
          <a:xfrm>
            <a:off x="752284" y="2258568"/>
            <a:ext cx="5449824" cy="128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C language</a:t>
            </a:r>
            <a:r>
              <a:rPr lang="en-US" sz="1600" dirty="0"/>
              <a:t> is a </a:t>
            </a:r>
            <a:r>
              <a:rPr lang="en-US" sz="1600" b="1" dirty="0"/>
              <a:t>high-level programming language</a:t>
            </a:r>
            <a:r>
              <a:rPr lang="en-US" sz="1600" dirty="0"/>
              <a:t> developed in the </a:t>
            </a:r>
            <a:r>
              <a:rPr lang="en-US" sz="1600" b="1" dirty="0"/>
              <a:t>early 1970s</a:t>
            </a:r>
            <a:r>
              <a:rPr lang="en-US" sz="1600" dirty="0"/>
              <a:t> by </a:t>
            </a:r>
            <a:r>
              <a:rPr lang="en-US" sz="1600" b="1" dirty="0"/>
              <a:t>Dennis Ritchie</a:t>
            </a:r>
            <a:r>
              <a:rPr lang="en-US" sz="1600" dirty="0"/>
              <a:t> at </a:t>
            </a:r>
            <a:r>
              <a:rPr lang="en-US" sz="1600" b="1" dirty="0"/>
              <a:t>Bell Labs</a:t>
            </a:r>
            <a:r>
              <a:rPr lang="en-US" sz="1600" dirty="0"/>
              <a:t>. It was created to develop the </a:t>
            </a:r>
            <a:r>
              <a:rPr lang="en-US" sz="1600" b="1" dirty="0"/>
              <a:t>UNIX operating system</a:t>
            </a:r>
            <a:r>
              <a:rPr lang="en-US" sz="1600" dirty="0"/>
              <a:t> and has since become one of the most widely used programming languages in the world.</a:t>
            </a:r>
          </a:p>
          <a:p>
            <a:r>
              <a:rPr lang="en-US" sz="1600" dirty="0"/>
              <a:t>Here’s a </a:t>
            </a:r>
            <a:r>
              <a:rPr lang="en-US" sz="1600" b="1" dirty="0"/>
              <a:t>brief explanation</a:t>
            </a:r>
            <a:r>
              <a:rPr lang="en-US" sz="1600" dirty="0"/>
              <a:t>:</a:t>
            </a:r>
          </a:p>
          <a:p>
            <a:r>
              <a:rPr lang="en-US" sz="1600" dirty="0"/>
              <a:t>🧠 </a:t>
            </a:r>
            <a:r>
              <a:rPr lang="en-US" sz="1600" b="1" dirty="0"/>
              <a:t>Type:</a:t>
            </a:r>
            <a:r>
              <a:rPr lang="en-US" sz="1600" dirty="0"/>
              <a:t> Structured, procedural programming language.</a:t>
            </a:r>
          </a:p>
          <a:p>
            <a:r>
              <a:rPr lang="en-US" sz="1600" dirty="0"/>
              <a:t>⚙️ </a:t>
            </a:r>
            <a:r>
              <a:rPr lang="en-US" sz="1600" b="1" dirty="0"/>
              <a:t>Purpose:</a:t>
            </a:r>
            <a:r>
              <a:rPr lang="en-US" sz="1600" dirty="0"/>
              <a:t> System programming (like operating systems, compilers) and application development.</a:t>
            </a:r>
          </a:p>
          <a:p>
            <a:r>
              <a:rPr lang="en-US" sz="1600" dirty="0"/>
              <a:t>💻 </a:t>
            </a:r>
            <a:r>
              <a:rPr lang="en-US" sz="1600" b="1" dirty="0"/>
              <a:t>Features:</a:t>
            </a:r>
            <a:endParaRPr lang="en-US" sz="1600" dirty="0"/>
          </a:p>
          <a:p>
            <a:pPr lvl="1"/>
            <a:r>
              <a:rPr lang="en-US" sz="1600" dirty="0"/>
              <a:t>Fast and efficient — close to machine language.</a:t>
            </a:r>
          </a:p>
          <a:p>
            <a:pPr lvl="1"/>
            <a:r>
              <a:rPr lang="en-US" sz="1600" dirty="0"/>
              <a:t>Portable — can run on different hardware with little change.</a:t>
            </a:r>
          </a:p>
          <a:p>
            <a:pPr lvl="1"/>
            <a:r>
              <a:rPr lang="en-US" sz="1600" dirty="0"/>
              <a:t>Uses functions to organize code.</a:t>
            </a:r>
          </a:p>
          <a:p>
            <a:pPr lvl="1"/>
            <a:r>
              <a:rPr lang="en-US" sz="1600" dirty="0"/>
              <a:t>Allows low-level memory access using </a:t>
            </a:r>
            <a:r>
              <a:rPr lang="en-US" sz="1600" b="1" dirty="0"/>
              <a:t>pointers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Supports </a:t>
            </a:r>
            <a:r>
              <a:rPr lang="en-US" sz="1600" b="1" dirty="0"/>
              <a:t>modular programming</a:t>
            </a:r>
            <a:r>
              <a:rPr lang="en-US" sz="1600" dirty="0"/>
              <a:t> (breaking code into small parts).</a:t>
            </a:r>
          </a:p>
        </p:txBody>
      </p:sp>
      <p:pic>
        <p:nvPicPr>
          <p:cNvPr id="7" name="Picture Placeholder 6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7017518F-609C-2A44-77E8-19A95F9969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276" r="27276"/>
          <a:stretch>
            <a:fillRect/>
          </a:stretch>
        </p:blipFill>
        <p:spPr/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AE630F-0AD5-31DE-DC32-BB45101DCD70}"/>
              </a:ext>
            </a:extLst>
          </p:cNvPr>
          <p:cNvSpPr txBox="1"/>
          <p:nvPr/>
        </p:nvSpPr>
        <p:spPr>
          <a:xfrm>
            <a:off x="7401941" y="6587067"/>
            <a:ext cx="47900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www.noexit4u.com/2013/05/c-program-to-convert-string-from_3582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914400"/>
            <a:ext cx="5941123" cy="868680"/>
          </a:xfrm>
        </p:spPr>
        <p:txBody>
          <a:bodyPr anchor="b"/>
          <a:lstStyle/>
          <a:p>
            <a:r>
              <a:rPr lang="en-US" dirty="0"/>
              <a:t>Loop &amp; While Loop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2148840"/>
            <a:ext cx="6364796" cy="45537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in C is used to </a:t>
            </a:r>
            <a:r>
              <a:rPr lang="en-US" b="1" dirty="0"/>
              <a:t>repeat a block of code</a:t>
            </a:r>
            <a:r>
              <a:rPr lang="en-US" dirty="0"/>
              <a:t> multiple times until a certain condition is met.</a:t>
            </a:r>
            <a:br>
              <a:rPr lang="en-US" dirty="0"/>
            </a:br>
            <a:r>
              <a:rPr lang="en-US" dirty="0"/>
              <a:t>It helps avoid writing the same code again and again.</a:t>
            </a:r>
          </a:p>
          <a:p>
            <a:r>
              <a:rPr lang="en-US" b="1" dirty="0"/>
              <a:t>Types of loops in C:</a:t>
            </a:r>
            <a:endParaRPr lang="en-US" dirty="0"/>
          </a:p>
          <a:p>
            <a:r>
              <a:rPr lang="en-US" b="1" dirty="0"/>
              <a:t>for loop</a:t>
            </a:r>
            <a:r>
              <a:rPr lang="en-US" dirty="0"/>
              <a:t> – repeats a block a specific number of times.</a:t>
            </a:r>
          </a:p>
          <a:p>
            <a:r>
              <a:rPr lang="en-US" b="1" dirty="0"/>
              <a:t>while loop</a:t>
            </a:r>
            <a:r>
              <a:rPr lang="en-US" dirty="0"/>
              <a:t> – repeats while condition is true.</a:t>
            </a:r>
          </a:p>
          <a:p>
            <a:r>
              <a:rPr lang="en-US" b="1" dirty="0"/>
              <a:t>do...while loop</a:t>
            </a:r>
            <a:r>
              <a:rPr lang="en-US" dirty="0"/>
              <a:t> – executes the code once, then checks the condition.</a:t>
            </a:r>
          </a:p>
        </p:txBody>
      </p:sp>
      <p:pic>
        <p:nvPicPr>
          <p:cNvPr id="7" name="Picture Placeholder 6" descr="A diagram of a condition&#10;&#10;AI-generated content may be incorrect.">
            <a:extLst>
              <a:ext uri="{FF2B5EF4-FFF2-40B4-BE49-F238E27FC236}">
                <a16:creationId xmlns:a16="http://schemas.microsoft.com/office/drawing/2014/main" id="{FD1FE0CD-345F-39EF-3AF3-ECA8BA6AB7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333" b="333"/>
          <a:stretch>
            <a:fillRect/>
          </a:stretch>
        </p:blipFill>
        <p:spPr/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6C1A3-1D12-58CA-DD99-EC9A32E0DADE}"/>
              </a:ext>
            </a:extLst>
          </p:cNvPr>
          <p:cNvSpPr txBox="1"/>
          <p:nvPr/>
        </p:nvSpPr>
        <p:spPr>
          <a:xfrm>
            <a:off x="-1" y="6858000"/>
            <a:ext cx="50461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isolution.pro/de/t/dart-programming/dart-programming-while-loop/dart-programmierung-while-schleif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0352"/>
            <a:ext cx="7534656" cy="621792"/>
          </a:xfrm>
        </p:spPr>
        <p:txBody>
          <a:bodyPr/>
          <a:lstStyle/>
          <a:p>
            <a:r>
              <a:rPr lang="en-US" sz="3200" dirty="0"/>
              <a:t>While Loop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53524"/>
            <a:ext cx="8558784" cy="452628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while loop</a:t>
            </a:r>
            <a:r>
              <a:rPr lang="en-US" dirty="0"/>
              <a:t> is used to </a:t>
            </a:r>
            <a:r>
              <a:rPr lang="en-US" b="1" dirty="0"/>
              <a:t>repeat a block of code</a:t>
            </a:r>
            <a:r>
              <a:rPr lang="en-US" dirty="0"/>
              <a:t> as long as a given </a:t>
            </a:r>
            <a:r>
              <a:rPr lang="en-US" b="1" dirty="0"/>
              <a:t>condition is true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is also called a </a:t>
            </a:r>
            <a:r>
              <a:rPr lang="en-US" b="1" dirty="0"/>
              <a:t>pre-test loop</a:t>
            </a:r>
            <a:r>
              <a:rPr lang="en-US" dirty="0"/>
              <a:t>, because the condition is </a:t>
            </a:r>
            <a:r>
              <a:rPr lang="en-US" b="1" dirty="0"/>
              <a:t>checked before</a:t>
            </a:r>
            <a:r>
              <a:rPr lang="en-US" dirty="0"/>
              <a:t> the loop runs each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Syntax:</a:t>
            </a:r>
          </a:p>
          <a:p>
            <a:pPr marL="0" indent="0">
              <a:buNone/>
            </a:pPr>
            <a:r>
              <a:rPr lang="en-US" dirty="0"/>
              <a:t>while (condition) {</a:t>
            </a:r>
          </a:p>
          <a:p>
            <a:pPr marL="0" indent="0">
              <a:buNone/>
            </a:pPr>
            <a:r>
              <a:rPr lang="en-US" dirty="0"/>
              <a:t>    // statements to execute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/>
              <a:t>condition:</a:t>
            </a:r>
            <a:r>
              <a:rPr lang="en-US" dirty="0"/>
              <a:t> An expression that is tested before each loop iteration.</a:t>
            </a:r>
          </a:p>
          <a:p>
            <a:r>
              <a:rPr lang="en-US" dirty="0"/>
              <a:t>If the </a:t>
            </a:r>
            <a:r>
              <a:rPr lang="en-US" b="1" dirty="0"/>
              <a:t>condition is true</a:t>
            </a:r>
            <a:r>
              <a:rPr lang="en-US" dirty="0"/>
              <a:t>, the loop runs.</a:t>
            </a:r>
          </a:p>
          <a:p>
            <a:r>
              <a:rPr lang="en-US" dirty="0"/>
              <a:t>If the </a:t>
            </a:r>
            <a:r>
              <a:rPr lang="en-US" b="1" dirty="0"/>
              <a:t>condition becomes false</a:t>
            </a:r>
            <a:r>
              <a:rPr lang="en-US" dirty="0"/>
              <a:t>, the loop stops.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0872" y="387350"/>
            <a:ext cx="6519672" cy="804672"/>
          </a:xfrm>
        </p:spPr>
        <p:txBody>
          <a:bodyPr anchor="b"/>
          <a:lstStyle/>
          <a:p>
            <a:r>
              <a:rPr lang="en-US" dirty="0"/>
              <a:t>Nadia Program</a:t>
            </a:r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0893153B-1ED1-03B8-60B9-20A296A01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8117"/>
            <a:ext cx="5092962" cy="3168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2EFD86-E237-1686-CA17-402A633E005D}"/>
              </a:ext>
            </a:extLst>
          </p:cNvPr>
          <p:cNvSpPr txBox="1"/>
          <p:nvPr/>
        </p:nvSpPr>
        <p:spPr>
          <a:xfrm>
            <a:off x="5744718" y="1192022"/>
            <a:ext cx="63649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Q1) Why Include &lt;</a:t>
            </a:r>
            <a:r>
              <a:rPr lang="en-US" sz="1600" b="1" dirty="0" err="1"/>
              <a:t>stdio.h</a:t>
            </a:r>
            <a:r>
              <a:rPr lang="en-US" sz="1600" b="1" dirty="0"/>
              <a:t>&gt;  ?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/>
              <a:t>Think of your </a:t>
            </a:r>
            <a:r>
              <a:rPr lang="en-US" sz="1600" b="1" dirty="0"/>
              <a:t>program</a:t>
            </a:r>
            <a:r>
              <a:rPr lang="en-US" sz="1600" dirty="0"/>
              <a:t> as your </a:t>
            </a:r>
            <a:r>
              <a:rPr lang="en-US" sz="1600" b="1" dirty="0"/>
              <a:t>school bag</a:t>
            </a:r>
            <a:r>
              <a:rPr lang="en-US" sz="1600" dirty="0"/>
              <a:t> 🎒</a:t>
            </a:r>
          </a:p>
          <a:p>
            <a:br>
              <a:rPr lang="en-US" sz="1600" dirty="0"/>
            </a:br>
            <a:r>
              <a:rPr lang="en-US" sz="1600" b="1" dirty="0"/>
              <a:t>header files</a:t>
            </a:r>
            <a:r>
              <a:rPr lang="en-US" sz="1600" dirty="0"/>
              <a:t> (like &lt;</a:t>
            </a:r>
            <a:r>
              <a:rPr lang="en-US" sz="1600" dirty="0" err="1"/>
              <a:t>stdio.h</a:t>
            </a:r>
            <a:r>
              <a:rPr lang="en-US" sz="1600" dirty="0"/>
              <a:t>&gt;) as the </a:t>
            </a:r>
            <a:r>
              <a:rPr lang="en-US" sz="1600" b="1" dirty="0"/>
              <a:t>books</a:t>
            </a:r>
            <a:r>
              <a:rPr lang="en-US" sz="1600" dirty="0"/>
              <a:t> you put inside.</a:t>
            </a:r>
          </a:p>
          <a:p>
            <a:r>
              <a:rPr lang="en-US" sz="1600" dirty="0"/>
              <a:t>You don’t carry </a:t>
            </a:r>
            <a:r>
              <a:rPr lang="en-US" sz="1600" i="1" dirty="0"/>
              <a:t>every</a:t>
            </a:r>
            <a:r>
              <a:rPr lang="en-US" sz="1600" dirty="0"/>
              <a:t> book you own every day, right?</a:t>
            </a:r>
            <a:br>
              <a:rPr lang="en-US" sz="1600" dirty="0"/>
            </a:br>
            <a:r>
              <a:rPr lang="en-US" sz="1600" dirty="0"/>
              <a:t>You only pack the ones you </a:t>
            </a:r>
            <a:r>
              <a:rPr lang="en-US" sz="1600" b="1" dirty="0"/>
              <a:t>need for today’s class </a:t>
            </a:r>
            <a:br>
              <a:rPr lang="en-US" sz="1600" dirty="0"/>
            </a:br>
            <a:r>
              <a:rPr lang="en-US" sz="1600" dirty="0"/>
              <a:t>otherwise, your bag  will be too heavy!</a:t>
            </a:r>
          </a:p>
          <a:p>
            <a:endParaRPr lang="en-US" sz="1600" dirty="0"/>
          </a:p>
          <a:p>
            <a:r>
              <a:rPr lang="en-US" sz="1600" dirty="0"/>
              <a:t>So when you write:</a:t>
            </a:r>
          </a:p>
          <a:p>
            <a:endParaRPr lang="en-US" sz="1600" dirty="0"/>
          </a:p>
          <a:p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r>
              <a:rPr lang="en-US" sz="1600" dirty="0"/>
              <a:t>you’re basically saying:</a:t>
            </a:r>
          </a:p>
          <a:p>
            <a:r>
              <a:rPr lang="en-US" sz="1600" dirty="0"/>
              <a:t>“I’m only taking my </a:t>
            </a:r>
            <a:r>
              <a:rPr lang="en-US" sz="1600" b="1" dirty="0"/>
              <a:t>Input-Output book</a:t>
            </a:r>
            <a:r>
              <a:rPr lang="en-US" sz="1600" dirty="0"/>
              <a:t> today because I’ll need to use </a:t>
            </a:r>
            <a:r>
              <a:rPr lang="en-US" sz="1600" dirty="0" err="1"/>
              <a:t>printf</a:t>
            </a:r>
            <a:r>
              <a:rPr lang="en-US" sz="1600" dirty="0"/>
              <a:t>() and </a:t>
            </a:r>
            <a:r>
              <a:rPr lang="en-US" sz="1600" dirty="0" err="1"/>
              <a:t>fgets</a:t>
            </a:r>
            <a:r>
              <a:rPr lang="en-US" sz="1600" dirty="0"/>
              <a:t>() in class.”</a:t>
            </a:r>
          </a:p>
          <a:p>
            <a:endParaRPr lang="en-US" sz="1600" dirty="0"/>
          </a:p>
          <a:p>
            <a:r>
              <a:rPr lang="en-US" sz="1600" dirty="0"/>
              <a:t>If you forget the book (#include &lt;</a:t>
            </a:r>
            <a:r>
              <a:rPr lang="en-US" sz="1600" dirty="0" err="1"/>
              <a:t>stdio.h</a:t>
            </a:r>
            <a:r>
              <a:rPr lang="en-US" sz="1600" dirty="0"/>
              <a:t>&gt;),</a:t>
            </a:r>
          </a:p>
          <a:p>
            <a:br>
              <a:rPr lang="en-US" sz="1600" dirty="0"/>
            </a:br>
            <a:r>
              <a:rPr lang="en-US" sz="1600" dirty="0"/>
              <a:t>the teacher (compiler) will say:</a:t>
            </a:r>
          </a:p>
          <a:p>
            <a:endParaRPr lang="en-US" sz="1600" dirty="0"/>
          </a:p>
          <a:p>
            <a:r>
              <a:rPr lang="en-US" sz="1600" dirty="0"/>
              <a:t>“Hey! You didn’t bring your I/O book! You can’t use </a:t>
            </a:r>
            <a:r>
              <a:rPr lang="en-US" sz="1600" dirty="0" err="1"/>
              <a:t>printf</a:t>
            </a:r>
            <a:r>
              <a:rPr lang="en-US" sz="1600" dirty="0"/>
              <a:t>()!”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4B337F4-3759-175E-1994-05389E01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24" y="1677573"/>
            <a:ext cx="5092962" cy="31688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3ECC2C-4C80-0704-89C4-E78AB356AA4A}"/>
              </a:ext>
            </a:extLst>
          </p:cNvPr>
          <p:cNvSpPr txBox="1"/>
          <p:nvPr/>
        </p:nvSpPr>
        <p:spPr>
          <a:xfrm>
            <a:off x="5453634" y="1686717"/>
            <a:ext cx="60944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Q1) Why Include int main ?</a:t>
            </a:r>
          </a:p>
          <a:p>
            <a:r>
              <a:rPr lang="en-US" sz="1600" dirty="0"/>
              <a:t>   </a:t>
            </a:r>
          </a:p>
          <a:p>
            <a:r>
              <a:rPr lang="en-US" b="1" dirty="0"/>
              <a:t>int main() { ... }</a:t>
            </a:r>
          </a:p>
          <a:p>
            <a:r>
              <a:rPr lang="en-US" dirty="0"/>
              <a:t>Every C program </a:t>
            </a:r>
            <a:r>
              <a:rPr lang="en-US" b="1" dirty="0"/>
              <a:t>starts execution</a:t>
            </a:r>
            <a:r>
              <a:rPr lang="en-US" dirty="0"/>
              <a:t> from the main() function.</a:t>
            </a:r>
          </a:p>
          <a:p>
            <a:r>
              <a:rPr lang="en-US" dirty="0"/>
              <a:t>int means that this function will </a:t>
            </a:r>
            <a:r>
              <a:rPr lang="en-US" b="1" dirty="0"/>
              <a:t>return an integer value</a:t>
            </a:r>
            <a:r>
              <a:rPr lang="en-US" dirty="0"/>
              <a:t> to the system when it finishes.</a:t>
            </a:r>
          </a:p>
          <a:p>
            <a:r>
              <a:rPr lang="en-US" dirty="0"/>
              <a:t>📘 </a:t>
            </a:r>
            <a:r>
              <a:rPr lang="en-US" b="1" dirty="0"/>
              <a:t>In short:</a:t>
            </a:r>
            <a:br>
              <a:rPr lang="en-US" dirty="0"/>
            </a:br>
            <a:r>
              <a:rPr lang="en-US" dirty="0"/>
              <a:t>main() is the </a:t>
            </a:r>
            <a:r>
              <a:rPr lang="en-US" b="1" dirty="0"/>
              <a:t>entry point</a:t>
            </a:r>
            <a:r>
              <a:rPr lang="en-US" dirty="0"/>
              <a:t> of every C program.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A72FFE9-D54D-091D-B8D3-4E83797D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91189"/>
            <a:ext cx="4945892" cy="3077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DAAA8C-15FA-31AE-2722-43841DAC17FF}"/>
              </a:ext>
            </a:extLst>
          </p:cNvPr>
          <p:cNvSpPr txBox="1"/>
          <p:nvPr/>
        </p:nvSpPr>
        <p:spPr>
          <a:xfrm>
            <a:off x="5479542" y="2512582"/>
            <a:ext cx="68740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</a:rPr>
              <a:t>char message[1000];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creates a </a:t>
            </a:r>
            <a:r>
              <a:rPr lang="en-US" sz="2000" b="1" dirty="0"/>
              <a:t>character array</a:t>
            </a:r>
            <a:r>
              <a:rPr lang="en-US" sz="2000" dirty="0"/>
              <a:t> (also known as a </a:t>
            </a:r>
            <a:r>
              <a:rPr lang="en-US" sz="2000" b="1" dirty="0"/>
              <a:t>string</a:t>
            </a:r>
            <a:r>
              <a:rPr lang="en-US" sz="2000" dirty="0"/>
              <a:t>) named </a:t>
            </a:r>
            <a:r>
              <a:rPr lang="en-US" sz="2000" dirty="0">
                <a:latin typeface="Courier New" panose="02070309020205020404" pitchFamily="49" charset="0"/>
              </a:rPr>
              <a:t>message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can store up to </a:t>
            </a:r>
            <a:r>
              <a:rPr lang="en-US" sz="2000" b="1" dirty="0"/>
              <a:t>1000 characters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is where the user’s input (the husband’s question) will be saved.</a:t>
            </a:r>
          </a:p>
          <a:p>
            <a:pPr>
              <a:buNone/>
            </a:pPr>
            <a:r>
              <a:rPr lang="en-US" sz="2000" dirty="0"/>
              <a:t>📘 </a:t>
            </a:r>
            <a:r>
              <a:rPr lang="en-US" sz="2000" b="1" dirty="0"/>
              <a:t>In short: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</a:rPr>
              <a:t>message</a:t>
            </a:r>
            <a:r>
              <a:rPr lang="en-US" sz="2000" dirty="0"/>
              <a:t> stores whatever text the user types.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49808"/>
            <a:ext cx="5315712" cy="914400"/>
          </a:xfrm>
        </p:spPr>
        <p:txBody>
          <a:bodyPr/>
          <a:lstStyle/>
          <a:p>
            <a:r>
              <a:rPr lang="en-US" sz="3200" dirty="0"/>
              <a:t>While 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2783" y="2039112"/>
            <a:ext cx="5650992" cy="3904488"/>
          </a:xfrm>
        </p:spPr>
        <p:txBody>
          <a:bodyPr/>
          <a:lstStyle/>
          <a:p>
            <a:r>
              <a:rPr lang="en-US" b="1" dirty="0"/>
              <a:t>while(1) { ... }</a:t>
            </a:r>
          </a:p>
          <a:p>
            <a:r>
              <a:rPr lang="en-US" dirty="0"/>
              <a:t>This is a </a:t>
            </a:r>
            <a:r>
              <a:rPr lang="en-US" b="1" dirty="0"/>
              <a:t>while loop</a:t>
            </a:r>
            <a:r>
              <a:rPr lang="en-US" dirty="0"/>
              <a:t> that will </a:t>
            </a:r>
            <a:r>
              <a:rPr lang="en-US" b="1" dirty="0"/>
              <a:t>run forever</a:t>
            </a:r>
            <a:r>
              <a:rPr lang="en-US" dirty="0"/>
              <a:t>.</a:t>
            </a:r>
          </a:p>
          <a:p>
            <a:r>
              <a:rPr lang="en-US" dirty="0"/>
              <a:t>The condition (1) is always </a:t>
            </a:r>
            <a:r>
              <a:rPr lang="en-US" b="1" dirty="0"/>
              <a:t>true</a:t>
            </a:r>
            <a:r>
              <a:rPr lang="en-US" dirty="0"/>
              <a:t>, so the loop never ends.</a:t>
            </a:r>
          </a:p>
          <a:p>
            <a:r>
              <a:rPr lang="en-US" dirty="0"/>
              <a:t>Such a loop is called an </a:t>
            </a:r>
            <a:r>
              <a:rPr lang="en-US" b="1" dirty="0"/>
              <a:t>infinite loop</a:t>
            </a:r>
            <a:r>
              <a:rPr lang="en-US" dirty="0"/>
              <a:t> — useful for continuous interaction or programs that should run until stopped manually.</a:t>
            </a:r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82927EC-5522-C741-1E67-717827A6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891189"/>
            <a:ext cx="4945892" cy="30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{87A0B5C0-771A-4959-B66A-A99EDECAC666}TF1ed9553b-00c4-4092-846a-c8f7f2908f3beecd942f_win32-8e33096c3cfc</Template>
  <TotalTime>40</TotalTime>
  <Words>920</Words>
  <Application>Microsoft Office PowerPoint</Application>
  <PresentationFormat>Widescreen</PresentationFormat>
  <Paragraphs>121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Amasis MT Pro</vt:lpstr>
      <vt:lpstr>Arial</vt:lpstr>
      <vt:lpstr>Calibri</vt:lpstr>
      <vt:lpstr>Courier New</vt:lpstr>
      <vt:lpstr>Gill Sans Nova Light</vt:lpstr>
      <vt:lpstr>Sagona Book</vt:lpstr>
      <vt:lpstr>Custom</vt:lpstr>
      <vt:lpstr>While loop</vt:lpstr>
      <vt:lpstr>Index</vt:lpstr>
      <vt:lpstr>What is C?</vt:lpstr>
      <vt:lpstr>Loop &amp; While Loop</vt:lpstr>
      <vt:lpstr>While Loop</vt:lpstr>
      <vt:lpstr>Nadia Program</vt:lpstr>
      <vt:lpstr>PowerPoint Presentation</vt:lpstr>
      <vt:lpstr>PowerPoint Presentation</vt:lpstr>
      <vt:lpstr>While Loop</vt:lpstr>
      <vt:lpstr>F gets and why not scanf</vt:lpstr>
      <vt:lpstr>Conclusion</vt:lpstr>
      <vt:lpstr>Any Questions     If Yes Ask ChatGPT 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Manal Fatima</dc:creator>
  <cp:lastModifiedBy>Manal Fatima</cp:lastModifiedBy>
  <cp:revision>1</cp:revision>
  <dcterms:created xsi:type="dcterms:W3CDTF">2025-10-22T05:20:24Z</dcterms:created>
  <dcterms:modified xsi:type="dcterms:W3CDTF">2025-10-22T06:02:59Z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