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9" r:id="rId2"/>
    <p:sldId id="270" r:id="rId3"/>
    <p:sldId id="272" r:id="rId4"/>
    <p:sldId id="273" r:id="rId5"/>
    <p:sldId id="256" r:id="rId6"/>
    <p:sldId id="257" r:id="rId7"/>
    <p:sldId id="258" r:id="rId8"/>
    <p:sldId id="259" r:id="rId9"/>
    <p:sldId id="260" r:id="rId10"/>
    <p:sldId id="261" r:id="rId11"/>
    <p:sldId id="262" r:id="rId12"/>
    <p:sldId id="265" r:id="rId13"/>
    <p:sldId id="271" r:id="rId14"/>
    <p:sldId id="263" r:id="rId15"/>
    <p:sldId id="266" r:id="rId1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00FFFF"/>
    <a:srgbClr val="FFFF00"/>
    <a:srgbClr val="9933FF"/>
    <a:srgbClr val="9900CC"/>
    <a:srgbClr val="CC00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48705A7-99E1-4F12-8C9D-B5AF63940101}" type="datetimeFigureOut">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9/11/2025</a:t>
            </a:fld>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en-US" altLang="en-US" sz="1200" dirty="0"/>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a:solidFill>
              <a:srgbClr val="000000">
                <a:alpha val="100000"/>
              </a:srgbClr>
            </a:solidFill>
            <a:miter lim="800000"/>
          </a:ln>
        </p:spPr>
      </p:sp>
      <p:sp>
        <p:nvSpPr>
          <p:cNvPr id="2048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2048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en-US" altLang="en-US" sz="1200" dirty="0">
                <a:solidFill>
                  <a:srgbClr val="000000"/>
                </a:solidFill>
              </a:rPr>
              <a:t>1</a:t>
            </a:fld>
            <a:endParaRPr lang="en-US"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3" name="Freeform 35"/>
          <p:cNvSpPr/>
          <p:nvPr/>
        </p:nvSpPr>
        <p:spPr>
          <a:xfrm>
            <a:off x="0" y="4324350"/>
            <a:ext cx="1308100" cy="7778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0" y="2147483646"/>
              </a:cxn>
              <a:cxn ang="0">
                <a:pos x="2147483646" y="2147483646"/>
              </a:cxn>
            </a:cxnLst>
            <a:rect l="0" t="0" r="0" b="0"/>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824F292-5291-42E7-B8C9-DF249DF26C30}"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4529138"/>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1269" name="Freeform 11"/>
          <p:cNvSpPr/>
          <p:nvPr/>
        </p:nvSpPr>
        <p:spPr>
          <a:xfrm flipV="1">
            <a:off x="-3175" y="31781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17F3B76-5BDB-4336-8162-11EE06640740}"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324485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2293" name="Freeform 11"/>
          <p:cNvSpPr/>
          <p:nvPr/>
        </p:nvSpPr>
        <p:spPr>
          <a:xfrm flipV="1">
            <a:off x="-3175" y="31781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4" name="TextBox 36"/>
          <p:cNvSpPr txBox="1">
            <a:spLocks noChangeArrowheads="1"/>
          </p:cNvSpPr>
          <p:nvPr/>
        </p:nvSpPr>
        <p:spPr bwMode="auto">
          <a:xfrm>
            <a:off x="1851025" y="647700"/>
            <a:ext cx="457200" cy="585788"/>
          </a:xfrm>
          <a:prstGeom prst="rect">
            <a:avLst/>
          </a:prstGeom>
          <a:noFill/>
          <a:ln>
            <a:noFill/>
          </a:ln>
        </p:spPr>
        <p:txBody>
          <a:bodyPr lIns="68580" tIns="34290" rIns="68580" bIns="3429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6000" b="0" i="0" u="none" strike="noStrike" kern="1200" cap="none" spc="0" normalizeH="0" baseline="0" noProof="0">
                <a:ln>
                  <a:noFill/>
                </a:ln>
                <a:solidFill>
                  <a:srgbClr val="A53010"/>
                </a:solidFill>
                <a:effectLst/>
                <a:uLnTx/>
                <a:uFillTx/>
                <a:latin typeface="Arial" panose="020B0604020202020204" pitchFamily="34" charset="0"/>
                <a:ea typeface="+mn-ea"/>
                <a:cs typeface="+mn-cs"/>
              </a:rPr>
              <a:t>“</a:t>
            </a:r>
          </a:p>
        </p:txBody>
      </p:sp>
      <p:sp>
        <p:nvSpPr>
          <p:cNvPr id="8" name="TextBox 37"/>
          <p:cNvSpPr txBox="1">
            <a:spLocks noChangeArrowheads="1"/>
          </p:cNvSpPr>
          <p:nvPr/>
        </p:nvSpPr>
        <p:spPr bwMode="auto">
          <a:xfrm>
            <a:off x="8335963" y="2905125"/>
            <a:ext cx="457200" cy="584200"/>
          </a:xfrm>
          <a:prstGeom prst="rect">
            <a:avLst/>
          </a:prstGeom>
          <a:noFill/>
          <a:ln>
            <a:noFill/>
          </a:ln>
        </p:spPr>
        <p:txBody>
          <a:bodyPr lIns="68580" tIns="34290" rIns="68580" bIns="3429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6000" b="0" i="0" u="none" strike="noStrike" kern="1200" cap="none" spc="0" normalizeH="0" baseline="0" noProof="0">
                <a:ln>
                  <a:noFill/>
                </a:ln>
                <a:solidFill>
                  <a:srgbClr val="A53010"/>
                </a:solidFill>
                <a:effectLst/>
                <a:uLnTx/>
                <a:uFillTx/>
                <a:latin typeface="Arial" panose="020B0604020202020204" pitchFamily="34" charset="0"/>
                <a:ea typeface="+mn-ea"/>
                <a:cs typeface="+mn-cs"/>
              </a:rPr>
              <a:t>”</a:t>
            </a:r>
          </a:p>
        </p:txBody>
      </p:sp>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9"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91A7CAA-E649-42E1-9A33-E98DDAFF3343}"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10"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11" name="Slide Number Placeholder 5"/>
          <p:cNvSpPr>
            <a:spLocks noGrp="1"/>
          </p:cNvSpPr>
          <p:nvPr>
            <p:ph type="sldNum" sz="quarter" idx="4"/>
          </p:nvPr>
        </p:nvSpPr>
        <p:spPr bwMode="gray">
          <a:xfrm>
            <a:off x="398463" y="324485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317" name="Freeform 11"/>
          <p:cNvSpPr/>
          <p:nvPr/>
        </p:nvSpPr>
        <p:spPr>
          <a:xfrm flipV="1">
            <a:off x="-3175" y="491172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a:lstStyle>
            <a:lvl1pPr>
              <a:buNone/>
              <a:defRPr lang="en-US">
                <a:solidFill>
                  <a:schemeClr val="tx1">
                    <a:lumMod val="65000"/>
                    <a:lumOff val="35000"/>
                  </a:schemeClr>
                </a:solidFill>
              </a:defRPr>
            </a:lvl1pPr>
          </a:lstStyle>
          <a:p>
            <a:pPr lvl="0"/>
            <a:r>
              <a:rPr lang="en-US"/>
              <a:t>Click to edit Master text styles</a:t>
            </a:r>
          </a:p>
        </p:txBody>
      </p:sp>
      <p:sp>
        <p:nvSpPr>
          <p:cNvPr id="3"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3BBC826-A58D-4AF3-ACB5-1A05F9F00B9A}"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6"/>
          <p:cNvSpPr>
            <a:spLocks noGrp="1"/>
          </p:cNvSpPr>
          <p:nvPr>
            <p:ph type="sldNum" sz="quarter" idx="4"/>
          </p:nvPr>
        </p:nvSpPr>
        <p:spPr bwMode="gray">
          <a:xfrm>
            <a:off x="398463" y="4983163"/>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341" name="Freeform 11"/>
          <p:cNvSpPr/>
          <p:nvPr/>
        </p:nvSpPr>
        <p:spPr>
          <a:xfrm flipV="1">
            <a:off x="-3175" y="491172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3" name="TextBox 36"/>
          <p:cNvSpPr txBox="1">
            <a:spLocks noChangeArrowheads="1"/>
          </p:cNvSpPr>
          <p:nvPr/>
        </p:nvSpPr>
        <p:spPr bwMode="auto">
          <a:xfrm>
            <a:off x="1851025" y="647700"/>
            <a:ext cx="457200" cy="585788"/>
          </a:xfrm>
          <a:prstGeom prst="rect">
            <a:avLst/>
          </a:prstGeom>
          <a:noFill/>
          <a:ln>
            <a:noFill/>
          </a:ln>
        </p:spPr>
        <p:txBody>
          <a:bodyPr lIns="68580" tIns="34290" rIns="68580" bIns="3429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6000" b="0" i="0" u="none" strike="noStrike" kern="1200" cap="none" spc="0" normalizeH="0" baseline="0" noProof="0">
                <a:ln>
                  <a:noFill/>
                </a:ln>
                <a:solidFill>
                  <a:srgbClr val="A53010"/>
                </a:solidFill>
                <a:effectLst/>
                <a:uLnTx/>
                <a:uFillTx/>
                <a:latin typeface="Arial" panose="020B0604020202020204" pitchFamily="34" charset="0"/>
                <a:ea typeface="+mn-ea"/>
                <a:cs typeface="+mn-cs"/>
              </a:rPr>
              <a:t>“</a:t>
            </a:r>
          </a:p>
        </p:txBody>
      </p:sp>
      <p:sp>
        <p:nvSpPr>
          <p:cNvPr id="8" name="TextBox 37"/>
          <p:cNvSpPr txBox="1">
            <a:spLocks noChangeArrowheads="1"/>
          </p:cNvSpPr>
          <p:nvPr/>
        </p:nvSpPr>
        <p:spPr bwMode="auto">
          <a:xfrm>
            <a:off x="8335963" y="2905125"/>
            <a:ext cx="457200" cy="584200"/>
          </a:xfrm>
          <a:prstGeom prst="rect">
            <a:avLst/>
          </a:prstGeom>
          <a:noFill/>
          <a:ln>
            <a:noFill/>
          </a:ln>
        </p:spPr>
        <p:txBody>
          <a:bodyPr lIns="68580" tIns="34290" rIns="68580" bIns="3429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6000" b="0" i="0" u="none" strike="noStrike" kern="1200" cap="none" spc="0" normalizeH="0" baseline="0" noProof="0">
                <a:ln>
                  <a:noFill/>
                </a:ln>
                <a:solidFill>
                  <a:srgbClr val="A53010"/>
                </a:solidFill>
                <a:effectLst/>
                <a:uLnTx/>
                <a:uFillTx/>
                <a:latin typeface="Arial" panose="020B0604020202020204" pitchFamily="34" charset="0"/>
                <a:ea typeface="+mn-ea"/>
                <a:cs typeface="+mn-cs"/>
              </a:rPr>
              <a:t>”</a:t>
            </a:r>
          </a:p>
        </p:txBody>
      </p:sp>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a:lstStyle>
            <a:lvl1pPr>
              <a:buNone/>
              <a:defRPr lang="en-US">
                <a:solidFill>
                  <a:schemeClr val="tx1">
                    <a:lumMod val="65000"/>
                    <a:lumOff val="35000"/>
                  </a:schemeClr>
                </a:solidFill>
              </a:defRPr>
            </a:lvl1pPr>
          </a:lstStyle>
          <a:p>
            <a:pPr lvl="0"/>
            <a:r>
              <a:rPr lang="en-US"/>
              <a:t>Click to edit Master text styles</a:t>
            </a:r>
          </a:p>
        </p:txBody>
      </p:sp>
      <p:sp>
        <p:nvSpPr>
          <p:cNvPr id="9"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D2C76DC-FA46-48B8-AD2F-ADEC9324F37D}"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10"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11" name="Slide Number Placeholder 6"/>
          <p:cNvSpPr>
            <a:spLocks noGrp="1"/>
          </p:cNvSpPr>
          <p:nvPr>
            <p:ph type="sldNum" sz="quarter" idx="4"/>
          </p:nvPr>
        </p:nvSpPr>
        <p:spPr bwMode="gray">
          <a:xfrm>
            <a:off x="398463" y="4983163"/>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365" name="Freeform 11"/>
          <p:cNvSpPr/>
          <p:nvPr/>
        </p:nvSpPr>
        <p:spPr>
          <a:xfrm flipV="1">
            <a:off x="-3175" y="491172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a:lstStyle>
            <a:lvl1pPr>
              <a:buNone/>
              <a:defRPr lang="en-US">
                <a:solidFill>
                  <a:schemeClr val="tx1">
                    <a:lumMod val="65000"/>
                    <a:lumOff val="35000"/>
                  </a:schemeClr>
                </a:solidFill>
              </a:defRPr>
            </a:lvl1pPr>
          </a:lstStyle>
          <a:p>
            <a:pPr lvl="0"/>
            <a:r>
              <a:rPr lang="en-US"/>
              <a:t>Click to edit Master text styles</a:t>
            </a:r>
          </a:p>
        </p:txBody>
      </p:sp>
      <p:sp>
        <p:nvSpPr>
          <p:cNvPr id="3"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CB2DC1-EDC5-456B-B924-FFA1C8140468}"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6"/>
          <p:cNvSpPr>
            <a:spLocks noGrp="1"/>
          </p:cNvSpPr>
          <p:nvPr>
            <p:ph type="sldNum" sz="quarter" idx="4"/>
          </p:nvPr>
        </p:nvSpPr>
        <p:spPr bwMode="gray">
          <a:xfrm>
            <a:off x="398463" y="4983163"/>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9"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BC52320-63C2-4157-9247-A8FF5210EACB}"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17413"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AF72C43-1799-4299-9836-F1735EB43F7F}"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7"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C67DC33-FF79-4220-A8D8-4B8118E51215}"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4101" name="Freeform 11"/>
          <p:cNvSpPr/>
          <p:nvPr/>
        </p:nvSpPr>
        <p:spPr>
          <a:xfrm flipV="1">
            <a:off x="-3175" y="31781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A904789-140C-4891-B3D6-44AE0D83E461}"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324485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5"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5438779-88D0-4DE0-B051-3BD9418AE2F5}"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9" name="Freeform 35"/>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6"/>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01F2BDF-E452-4004-96E7-6635793FCE80}"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7"/>
          <p:cNvSpPr>
            <a:spLocks noGrp="1"/>
          </p:cNvSpPr>
          <p:nvPr>
            <p:ph type="ftr" sz="quarter" idx="1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5"/>
          <p:cNvSpPr>
            <a:spLocks noGrp="1"/>
          </p:cNvSpPr>
          <p:nvPr>
            <p:ph type="sldNum" sz="quarter" idx="1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3"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091ADFB-00F4-41C8-8066-FCB917B767D3}"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3"/>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4"/>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7"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3" name="Date Placeholder 1"/>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8BD61C2-7781-41C8-8A5F-43E967B97434}"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2"/>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3"/>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21" name="Freeform 11"/>
          <p:cNvSpPr/>
          <p:nvPr/>
        </p:nvSpPr>
        <p:spPr>
          <a:xfrm flipV="1">
            <a:off x="-3175" y="71437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319D055-A44B-46D7-9A4D-5D7DE8F2F54A}"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6"/>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245" name="Freeform 11"/>
          <p:cNvSpPr/>
          <p:nvPr/>
        </p:nvSpPr>
        <p:spPr>
          <a:xfrm flipV="1">
            <a:off x="-3175" y="4911725"/>
            <a:ext cx="1192213" cy="508000"/>
          </a:xfrm>
          <a:custGeom>
            <a:avLst/>
            <a:gdLst/>
            <a:ahLst/>
            <a:cxnLst>
              <a:cxn ang="0">
                <a:pos x="2147483646" y="2147483646"/>
              </a:cxn>
              <a:cxn ang="0">
                <a:pos x="2147483646" y="2147483646"/>
              </a:cxn>
              <a:cxn ang="0">
                <a:pos x="2147483646" y="2147483646"/>
              </a:cxn>
              <a:cxn ang="0">
                <a:pos x="2147483646" y="0"/>
              </a:cxn>
              <a:cxn ang="0">
                <a:pos x="2147483646"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alpha val="100000"/>
            </a:schemeClr>
          </a:solidFill>
          <a:ln w="9525">
            <a:noFill/>
          </a:ln>
        </p:spPr>
        <p:txBody>
          <a:bodyPr/>
          <a:lstStyle/>
          <a:p>
            <a:endParaRPr lang="en-US"/>
          </a:p>
        </p:txBody>
      </p:sp>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vert="horz" wrap="square" lIns="91440" tIns="45720" rIns="91440" bIns="45720" numCol="1" rtlCol="0" anchor="t" anchorCtr="0" compatLnSpc="1">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marR="0" lvl="0" indent="0" algn="ctr" defTabSz="342900" rtl="0" eaLnBrk="0" fontAlgn="base" latinLnBrk="0" hangingPunct="0">
              <a:lnSpc>
                <a:spcPct val="100000"/>
              </a:lnSpc>
              <a:spcBef>
                <a:spcPts val="750"/>
              </a:spcBef>
              <a:spcAft>
                <a:spcPct val="0"/>
              </a:spcAft>
              <a:buClr>
                <a:schemeClr val="accent1"/>
              </a:buClr>
              <a:buSzTx/>
              <a:buFont typeface="Wingdings 3" panose="05040102010807070707" pitchFamily="18" charset="2"/>
              <a:buNone/>
              <a:defRPr/>
            </a:pPr>
            <a:r>
              <a:rPr kumimoji="0" lang="en-US" sz="1200"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2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1941910" y="5367338"/>
            <a:ext cx="6686550" cy="493712"/>
          </a:xfrm>
        </p:spPr>
        <p:txBody>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2"/>
          </p:nvPr>
        </p:nvSpPr>
        <p:spPr>
          <a:xfrm>
            <a:off x="7770813" y="6130925"/>
            <a:ext cx="860425" cy="369888"/>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0C32939-7225-4251-A652-C0838168308B}" type="datetimeFigureOut">
              <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8" name="Footer Placeholder 5"/>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eaLnBrk="0" fontAlgn="base" hangingPunct="0">
              <a:spcBef>
                <a:spcPct val="0"/>
              </a:spcBef>
              <a:spcAft>
                <a:spcPct val="0"/>
              </a:spcAft>
              <a:defRPr>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9" name="Slide Number Placeholder 6"/>
          <p:cNvSpPr>
            <a:spLocks noGrp="1"/>
          </p:cNvSpPr>
          <p:nvPr>
            <p:ph type="sldNum" sz="quarter" idx="4"/>
          </p:nvPr>
        </p:nvSpPr>
        <p:spPr bwMode="gray">
          <a:xfrm>
            <a:off x="398463" y="4983163"/>
            <a:ext cx="585788" cy="365125"/>
          </a:xfrm>
          <a:prstGeom prst="rect">
            <a:avLst/>
          </a:prstGeom>
        </p:spPr>
        <p:txBody>
          <a:bodyPr vert="horz" wrap="square" lIns="91440" tIns="45720" rIns="91440" bIns="45720" numCol="1" anchor="ctr" anchorCtr="0" compatLnSpc="1"/>
          <a:lstStyle/>
          <a:p>
            <a:pPr algn="r">
              <a:buNone/>
            </a:pPr>
            <a:fld id="{9A0DB2DC-4C9A-4742-B13C-FB6460FD3503}" type="slidenum">
              <a:rPr lang="en-US" altLang="en-US" dirty="0"/>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stretch>
            <a:fillRect/>
          </a:stretch>
        </a:blipFill>
        <a:effectLst/>
      </p:bgPr>
    </p:bg>
    <p:spTree>
      <p:nvGrpSpPr>
        <p:cNvPr id="1" name=""/>
        <p:cNvGrpSpPr/>
        <p:nvPr/>
      </p:nvGrpSpPr>
      <p:grpSpPr>
        <a:xfrm>
          <a:off x="0" y="0"/>
          <a:ext cx="0" cy="0"/>
          <a:chOff x="0" y="0"/>
          <a:chExt cx="0" cy="0"/>
        </a:xfrm>
      </p:grpSpPr>
      <p:grpSp>
        <p:nvGrpSpPr>
          <p:cNvPr id="1026" name="Group 22"/>
          <p:cNvGrpSpPr/>
          <p:nvPr/>
        </p:nvGrpSpPr>
        <p:grpSpPr>
          <a:xfrm>
            <a:off x="0" y="228600"/>
            <a:ext cx="2138363" cy="6638925"/>
            <a:chOff x="2487613" y="285750"/>
            <a:chExt cx="2428875" cy="5654676"/>
          </a:xfrm>
        </p:grpSpPr>
        <p:sp>
          <p:nvSpPr>
            <p:cNvPr id="1046" name="Freeform 11"/>
            <p:cNvSpPr/>
            <p:nvPr/>
          </p:nvSpPr>
          <p:spPr>
            <a:xfrm>
              <a:off x="2487613" y="2284413"/>
              <a:ext cx="85725" cy="533400"/>
            </a:xfrm>
            <a:custGeom>
              <a:avLst/>
              <a:gdLst/>
              <a:ahLst/>
              <a:cxnLst>
                <a:cxn ang="0">
                  <a:pos x="2147483646" y="2147483646"/>
                </a:cxn>
                <a:cxn ang="0">
                  <a:pos x="2147483646" y="2147483646"/>
                </a:cxn>
                <a:cxn ang="0">
                  <a:pos x="0" y="0"/>
                </a:cxn>
                <a:cxn ang="0">
                  <a:pos x="0" y="2147483646"/>
                </a:cxn>
                <a:cxn ang="0">
                  <a:pos x="2147483646" y="2147483646"/>
                </a:cxn>
                <a:cxn ang="0">
                  <a:pos x="2147483646" y="2147483646"/>
                </a:cxn>
              </a:cxnLst>
              <a:rect l="0" t="0" r="0" b="0"/>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ln>
          </p:spPr>
          <p:txBody>
            <a:bodyPr/>
            <a:lstStyle/>
            <a:p>
              <a:endParaRPr lang="en-US"/>
            </a:p>
          </p:txBody>
        </p:sp>
        <p:sp>
          <p:nvSpPr>
            <p:cNvPr id="1047" name="Freeform 12"/>
            <p:cNvSpPr/>
            <p:nvPr/>
          </p:nvSpPr>
          <p:spPr>
            <a:xfrm>
              <a:off x="2597151" y="2779713"/>
              <a:ext cx="550863" cy="197802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ln>
          </p:spPr>
          <p:txBody>
            <a:bodyPr/>
            <a:lstStyle/>
            <a:p>
              <a:endParaRPr lang="en-US"/>
            </a:p>
          </p:txBody>
        </p:sp>
        <p:sp>
          <p:nvSpPr>
            <p:cNvPr id="1048" name="Freeform 13"/>
            <p:cNvSpPr/>
            <p:nvPr/>
          </p:nvSpPr>
          <p:spPr>
            <a:xfrm>
              <a:off x="3175001" y="4730750"/>
              <a:ext cx="519113" cy="1209675"/>
            </a:xfrm>
            <a:custGeom>
              <a:avLst/>
              <a:gdLst/>
              <a:ahLst/>
              <a:cxnLst>
                <a:cxn ang="0">
                  <a:pos x="2147483646" y="2147483646"/>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ln>
          </p:spPr>
          <p:txBody>
            <a:bodyPr/>
            <a:lstStyle/>
            <a:p>
              <a:endParaRPr lang="en-US"/>
            </a:p>
          </p:txBody>
        </p:sp>
        <p:sp>
          <p:nvSpPr>
            <p:cNvPr id="1049" name="Freeform 14"/>
            <p:cNvSpPr/>
            <p:nvPr/>
          </p:nvSpPr>
          <p:spPr>
            <a:xfrm>
              <a:off x="3305176" y="5630863"/>
              <a:ext cx="146050" cy="309563"/>
            </a:xfrm>
            <a:custGeom>
              <a:avLst/>
              <a:gdLst/>
              <a:ahLst/>
              <a:cxnLst>
                <a:cxn ang="0">
                  <a:pos x="2147483646" y="2147483646"/>
                </a:cxn>
                <a:cxn ang="0">
                  <a:pos x="2147483646" y="2147483646"/>
                </a:cxn>
                <a:cxn ang="0">
                  <a:pos x="0" y="0"/>
                </a:cxn>
                <a:cxn ang="0">
                  <a:pos x="2147483646" y="2147483646"/>
                </a:cxn>
              </a:cxnLst>
              <a:rect l="0" t="0" r="0" b="0"/>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ln>
          </p:spPr>
          <p:txBody>
            <a:bodyPr/>
            <a:lstStyle/>
            <a:p>
              <a:endParaRPr lang="en-US"/>
            </a:p>
          </p:txBody>
        </p:sp>
        <p:sp>
          <p:nvSpPr>
            <p:cNvPr id="1050" name="Freeform 15"/>
            <p:cNvSpPr/>
            <p:nvPr/>
          </p:nvSpPr>
          <p:spPr>
            <a:xfrm>
              <a:off x="2573338" y="2817813"/>
              <a:ext cx="700088" cy="2835275"/>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ln>
          </p:spPr>
          <p:txBody>
            <a:bodyPr/>
            <a:lstStyle/>
            <a:p>
              <a:endParaRPr lang="en-US"/>
            </a:p>
          </p:txBody>
        </p:sp>
        <p:sp>
          <p:nvSpPr>
            <p:cNvPr id="1051" name="Freeform 16"/>
            <p:cNvSpPr/>
            <p:nvPr/>
          </p:nvSpPr>
          <p:spPr>
            <a:xfrm>
              <a:off x="2506663" y="285750"/>
              <a:ext cx="90488" cy="249396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Lst>
              <a:rect l="0" t="0" r="0" b="0"/>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ln>
          </p:spPr>
          <p:txBody>
            <a:bodyPr/>
            <a:lstStyle/>
            <a:p>
              <a:endParaRPr lang="en-US"/>
            </a:p>
          </p:txBody>
        </p:sp>
        <p:sp>
          <p:nvSpPr>
            <p:cNvPr id="1052" name="Freeform 17"/>
            <p:cNvSpPr/>
            <p:nvPr/>
          </p:nvSpPr>
          <p:spPr>
            <a:xfrm>
              <a:off x="2554288" y="2598738"/>
              <a:ext cx="66675" cy="420688"/>
            </a:xfrm>
            <a:custGeom>
              <a:avLst/>
              <a:gdLst/>
              <a:ahLst/>
              <a:cxnLst>
                <a:cxn ang="0">
                  <a:pos x="0" y="0"/>
                </a:cxn>
                <a:cxn ang="0">
                  <a:pos x="2147483646" y="2147483646"/>
                </a:cxn>
                <a:cxn ang="0">
                  <a:pos x="2147483646" y="2147483646"/>
                </a:cxn>
                <a:cxn ang="0">
                  <a:pos x="2147483646" y="2147483646"/>
                </a:cxn>
                <a:cxn ang="0">
                  <a:pos x="2147483646" y="2147483646"/>
                </a:cxn>
                <a:cxn ang="0">
                  <a:pos x="0" y="0"/>
                </a:cxn>
              </a:cxnLst>
              <a:rect l="0" t="0" r="0" b="0"/>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ln>
          </p:spPr>
          <p:txBody>
            <a:bodyPr/>
            <a:lstStyle/>
            <a:p>
              <a:endParaRPr lang="en-US"/>
            </a:p>
          </p:txBody>
        </p:sp>
        <p:sp>
          <p:nvSpPr>
            <p:cNvPr id="1053" name="Freeform 18"/>
            <p:cNvSpPr/>
            <p:nvPr/>
          </p:nvSpPr>
          <p:spPr>
            <a:xfrm>
              <a:off x="3143251" y="4757738"/>
              <a:ext cx="161925" cy="873125"/>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ln>
          </p:spPr>
          <p:txBody>
            <a:bodyPr/>
            <a:lstStyle/>
            <a:p>
              <a:endParaRPr lang="en-US"/>
            </a:p>
          </p:txBody>
        </p:sp>
        <p:sp>
          <p:nvSpPr>
            <p:cNvPr id="1054" name="Freeform 19"/>
            <p:cNvSpPr/>
            <p:nvPr/>
          </p:nvSpPr>
          <p:spPr>
            <a:xfrm>
              <a:off x="3148013" y="1282700"/>
              <a:ext cx="1768475" cy="34480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Lst>
              <a:rect l="0" t="0" r="0" b="0"/>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ln>
          </p:spPr>
          <p:txBody>
            <a:bodyPr/>
            <a:lstStyle/>
            <a:p>
              <a:endParaRPr lang="en-US"/>
            </a:p>
          </p:txBody>
        </p:sp>
        <p:sp>
          <p:nvSpPr>
            <p:cNvPr id="1055" name="Freeform 20"/>
            <p:cNvSpPr/>
            <p:nvPr/>
          </p:nvSpPr>
          <p:spPr>
            <a:xfrm>
              <a:off x="3273426" y="5653088"/>
              <a:ext cx="138113" cy="287338"/>
            </a:xfrm>
            <a:custGeom>
              <a:avLst/>
              <a:gdLst/>
              <a:ahLst/>
              <a:cxnLst>
                <a:cxn ang="0">
                  <a:pos x="0" y="0"/>
                </a:cxn>
                <a:cxn ang="0">
                  <a:pos x="2147483646" y="2147483646"/>
                </a:cxn>
                <a:cxn ang="0">
                  <a:pos x="2147483646" y="2147483646"/>
                </a:cxn>
                <a:cxn ang="0">
                  <a:pos x="0" y="0"/>
                </a:cxn>
              </a:cxnLst>
              <a:rect l="0" t="0" r="0" b="0"/>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ln>
          </p:spPr>
          <p:txBody>
            <a:bodyPr/>
            <a:lstStyle/>
            <a:p>
              <a:endParaRPr lang="en-US"/>
            </a:p>
          </p:txBody>
        </p:sp>
        <p:sp>
          <p:nvSpPr>
            <p:cNvPr id="1056" name="Freeform 21"/>
            <p:cNvSpPr/>
            <p:nvPr/>
          </p:nvSpPr>
          <p:spPr>
            <a:xfrm>
              <a:off x="3143251" y="4656138"/>
              <a:ext cx="31750" cy="188913"/>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ln>
          </p:spPr>
          <p:txBody>
            <a:bodyPr/>
            <a:lstStyle/>
            <a:p>
              <a:endParaRPr lang="en-US"/>
            </a:p>
          </p:txBody>
        </p:sp>
        <p:sp>
          <p:nvSpPr>
            <p:cNvPr id="1057" name="Freeform 22"/>
            <p:cNvSpPr/>
            <p:nvPr/>
          </p:nvSpPr>
          <p:spPr>
            <a:xfrm>
              <a:off x="3211513" y="5410200"/>
              <a:ext cx="203200" cy="530225"/>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ln>
          </p:spPr>
          <p:txBody>
            <a:bodyPr/>
            <a:lstStyle/>
            <a:p>
              <a:endParaRPr lang="en-US"/>
            </a:p>
          </p:txBody>
        </p:sp>
      </p:grpSp>
      <p:grpSp>
        <p:nvGrpSpPr>
          <p:cNvPr id="1027" name="Group 9"/>
          <p:cNvGrpSpPr/>
          <p:nvPr/>
        </p:nvGrpSpPr>
        <p:grpSpPr>
          <a:xfrm>
            <a:off x="20638" y="0"/>
            <a:ext cx="1766887" cy="6853238"/>
            <a:chOff x="6627813" y="194833"/>
            <a:chExt cx="1952625" cy="5678918"/>
          </a:xfrm>
        </p:grpSpPr>
        <p:sp>
          <p:nvSpPr>
            <p:cNvPr id="1034" name="Freeform 27"/>
            <p:cNvSpPr/>
            <p:nvPr/>
          </p:nvSpPr>
          <p:spPr>
            <a:xfrm>
              <a:off x="6627813" y="194833"/>
              <a:ext cx="409575" cy="36464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 ang="0">
                  <a:pos x="2147483646" y="2147483646"/>
                </a:cxn>
                <a:cxn ang="0">
                  <a:pos x="2147483646" y="2147483646"/>
                </a:cxn>
              </a:cxnLst>
              <a:rect l="0" t="0" r="0" b="0"/>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alpha val="100000"/>
              </a:schemeClr>
            </a:solidFill>
            <a:ln w="9525">
              <a:noFill/>
            </a:ln>
          </p:spPr>
          <p:txBody>
            <a:bodyPr/>
            <a:lstStyle/>
            <a:p>
              <a:endParaRPr lang="en-US"/>
            </a:p>
          </p:txBody>
        </p:sp>
        <p:sp>
          <p:nvSpPr>
            <p:cNvPr id="1035" name="Freeform 28"/>
            <p:cNvSpPr/>
            <p:nvPr/>
          </p:nvSpPr>
          <p:spPr>
            <a:xfrm>
              <a:off x="7061201" y="3771900"/>
              <a:ext cx="350838" cy="13096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Lst>
              <a:rect l="0" t="0" r="0" b="0"/>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alpha val="100000"/>
              </a:schemeClr>
            </a:solidFill>
            <a:ln w="9525">
              <a:noFill/>
            </a:ln>
          </p:spPr>
          <p:txBody>
            <a:bodyPr/>
            <a:lstStyle/>
            <a:p>
              <a:endParaRPr lang="en-US"/>
            </a:p>
          </p:txBody>
        </p:sp>
        <p:sp>
          <p:nvSpPr>
            <p:cNvPr id="1036" name="Freeform 29"/>
            <p:cNvSpPr/>
            <p:nvPr/>
          </p:nvSpPr>
          <p:spPr>
            <a:xfrm>
              <a:off x="7439026" y="5053013"/>
              <a:ext cx="357188" cy="820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alpha val="100000"/>
              </a:schemeClr>
            </a:solidFill>
            <a:ln w="9525">
              <a:noFill/>
            </a:ln>
          </p:spPr>
          <p:txBody>
            <a:bodyPr/>
            <a:lstStyle/>
            <a:p>
              <a:endParaRPr lang="en-US"/>
            </a:p>
          </p:txBody>
        </p:sp>
        <p:sp>
          <p:nvSpPr>
            <p:cNvPr id="1037" name="Freeform 30"/>
            <p:cNvSpPr/>
            <p:nvPr/>
          </p:nvSpPr>
          <p:spPr>
            <a:xfrm>
              <a:off x="7037388" y="3811588"/>
              <a:ext cx="457200" cy="1852613"/>
            </a:xfrm>
            <a:custGeom>
              <a:avLst/>
              <a:gdLst/>
              <a:ahLst/>
              <a:cxnLst>
                <a:cxn ang="0">
                  <a:pos x="2147483646" y="2147483646"/>
                </a:cxn>
                <a:cxn ang="0">
                  <a:pos x="2147483646" y="2147483646"/>
                </a:cxn>
                <a:cxn ang="0">
                  <a:pos x="2147483646" y="2147483646"/>
                </a:cxn>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alpha val="100000"/>
              </a:schemeClr>
            </a:solidFill>
            <a:ln w="9525">
              <a:noFill/>
            </a:ln>
          </p:spPr>
          <p:txBody>
            <a:bodyPr/>
            <a:lstStyle/>
            <a:p>
              <a:endParaRPr lang="en-US"/>
            </a:p>
          </p:txBody>
        </p:sp>
        <p:sp>
          <p:nvSpPr>
            <p:cNvPr id="1038" name="Freeform 31"/>
            <p:cNvSpPr/>
            <p:nvPr/>
          </p:nvSpPr>
          <p:spPr>
            <a:xfrm>
              <a:off x="6992938" y="1263650"/>
              <a:ext cx="144463" cy="2508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alpha val="100000"/>
              </a:schemeClr>
            </a:solidFill>
            <a:ln w="9525">
              <a:noFill/>
            </a:ln>
          </p:spPr>
          <p:txBody>
            <a:bodyPr/>
            <a:lstStyle/>
            <a:p>
              <a:endParaRPr lang="en-US"/>
            </a:p>
          </p:txBody>
        </p:sp>
        <p:sp>
          <p:nvSpPr>
            <p:cNvPr id="1039" name="Freeform 32"/>
            <p:cNvSpPr/>
            <p:nvPr/>
          </p:nvSpPr>
          <p:spPr>
            <a:xfrm>
              <a:off x="7526338" y="5640388"/>
              <a:ext cx="111125" cy="233363"/>
            </a:xfrm>
            <a:custGeom>
              <a:avLst/>
              <a:gdLst/>
              <a:ahLst/>
              <a:cxnLst>
                <a:cxn ang="0">
                  <a:pos x="2147483646" y="2147483646"/>
                </a:cxn>
                <a:cxn ang="0">
                  <a:pos x="2147483646" y="2147483646"/>
                </a:cxn>
                <a:cxn ang="0">
                  <a:pos x="0" y="0"/>
                </a:cxn>
                <a:cxn ang="0">
                  <a:pos x="2147483646" y="2147483646"/>
                </a:cxn>
              </a:cxnLst>
              <a:rect l="0" t="0" r="0" b="0"/>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alpha val="100000"/>
              </a:schemeClr>
            </a:solidFill>
            <a:ln w="9525">
              <a:noFill/>
            </a:ln>
          </p:spPr>
          <p:txBody>
            <a:bodyPr/>
            <a:lstStyle/>
            <a:p>
              <a:endParaRPr lang="en-US"/>
            </a:p>
          </p:txBody>
        </p:sp>
        <p:sp>
          <p:nvSpPr>
            <p:cNvPr id="1040" name="Freeform 33"/>
            <p:cNvSpPr/>
            <p:nvPr/>
          </p:nvSpPr>
          <p:spPr>
            <a:xfrm>
              <a:off x="7021513" y="3598863"/>
              <a:ext cx="68263" cy="423863"/>
            </a:xfrm>
            <a:custGeom>
              <a:avLst/>
              <a:gdLst/>
              <a:ahLst/>
              <a:cxnLst>
                <a:cxn ang="0">
                  <a:pos x="2147483646" y="2147483646"/>
                </a:cxn>
                <a:cxn ang="0">
                  <a:pos x="2147483646" y="2147483646"/>
                </a:cxn>
                <a:cxn ang="0">
                  <a:pos x="2147483646" y="2147483646"/>
                </a:cxn>
                <a:cxn ang="0">
                  <a:pos x="2147483646" y="2147483646"/>
                </a:cxn>
                <a:cxn ang="0">
                  <a:pos x="0" y="0"/>
                </a:cxn>
                <a:cxn ang="0">
                  <a:pos x="0" y="2147483646"/>
                </a:cxn>
                <a:cxn ang="0">
                  <a:pos x="2147483646" y="2147483646"/>
                </a:cxn>
              </a:cxnLst>
              <a:rect l="0" t="0" r="0" b="0"/>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alpha val="100000"/>
              </a:schemeClr>
            </a:solidFill>
            <a:ln w="9525">
              <a:noFill/>
            </a:ln>
          </p:spPr>
          <p:txBody>
            <a:bodyPr/>
            <a:lstStyle/>
            <a:p>
              <a:endParaRPr lang="en-US"/>
            </a:p>
          </p:txBody>
        </p:sp>
        <p:sp>
          <p:nvSpPr>
            <p:cNvPr id="1041" name="Freeform 34"/>
            <p:cNvSpPr/>
            <p:nvPr/>
          </p:nvSpPr>
          <p:spPr>
            <a:xfrm>
              <a:off x="7412038" y="2801938"/>
              <a:ext cx="1168400" cy="225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Lst>
              <a:rect l="0" t="0" r="0" b="0"/>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alpha val="100000"/>
              </a:schemeClr>
            </a:solidFill>
            <a:ln w="9525">
              <a:noFill/>
            </a:ln>
          </p:spPr>
          <p:txBody>
            <a:bodyPr/>
            <a:lstStyle/>
            <a:p>
              <a:endParaRPr lang="en-US"/>
            </a:p>
          </p:txBody>
        </p:sp>
        <p:sp>
          <p:nvSpPr>
            <p:cNvPr id="1042" name="Freeform 35"/>
            <p:cNvSpPr/>
            <p:nvPr/>
          </p:nvSpPr>
          <p:spPr>
            <a:xfrm>
              <a:off x="7494588" y="5664200"/>
              <a:ext cx="100013" cy="209550"/>
            </a:xfrm>
            <a:custGeom>
              <a:avLst/>
              <a:gdLst/>
              <a:ahLst/>
              <a:cxnLst>
                <a:cxn ang="0">
                  <a:pos x="0" y="0"/>
                </a:cxn>
                <a:cxn ang="0">
                  <a:pos x="2147483646" y="2147483646"/>
                </a:cxn>
                <a:cxn ang="0">
                  <a:pos x="2147483646" y="2147483646"/>
                </a:cxn>
                <a:cxn ang="0">
                  <a:pos x="0" y="0"/>
                </a:cxn>
              </a:cxnLst>
              <a:rect l="0" t="0" r="0" b="0"/>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alpha val="100000"/>
              </a:schemeClr>
            </a:solidFill>
            <a:ln w="9525">
              <a:noFill/>
            </a:ln>
          </p:spPr>
          <p:txBody>
            <a:bodyPr/>
            <a:lstStyle/>
            <a:p>
              <a:endParaRPr lang="en-US"/>
            </a:p>
          </p:txBody>
        </p:sp>
        <p:sp>
          <p:nvSpPr>
            <p:cNvPr id="1043" name="Freeform 36"/>
            <p:cNvSpPr/>
            <p:nvPr/>
          </p:nvSpPr>
          <p:spPr>
            <a:xfrm>
              <a:off x="7412038" y="5081588"/>
              <a:ext cx="114300" cy="558800"/>
            </a:xfrm>
            <a:custGeom>
              <a:avLst/>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rect l="0" t="0" r="0" b="0"/>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alpha val="100000"/>
              </a:schemeClr>
            </a:solidFill>
            <a:ln w="9525">
              <a:noFill/>
            </a:ln>
          </p:spPr>
          <p:txBody>
            <a:bodyPr/>
            <a:lstStyle/>
            <a:p>
              <a:endParaRPr lang="en-US"/>
            </a:p>
          </p:txBody>
        </p:sp>
        <p:sp>
          <p:nvSpPr>
            <p:cNvPr id="1044" name="Freeform 37"/>
            <p:cNvSpPr/>
            <p:nvPr/>
          </p:nvSpPr>
          <p:spPr>
            <a:xfrm>
              <a:off x="7412038" y="4978400"/>
              <a:ext cx="31750" cy="188913"/>
            </a:xfrm>
            <a:custGeom>
              <a:avLst/>
              <a:gdLst/>
              <a:ahLst/>
              <a:cxnLst>
                <a:cxn ang="0">
                  <a:pos x="0" y="2147483646"/>
                </a:cxn>
                <a:cxn ang="0">
                  <a:pos x="2147483646" y="2147483646"/>
                </a:cxn>
                <a:cxn ang="0">
                  <a:pos x="2147483646" y="2147483646"/>
                </a:cxn>
                <a:cxn ang="0">
                  <a:pos x="2147483646" y="2147483646"/>
                </a:cxn>
                <a:cxn ang="0">
                  <a:pos x="0" y="0"/>
                </a:cxn>
                <a:cxn ang="0">
                  <a:pos x="0" y="2147483646"/>
                </a:cxn>
                <a:cxn ang="0">
                  <a:pos x="0" y="2147483646"/>
                </a:cxn>
              </a:cxnLst>
              <a:rect l="0" t="0" r="0" b="0"/>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alpha val="100000"/>
              </a:schemeClr>
            </a:solidFill>
            <a:ln w="9525">
              <a:noFill/>
            </a:ln>
          </p:spPr>
          <p:txBody>
            <a:bodyPr/>
            <a:lstStyle/>
            <a:p>
              <a:endParaRPr lang="en-US"/>
            </a:p>
          </p:txBody>
        </p:sp>
        <p:sp>
          <p:nvSpPr>
            <p:cNvPr id="1045" name="Freeform 38"/>
            <p:cNvSpPr/>
            <p:nvPr/>
          </p:nvSpPr>
          <p:spPr>
            <a:xfrm>
              <a:off x="7439026" y="5434013"/>
              <a:ext cx="174625" cy="439738"/>
            </a:xfrm>
            <a:custGeom>
              <a:avLst/>
              <a:gdLst/>
              <a:ahLst/>
              <a:cxnLst>
                <a:cxn ang="0">
                  <a:pos x="2147483646" y="2147483646"/>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alpha val="100000"/>
              </a:schemeClr>
            </a:solidFill>
            <a:ln w="9525">
              <a:noFill/>
            </a:ln>
          </p:spPr>
          <p:txBody>
            <a:bodyPr/>
            <a:lstStyle/>
            <a:p>
              <a:endParaRPr lang="en-US"/>
            </a:p>
          </p:txBody>
        </p:sp>
      </p:grpSp>
      <p:sp>
        <p:nvSpPr>
          <p:cNvPr id="7" name="Rectangle 6"/>
          <p:cNvSpPr/>
          <p:nvPr/>
        </p:nvSpPr>
        <p:spPr>
          <a:xfrm>
            <a:off x="0" y="0"/>
            <a:ext cx="1365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a:xfrm>
            <a:off x="1944688" y="623888"/>
            <a:ext cx="6683375" cy="1281112"/>
          </a:xfrm>
          <a:prstGeom prst="rect">
            <a:avLst/>
          </a:prstGeom>
          <a:noFill/>
          <a:ln w="9525">
            <a:noFill/>
          </a:ln>
        </p:spPr>
        <p:txBody>
          <a:bodyPr/>
          <a:lstStyle/>
          <a:p>
            <a:pPr lvl="0"/>
            <a:r>
              <a:rPr lang="en-US" altLang="en-US" dirty="0"/>
              <a:t>Click to edit Master title style</a:t>
            </a:r>
          </a:p>
        </p:txBody>
      </p:sp>
      <p:sp>
        <p:nvSpPr>
          <p:cNvPr id="1030" name="Text Placeholder 2"/>
          <p:cNvSpPr>
            <a:spLocks noGrp="1"/>
          </p:cNvSpPr>
          <p:nvPr>
            <p:ph type="body" idx="1"/>
          </p:nvPr>
        </p:nvSpPr>
        <p:spPr>
          <a:xfrm>
            <a:off x="1941513" y="2133600"/>
            <a:ext cx="6686550" cy="38862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7770813" y="6130925"/>
            <a:ext cx="860425" cy="369888"/>
          </a:xfrm>
          <a:prstGeom prst="rect">
            <a:avLst/>
          </a:prstGeom>
        </p:spPr>
        <p:txBody>
          <a:bodyPr vert="horz" lIns="91440" tIns="45720" rIns="91440" bIns="45720" rtlCol="0" anchor="ctr"/>
          <a:lstStyle>
            <a:lvl1pPr algn="r" eaLnBrk="1" fontAlgn="auto" hangingPunct="1">
              <a:spcBef>
                <a:spcPts val="0"/>
              </a:spcBef>
              <a:spcAft>
                <a:spcPts val="0"/>
              </a:spcAft>
              <a:defRPr sz="675">
                <a:solidFill>
                  <a:prstClr val="black">
                    <a:tint val="75000"/>
                  </a:prstClr>
                </a:solidFill>
                <a:latin typeface="Century Gothic" panose="020B0502020202020204"/>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02AC279-2E7C-4401-89B1-CBF4F0EBA9C5}" type="datetimeFigureOut">
              <a:rPr kumimoji="0" lang="en-US" sz="675"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9/11/2025</a:t>
            </a:fld>
            <a:endParaRPr kumimoji="0" lang="en-US" sz="675"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1941513" y="6135688"/>
            <a:ext cx="5715000" cy="365125"/>
          </a:xfrm>
          <a:prstGeom prst="rect">
            <a:avLst/>
          </a:prstGeom>
        </p:spPr>
        <p:txBody>
          <a:bodyPr vert="horz" lIns="91440" tIns="45720" rIns="91440" bIns="45720" rtlCol="0" anchor="ctr"/>
          <a:lstStyle>
            <a:lvl1pPr algn="l" eaLnBrk="1" fontAlgn="auto" hangingPunct="1">
              <a:spcBef>
                <a:spcPts val="0"/>
              </a:spcBef>
              <a:spcAft>
                <a:spcPts val="0"/>
              </a:spcAft>
              <a:defRPr sz="675">
                <a:solidFill>
                  <a:prstClr val="black">
                    <a:tint val="75000"/>
                  </a:prstClr>
                </a:solidFill>
                <a:latin typeface="Century Gothic" panose="020B0502020202020204"/>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675"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6" name="Slide Number Placeholder 5"/>
          <p:cNvSpPr>
            <a:spLocks noGrp="1"/>
          </p:cNvSpPr>
          <p:nvPr>
            <p:ph type="sldNum" sz="quarter" idx="4"/>
          </p:nvPr>
        </p:nvSpPr>
        <p:spPr bwMode="gray">
          <a:xfrm>
            <a:off x="398463" y="787400"/>
            <a:ext cx="585788" cy="365125"/>
          </a:xfrm>
          <a:prstGeom prst="rect">
            <a:avLst/>
          </a:prstGeom>
        </p:spPr>
        <p:txBody>
          <a:bodyPr vert="horz" wrap="square" lIns="91440" tIns="45720" rIns="91440" bIns="45720" numCol="1" anchor="ctr" anchorCtr="0" compatLnSpc="1"/>
          <a:lstStyle>
            <a:lvl1pPr algn="r">
              <a:defRPr sz="1500">
                <a:solidFill>
                  <a:srgbClr val="FEFFFF"/>
                </a:solidFill>
                <a:latin typeface="Century Gothic" panose="020B0502020202020204" pitchFamily="34" charset="0"/>
              </a:defRPr>
            </a:lvl1pPr>
          </a:lstStyle>
          <a:p>
            <a:pPr lvl="0" eaLnBrk="1" hangingPunct="1">
              <a:buNone/>
            </a:pPr>
            <a:fld id="{9A0DB2DC-4C9A-4742-B13C-FB6460FD3503}" type="slidenum">
              <a:rPr lang="en-US" altLang="en-US" dirty="0"/>
              <a:t>‹#›</a:t>
            </a:fld>
            <a:endParaRPr lang="en-US"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342900" rtl="0" eaLnBrk="0" fontAlgn="base" hangingPunct="0">
        <a:spcBef>
          <a:spcPct val="0"/>
        </a:spcBef>
        <a:spcAft>
          <a:spcPct val="0"/>
        </a:spcAft>
        <a:defRPr sz="2700" kern="1200">
          <a:solidFill>
            <a:srgbClr val="262626"/>
          </a:solidFill>
          <a:latin typeface="+mj-lt"/>
          <a:ea typeface="+mj-ea"/>
          <a:cs typeface="+mj-cs"/>
        </a:defRPr>
      </a:lvl1pPr>
      <a:lvl2pPr algn="l" defTabSz="342900" rtl="0" eaLnBrk="0" fontAlgn="base" hangingPunct="0">
        <a:spcBef>
          <a:spcPct val="0"/>
        </a:spcBef>
        <a:spcAft>
          <a:spcPct val="0"/>
        </a:spcAft>
        <a:defRPr sz="2700">
          <a:solidFill>
            <a:srgbClr val="262626"/>
          </a:solidFill>
          <a:latin typeface="Century Gothic" panose="020B0502020202020204" pitchFamily="34" charset="0"/>
        </a:defRPr>
      </a:lvl2pPr>
      <a:lvl3pPr algn="l" defTabSz="342900" rtl="0" eaLnBrk="0" fontAlgn="base" hangingPunct="0">
        <a:spcBef>
          <a:spcPct val="0"/>
        </a:spcBef>
        <a:spcAft>
          <a:spcPct val="0"/>
        </a:spcAft>
        <a:defRPr sz="2700">
          <a:solidFill>
            <a:srgbClr val="262626"/>
          </a:solidFill>
          <a:latin typeface="Century Gothic" panose="020B0502020202020204" pitchFamily="34" charset="0"/>
        </a:defRPr>
      </a:lvl3pPr>
      <a:lvl4pPr algn="l" defTabSz="342900" rtl="0" eaLnBrk="0" fontAlgn="base" hangingPunct="0">
        <a:spcBef>
          <a:spcPct val="0"/>
        </a:spcBef>
        <a:spcAft>
          <a:spcPct val="0"/>
        </a:spcAft>
        <a:defRPr sz="2700">
          <a:solidFill>
            <a:srgbClr val="262626"/>
          </a:solidFill>
          <a:latin typeface="Century Gothic" panose="020B0502020202020204" pitchFamily="34" charset="0"/>
        </a:defRPr>
      </a:lvl4pPr>
      <a:lvl5pPr algn="l" defTabSz="342900" rtl="0" eaLnBrk="0" fontAlgn="base" hangingPunct="0">
        <a:spcBef>
          <a:spcPct val="0"/>
        </a:spcBef>
        <a:spcAft>
          <a:spcPct val="0"/>
        </a:spcAft>
        <a:defRPr sz="27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0" fontAlgn="base" hangingPunct="0">
        <a:spcBef>
          <a:spcPts val="750"/>
        </a:spcBef>
        <a:spcAft>
          <a:spcPct val="0"/>
        </a:spcAft>
        <a:buClr>
          <a:schemeClr val="accent1"/>
        </a:buClr>
        <a:buFont typeface="Wingdings 3" panose="05040102010807070707" pitchFamily="18" charset="2"/>
        <a:buChar char=""/>
        <a:defRPr sz="1300" kern="1200">
          <a:solidFill>
            <a:srgbClr val="404040"/>
          </a:solidFill>
          <a:latin typeface="+mn-lt"/>
          <a:ea typeface="+mn-ea"/>
          <a:cs typeface="+mn-cs"/>
        </a:defRPr>
      </a:lvl1pPr>
      <a:lvl2pPr marL="557530" indent="-214630" algn="l" defTabSz="342900" rtl="0" eaLnBrk="0" fontAlgn="base" hangingPunct="0">
        <a:spcBef>
          <a:spcPts val="75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2pPr>
      <a:lvl3pPr marL="857250" indent="-171450" algn="l" defTabSz="342900" rtl="0" eaLnBrk="0" fontAlgn="base" hangingPunct="0">
        <a:spcBef>
          <a:spcPts val="750"/>
        </a:spcBef>
        <a:spcAft>
          <a:spcPct val="0"/>
        </a:spcAft>
        <a:buClr>
          <a:schemeClr val="accent1"/>
        </a:buClr>
        <a:buFont typeface="Wingdings 3" panose="05040102010807070707" pitchFamily="18" charset="2"/>
        <a:buChar char=""/>
        <a:defRPr sz="1000" kern="1200">
          <a:solidFill>
            <a:srgbClr val="404040"/>
          </a:solidFill>
          <a:latin typeface="+mn-lt"/>
          <a:ea typeface="+mn-ea"/>
          <a:cs typeface="+mn-cs"/>
        </a:defRPr>
      </a:lvl3pPr>
      <a:lvl4pPr marL="12001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4pPr>
      <a:lvl5pPr marL="1543050" indent="-171450" algn="l" defTabSz="342900" rtl="0" eaLnBrk="0" fontAlgn="base" hangingPunct="0">
        <a:spcBef>
          <a:spcPts val="750"/>
        </a:spcBef>
        <a:spcAft>
          <a:spcPct val="0"/>
        </a:spcAft>
        <a:buClr>
          <a:schemeClr val="accent1"/>
        </a:buClr>
        <a:buFont typeface="Wingdings 3" panose="05040102010807070707" pitchFamily="18" charset="2"/>
        <a:buChar char=""/>
        <a:defRPr sz="900" kern="1200">
          <a:solidFill>
            <a:srgbClr val="404040"/>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447800" y="-228600"/>
            <a:ext cx="8388350" cy="838200"/>
          </a:xfrm>
        </p:spPr>
        <p:txBody>
          <a:bodyPr vert="horz" wrap="square" lIns="91440" tIns="45720" rIns="91440" bIns="45720" anchor="b" anchorCtr="0"/>
          <a:lstStyle/>
          <a:p>
            <a:pPr defTabSz="342900" eaLnBrk="1" hangingPunct="1">
              <a:buClrTx/>
              <a:buSzTx/>
              <a:buFontTx/>
            </a:pPr>
            <a:r>
              <a:rPr lang="en-US" altLang="en-US" sz="2000" b="1" u="sng" kern="1200" dirty="0">
                <a:latin typeface="Times New Roman" panose="02020603050405020304" pitchFamily="18" charset="0"/>
                <a:ea typeface="+mj-ea"/>
                <a:cs typeface="Times New Roman" panose="02020603050405020304" pitchFamily="18" charset="0"/>
              </a:rPr>
              <a:t>DAWOOD UNIVERSITY OF ENGINEERING AND TECHNOLOGY</a:t>
            </a:r>
            <a:br>
              <a:rPr lang="en-US" altLang="en-US" sz="2000" b="1" u="sng" kern="1200" dirty="0">
                <a:latin typeface="Times New Roman" panose="02020603050405020304" pitchFamily="18" charset="0"/>
                <a:ea typeface="+mj-ea"/>
                <a:cs typeface="Times New Roman" panose="02020603050405020304" pitchFamily="18" charset="0"/>
              </a:rPr>
            </a:br>
            <a:r>
              <a:rPr lang="en-US" altLang="en-US" sz="2000" b="1" u="sng" kern="1200" dirty="0">
                <a:latin typeface="Times New Roman" panose="02020603050405020304" pitchFamily="18" charset="0"/>
                <a:ea typeface="+mj-ea"/>
                <a:cs typeface="Times New Roman" panose="02020603050405020304" pitchFamily="18" charset="0"/>
              </a:rPr>
              <a:t>DEPARTMENT OF BASIC SCIENCES AND HUMANITIES </a:t>
            </a:r>
            <a:endParaRPr lang="en-US" altLang="en-US" sz="2000" b="1" u="sng" kern="1200" dirty="0">
              <a:latin typeface="Times New Roman" panose="02020603050405020304" pitchFamily="18" charset="0"/>
              <a:ea typeface="Times New Roman" panose="02020603050405020304" pitchFamily="18" charset="0"/>
              <a:cs typeface="+mj-cs"/>
            </a:endParaRPr>
          </a:p>
        </p:txBody>
      </p:sp>
      <p:sp>
        <p:nvSpPr>
          <p:cNvPr id="3" name="Subtitle 2"/>
          <p:cNvSpPr>
            <a:spLocks noGrp="1"/>
          </p:cNvSpPr>
          <p:nvPr>
            <p:ph type="subTitle" idx="1"/>
          </p:nvPr>
        </p:nvSpPr>
        <p:spPr>
          <a:xfrm>
            <a:off x="1143000" y="860425"/>
            <a:ext cx="8001000" cy="5997575"/>
          </a:xfrm>
        </p:spPr>
        <p:txBody>
          <a:bodyPr vert="horz" wrap="square" lIns="91440" tIns="45720" rIns="91440" bIns="45720" numCol="1" rtlCol="0" anchor="t" anchorCtr="0" compatLnSpc="1">
            <a:normAutofit fontScale="77500" lnSpcReduction="20000"/>
          </a:bodyPr>
          <a:lstStyle/>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Subject:                  				Applied Physics</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Course code:						NS-1001</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Discipline: 							BS (Cyber Security)</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Semester:							Second Semester,    First Year</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Effectiveness:						Batch-20245				</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Course type:						Compulsory				</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Marks:								Theory: 100           	Practical: 50</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Credit Hours:						3CH				          1CH</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Teaching Scheme:				3HRS/week		     3HRS/week</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Assessment:						20% sessional, 30% Mid semester, 										50% 	Final Exam</a:t>
            </a:r>
          </a:p>
          <a:p>
            <a:pPr marL="0" marR="0" lvl="0" indent="0"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Books:</a:t>
            </a:r>
          </a:p>
          <a:p>
            <a:pPr marL="0" marR="0" lvl="0" indent="0" algn="l" defTabSz="342900" rtl="0" eaLnBrk="1" fontAlgn="auto" latinLnBrk="0" hangingPunct="1">
              <a:lnSpc>
                <a:spcPct val="12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1.	 physics For scientists and engineers by </a:t>
            </a:r>
            <a:r>
              <a:rPr kumimoji="0" lang="en-US" sz="2900" b="1" i="0" u="none" strike="noStrike" kern="1200" cap="none" spc="0" normalizeH="0" baseline="0" noProof="0" dirty="0" err="1">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Serway</a:t>
            </a: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 Jewett</a:t>
            </a:r>
          </a:p>
          <a:p>
            <a:pPr marL="0" marR="0" lvl="0" indent="0" algn="l" defTabSz="342900" rtl="0" eaLnBrk="1" fontAlgn="auto" latinLnBrk="0" hangingPunct="1">
              <a:lnSpc>
                <a:spcPct val="12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2. 	Semi conductor Physics by </a:t>
            </a:r>
            <a:r>
              <a:rPr kumimoji="0" lang="en-US" sz="2900" b="1" i="0" u="none" strike="noStrike" kern="1200" cap="none" spc="0" normalizeH="0" baseline="0" noProof="0" dirty="0" err="1">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Macalve</a:t>
            </a:r>
            <a:endPar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342900" rtl="0" eaLnBrk="1" fontAlgn="auto" latinLnBrk="0" hangingPunct="1">
              <a:lnSpc>
                <a:spcPct val="120000"/>
              </a:lnSpc>
              <a:spcBef>
                <a:spcPts val="750"/>
              </a:spcBef>
              <a:spcAft>
                <a:spcPts val="0"/>
              </a:spcAft>
              <a:buClr>
                <a:schemeClr val="accent1"/>
              </a:buClr>
              <a:buSzTx/>
              <a:buFont typeface="Wingdings 3" panose="05040102010807070707" pitchFamily="18" charset="2"/>
              <a:buNone/>
              <a:defRPr/>
            </a:pPr>
            <a:r>
              <a:rPr kumimoji="0" lang="en-US" sz="29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3.	University physics by Freemen and Young</a:t>
            </a:r>
          </a:p>
        </p:txBody>
      </p:sp>
      <p:pic>
        <p:nvPicPr>
          <p:cNvPr id="19460" name="Picture 3"/>
          <p:cNvPicPr>
            <a:picLocks noChangeAspect="1"/>
          </p:cNvPicPr>
          <p:nvPr/>
        </p:nvPicPr>
        <p:blipFill>
          <a:blip r:embed="rId3"/>
          <a:stretch>
            <a:fillRect/>
          </a:stretch>
        </p:blipFill>
        <p:spPr>
          <a:xfrm>
            <a:off x="-76200" y="22225"/>
            <a:ext cx="1598613" cy="1382713"/>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944688" y="623888"/>
            <a:ext cx="6683375" cy="1281112"/>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The exponent also tells how many spaces to move the decimal:</a:t>
            </a:r>
            <a:endParaRPr lang="en-US" altLang="en-US" sz="3200" dirty="0">
              <a:latin typeface="Times New Roman" panose="02020603050405020304" pitchFamily="18" charset="0"/>
              <a:ea typeface="Times New Roman" panose="02020603050405020304" pitchFamily="18" charset="0"/>
            </a:endParaRPr>
          </a:p>
        </p:txBody>
      </p:sp>
      <p:sp>
        <p:nvSpPr>
          <p:cNvPr id="8195" name="Rectangle 3"/>
          <p:cNvSpPr>
            <a:spLocks noGrp="1" noChangeArrowheads="1"/>
          </p:cNvSpPr>
          <p:nvPr>
            <p:ph idx="1"/>
          </p:nvPr>
        </p:nvSpPr>
        <p:spPr>
          <a:xfrm>
            <a:off x="1941513" y="2133600"/>
            <a:ext cx="6686550" cy="1828800"/>
          </a:xfrm>
        </p:spPr>
        <p:txBody>
          <a:bodyPr vert="horz" wrap="square" lIns="91440" tIns="45720" rIns="91440" bIns="45720" numCol="1" rtlCol="0" anchor="t" anchorCtr="0" compatLnSpc="1">
            <a:normAutofit/>
          </a:bodyPr>
          <a:lstStyle/>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32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4.08 x 10</a:t>
            </a:r>
            <a:r>
              <a:rPr kumimoji="0" lang="en-US" altLang="en-US" sz="3200" b="0" i="0" u="none" strike="noStrike" kern="1200" cap="none" spc="0" normalizeH="0" baseline="3000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3</a:t>
            </a:r>
            <a:r>
              <a:rPr kumimoji="0" lang="en-US" altLang="en-US" sz="3200" b="0" i="0" u="none" strike="noStrike" kern="1200" cap="none" spc="0" normalizeH="0" baseline="3000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 </a:t>
            </a:r>
            <a:r>
              <a:rPr kumimoji="0" lang="en-US" altLang="en-US" sz="32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4 0 8</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p:txBody>
      </p:sp>
      <p:grpSp>
        <p:nvGrpSpPr>
          <p:cNvPr id="29700" name="Group 2"/>
          <p:cNvGrpSpPr/>
          <p:nvPr/>
        </p:nvGrpSpPr>
        <p:grpSpPr>
          <a:xfrm>
            <a:off x="4572000" y="2895600"/>
            <a:ext cx="1524000" cy="533400"/>
            <a:chOff x="4343400" y="2837028"/>
            <a:chExt cx="1371600" cy="533400"/>
          </a:xfrm>
        </p:grpSpPr>
        <p:grpSp>
          <p:nvGrpSpPr>
            <p:cNvPr id="29702" name="Group 1"/>
            <p:cNvGrpSpPr/>
            <p:nvPr/>
          </p:nvGrpSpPr>
          <p:grpSpPr>
            <a:xfrm>
              <a:off x="4343400" y="2837028"/>
              <a:ext cx="1371600" cy="533400"/>
              <a:chOff x="4191000" y="2844421"/>
              <a:chExt cx="1371600" cy="533400"/>
            </a:xfrm>
          </p:grpSpPr>
          <p:sp>
            <p:nvSpPr>
              <p:cNvPr id="29704" name="AutoShape 6"/>
              <p:cNvSpPr/>
              <p:nvPr/>
            </p:nvSpPr>
            <p:spPr>
              <a:xfrm>
                <a:off x="4191000" y="3149221"/>
                <a:ext cx="457200" cy="228600"/>
              </a:xfrm>
              <a:prstGeom prst="curvedUp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29705" name="AutoShape 7"/>
              <p:cNvSpPr/>
              <p:nvPr/>
            </p:nvSpPr>
            <p:spPr>
              <a:xfrm>
                <a:off x="4572000" y="3149221"/>
                <a:ext cx="533400" cy="228600"/>
              </a:xfrm>
              <a:prstGeom prst="curvedUpArrow">
                <a:avLst>
                  <a:gd name="adj1" fmla="val 46666"/>
                  <a:gd name="adj2" fmla="val 93333"/>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29706" name="AutoShape 9"/>
              <p:cNvSpPr/>
              <p:nvPr/>
            </p:nvSpPr>
            <p:spPr>
              <a:xfrm>
                <a:off x="4953000" y="3149221"/>
                <a:ext cx="609600" cy="228600"/>
              </a:xfrm>
              <a:prstGeom prst="curvedUpArrow">
                <a:avLst>
                  <a:gd name="adj1" fmla="val 53333"/>
                  <a:gd name="adj2" fmla="val 106666"/>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29707" name="AutoShape 10"/>
              <p:cNvSpPr/>
              <p:nvPr/>
            </p:nvSpPr>
            <p:spPr>
              <a:xfrm>
                <a:off x="5105400" y="2844421"/>
                <a:ext cx="228600" cy="3810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933FF">
                  <a:alpha val="100000"/>
                </a:srgbClr>
              </a:solidFill>
              <a:ln w="9525" cap="flat" cmpd="sng">
                <a:solidFill>
                  <a:schemeClr val="tx1">
                    <a:alpha val="100000"/>
                  </a:schemeClr>
                </a:solidFill>
                <a:prstDash val="solid"/>
                <a:round/>
                <a:headEnd type="none" w="med" len="med"/>
                <a:tailEnd type="none" w="med" len="med"/>
              </a:ln>
            </p:spPr>
            <p:txBody>
              <a:bodyPr/>
              <a:lstStyle/>
              <a:p>
                <a:endParaRPr lang="en-US"/>
              </a:p>
            </p:txBody>
          </p:sp>
        </p:grpSp>
        <p:sp>
          <p:nvSpPr>
            <p:cNvPr id="29703" name="Oval 4"/>
            <p:cNvSpPr/>
            <p:nvPr/>
          </p:nvSpPr>
          <p:spPr>
            <a:xfrm>
              <a:off x="4610100" y="3015586"/>
              <a:ext cx="76200" cy="76200"/>
            </a:xfrm>
            <a:prstGeom prst="ellipse">
              <a:avLst/>
            </a:prstGeom>
            <a:solidFill>
              <a:srgbClr val="9933FF"/>
            </a:solidFill>
            <a:ln w="9525" cap="flat" cmpd="sng">
              <a:solidFill>
                <a:schemeClr val="tx1"/>
              </a:solidFill>
              <a:prstDash val="solid"/>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grpSp>
      <p:sp>
        <p:nvSpPr>
          <p:cNvPr id="12300" name="Text Box 12"/>
          <p:cNvSpPr txBox="1"/>
          <p:nvPr/>
        </p:nvSpPr>
        <p:spPr>
          <a:xfrm>
            <a:off x="685800" y="4343400"/>
            <a:ext cx="7848600" cy="1798638"/>
          </a:xfrm>
          <a:prstGeom prst="rect">
            <a:avLst/>
          </a:prstGeom>
          <a:noFill/>
          <a:ln w="9525">
            <a:noFill/>
          </a:ln>
        </p:spPr>
        <p:txBody>
          <a:bodyPr>
            <a:spAutoFit/>
          </a:bodyPr>
          <a:lstStyle/>
          <a:p>
            <a:pPr eaLnBrk="1" hangingPunct="1">
              <a:spcBef>
                <a:spcPct val="20000"/>
              </a:spcBef>
              <a:buClr>
                <a:schemeClr val="accent1"/>
              </a:buClr>
            </a:pPr>
            <a:r>
              <a:rPr lang="en-US" altLang="en-US" sz="3200" dirty="0">
                <a:solidFill>
                  <a:schemeClr val="accent1"/>
                </a:solidFill>
                <a:latin typeface="Times New Roman" panose="02020603050405020304" pitchFamily="18" charset="0"/>
                <a:cs typeface="Times New Roman" panose="02020603050405020304" pitchFamily="18" charset="0"/>
              </a:rPr>
              <a:t>In this problem, the exponent is </a:t>
            </a:r>
            <a:r>
              <a:rPr lang="en-US" altLang="en-US" sz="3200" dirty="0">
                <a:solidFill>
                  <a:schemeClr val="accent2"/>
                </a:solidFill>
                <a:latin typeface="Times New Roman" panose="02020603050405020304" pitchFamily="18" charset="0"/>
                <a:cs typeface="Times New Roman" panose="02020603050405020304" pitchFamily="18" charset="0"/>
              </a:rPr>
              <a:t>+3</a:t>
            </a:r>
            <a:r>
              <a:rPr lang="en-US" altLang="en-US" sz="3200" dirty="0">
                <a:solidFill>
                  <a:schemeClr val="accent1"/>
                </a:solidFill>
                <a:latin typeface="Times New Roman" panose="02020603050405020304" pitchFamily="18" charset="0"/>
                <a:cs typeface="Times New Roman" panose="02020603050405020304" pitchFamily="18" charset="0"/>
              </a:rPr>
              <a:t>, so the decimal moves </a:t>
            </a:r>
            <a:r>
              <a:rPr lang="en-US" altLang="en-US" sz="3200" dirty="0">
                <a:solidFill>
                  <a:schemeClr val="accent2"/>
                </a:solidFill>
                <a:latin typeface="Times New Roman" panose="02020603050405020304" pitchFamily="18" charset="0"/>
                <a:cs typeface="Times New Roman" panose="02020603050405020304" pitchFamily="18" charset="0"/>
              </a:rPr>
              <a:t>3</a:t>
            </a:r>
            <a:r>
              <a:rPr lang="en-US" altLang="en-US" sz="3200" dirty="0">
                <a:solidFill>
                  <a:schemeClr val="accent1"/>
                </a:solidFill>
                <a:latin typeface="Times New Roman" panose="02020603050405020304" pitchFamily="18" charset="0"/>
                <a:cs typeface="Times New Roman" panose="02020603050405020304" pitchFamily="18" charset="0"/>
              </a:rPr>
              <a:t> spaces to the </a:t>
            </a:r>
            <a:r>
              <a:rPr lang="en-US" altLang="en-US" sz="3200" dirty="0">
                <a:solidFill>
                  <a:schemeClr val="accent2"/>
                </a:solidFill>
                <a:latin typeface="Times New Roman" panose="02020603050405020304" pitchFamily="18" charset="0"/>
                <a:cs typeface="Times New Roman" panose="02020603050405020304" pitchFamily="18" charset="0"/>
              </a:rPr>
              <a:t>right</a:t>
            </a:r>
            <a:r>
              <a:rPr lang="en-US" altLang="en-US" sz="3200" dirty="0">
                <a:solidFill>
                  <a:schemeClr val="accent1"/>
                </a:solidFill>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a:p>
            <a:pPr eaLnBrk="1" hangingPunct="1">
              <a:spcBef>
                <a:spcPct val="50000"/>
              </a:spcBef>
            </a:pPr>
            <a:endParaRPr lang="en-US" altLang="en-US" sz="32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00"/>
                                        </p:tgtEl>
                                        <p:attrNameLst>
                                          <p:attrName>style.visibility</p:attrName>
                                        </p:attrNameLst>
                                      </p:cBhvr>
                                      <p:to>
                                        <p:strVal val="visible"/>
                                      </p:to>
                                    </p:set>
                                    <p:anim calcmode="lin" valueType="num">
                                      <p:cBhvr additive="base">
                                        <p:cTn id="7" dur="500" fill="hold"/>
                                        <p:tgtEl>
                                          <p:spTgt spid="12300"/>
                                        </p:tgtEl>
                                        <p:attrNameLst>
                                          <p:attrName>ppt_x</p:attrName>
                                        </p:attrNameLst>
                                      </p:cBhvr>
                                      <p:tavLst>
                                        <p:tav tm="0">
                                          <p:val>
                                            <p:strVal val="#ppt_x"/>
                                          </p:val>
                                        </p:tav>
                                        <p:tav tm="100000">
                                          <p:val>
                                            <p:strVal val="#ppt_x"/>
                                          </p:val>
                                        </p:tav>
                                      </p:tavLst>
                                    </p:anim>
                                    <p:anim calcmode="lin" valueType="num">
                                      <p:cBhvr additive="base">
                                        <p:cTn id="8" dur="500" fill="hold"/>
                                        <p:tgtEl>
                                          <p:spTgt spid="12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44688" y="623888"/>
            <a:ext cx="6683375" cy="1281113"/>
          </a:xfrm>
        </p:spPr>
        <p:txBody>
          <a:bodyPr vert="horz" wrap="square" lIns="91440" tIns="45720" rIns="91440" bIns="45720" numCol="1" rtlCol="0" anchor="t" anchorCtr="0" compatLnSpc="1">
            <a:normAutofit fontScale="90000"/>
          </a:bodyPr>
          <a:lstStyle/>
          <a:p>
            <a:pPr marL="0" marR="0" lvl="0" indent="0" algn="l" defTabSz="342900" rtl="0" eaLnBrk="1" fontAlgn="auto" latinLnBrk="0" hangingPunct="1">
              <a:lnSpc>
                <a:spcPct val="100000"/>
              </a:lnSpc>
              <a:spcBef>
                <a:spcPct val="0"/>
              </a:spcBef>
              <a:spcAft>
                <a:spcPts val="0"/>
              </a:spcAft>
              <a:buClrTx/>
              <a:buSzTx/>
              <a:buFontTx/>
              <a:buNone/>
              <a:defRPr/>
            </a:pPr>
            <a:r>
              <a:rPr kumimoji="0" lang="en-US" altLang="en-US" sz="3200" b="0" i="0" u="none" strike="noStrike" kern="1200" cap="none" spc="0" normalizeH="0" baseline="0" noProof="0">
                <a:ln>
                  <a:noFill/>
                </a:ln>
                <a:solidFill>
                  <a:schemeClr val="tx1">
                    <a:lumMod val="85000"/>
                    <a:lumOff val="15000"/>
                  </a:schemeClr>
                </a:solidFill>
                <a:effectLst/>
                <a:uLnTx/>
                <a:uFillTx/>
                <a:latin typeface="+mj-lt"/>
                <a:ea typeface="+mj-ea"/>
                <a:cs typeface="+mj-cs"/>
              </a:rPr>
              <a:t>The exponent also tells how many spaces to move the decimal:</a:t>
            </a:r>
          </a:p>
        </p:txBody>
      </p:sp>
      <p:sp>
        <p:nvSpPr>
          <p:cNvPr id="13323" name="Text Box 11"/>
          <p:cNvSpPr txBox="1"/>
          <p:nvPr/>
        </p:nvSpPr>
        <p:spPr>
          <a:xfrm>
            <a:off x="685800" y="4572000"/>
            <a:ext cx="7848600" cy="2286000"/>
          </a:xfrm>
          <a:prstGeom prst="rect">
            <a:avLst/>
          </a:prstGeom>
          <a:noFill/>
          <a:ln w="9525">
            <a:noFill/>
          </a:ln>
        </p:spPr>
        <p:txBody>
          <a:bodyPr>
            <a:spAutoFit/>
          </a:bodyPr>
          <a:lstStyle/>
          <a:p>
            <a:pPr eaLnBrk="1" hangingPunct="1"/>
            <a:r>
              <a:rPr lang="en-US" altLang="en-US" sz="3200" dirty="0">
                <a:solidFill>
                  <a:schemeClr val="accent1"/>
                </a:solidFill>
                <a:latin typeface="Tahoma" panose="020B0604030504040204" pitchFamily="34" charset="0"/>
              </a:rPr>
              <a:t>In this problem, the exponent is </a:t>
            </a:r>
            <a:r>
              <a:rPr lang="en-US" altLang="en-US" sz="3200" dirty="0">
                <a:solidFill>
                  <a:schemeClr val="accent2"/>
                </a:solidFill>
                <a:latin typeface="Tahoma" panose="020B0604030504040204" pitchFamily="34" charset="0"/>
              </a:rPr>
              <a:t>-3</a:t>
            </a:r>
            <a:r>
              <a:rPr lang="en-US" altLang="en-US" sz="3200" dirty="0">
                <a:solidFill>
                  <a:schemeClr val="accent1"/>
                </a:solidFill>
                <a:latin typeface="Tahoma" panose="020B0604030504040204" pitchFamily="34" charset="0"/>
              </a:rPr>
              <a:t>, so the decimal moves </a:t>
            </a:r>
            <a:r>
              <a:rPr lang="en-US" altLang="en-US" sz="3200" dirty="0">
                <a:solidFill>
                  <a:schemeClr val="accent2"/>
                </a:solidFill>
                <a:latin typeface="Tahoma" panose="020B0604030504040204" pitchFamily="34" charset="0"/>
              </a:rPr>
              <a:t>3</a:t>
            </a:r>
            <a:r>
              <a:rPr lang="en-US" altLang="en-US" sz="3200" dirty="0">
                <a:solidFill>
                  <a:schemeClr val="accent1"/>
                </a:solidFill>
                <a:latin typeface="Tahoma" panose="020B0604030504040204" pitchFamily="34" charset="0"/>
              </a:rPr>
              <a:t> spaces to the </a:t>
            </a:r>
            <a:r>
              <a:rPr lang="en-US" altLang="en-US" sz="3200" dirty="0">
                <a:solidFill>
                  <a:schemeClr val="accent2"/>
                </a:solidFill>
                <a:latin typeface="Tahoma" panose="020B0604030504040204" pitchFamily="34" charset="0"/>
              </a:rPr>
              <a:t>left</a:t>
            </a:r>
            <a:r>
              <a:rPr lang="en-US" altLang="en-US" sz="3200" dirty="0">
                <a:solidFill>
                  <a:schemeClr val="accent1"/>
                </a:solidFill>
                <a:latin typeface="Tahoma" panose="020B0604030504040204" pitchFamily="34" charset="0"/>
              </a:rPr>
              <a:t>.</a:t>
            </a:r>
            <a:endParaRPr lang="en-US" altLang="en-US" sz="3200" dirty="0">
              <a:latin typeface="Tahoma" panose="020B0604030504040204" pitchFamily="34" charset="0"/>
            </a:endParaRPr>
          </a:p>
          <a:p>
            <a:pPr eaLnBrk="1" hangingPunct="1"/>
            <a:endParaRPr lang="en-US" altLang="en-US" sz="3200" dirty="0">
              <a:latin typeface="Tahoma" panose="020B0604030504040204" pitchFamily="34" charset="0"/>
            </a:endParaRPr>
          </a:p>
          <a:p>
            <a:pPr eaLnBrk="1" hangingPunct="1">
              <a:spcBef>
                <a:spcPct val="50000"/>
              </a:spcBef>
            </a:pPr>
            <a:endParaRPr lang="en-US" altLang="en-US" sz="3200" dirty="0">
              <a:latin typeface="Tahoma" panose="020B0604030504040204" pitchFamily="34" charset="0"/>
            </a:endParaRPr>
          </a:p>
        </p:txBody>
      </p:sp>
      <p:sp>
        <p:nvSpPr>
          <p:cNvPr id="13" name="Rectangle 3"/>
          <p:cNvSpPr txBox="1">
            <a:spLocks noChangeArrowheads="1"/>
          </p:cNvSpPr>
          <p:nvPr/>
        </p:nvSpPr>
        <p:spPr>
          <a:xfrm>
            <a:off x="2514600" y="1752600"/>
            <a:ext cx="5943600" cy="1447800"/>
          </a:xfrm>
          <a:prstGeom prst="rect">
            <a:avLst/>
          </a:prstGeom>
        </p:spPr>
        <p:txBody>
          <a:bodyPr>
            <a:normAutofit fontScale="85000" lnSpcReduction="20000"/>
          </a:bodyPr>
          <a:lstStyle>
            <a:lvl1pPr marL="257175" indent="-257175" algn="l" defTabSz="342900" rtl="0" eaLnBrk="1" latinLnBrk="0" hangingPunct="1">
              <a:spcBef>
                <a:spcPts val="750"/>
              </a:spcBef>
              <a:spcAft>
                <a:spcPts val="0"/>
              </a:spcAft>
              <a:buClr>
                <a:schemeClr val="accent1"/>
              </a:buClr>
              <a:buFont typeface="Wingdings 3" panose="05040102010807070707" pitchFamily="18" charset="2"/>
              <a:buChar char=""/>
              <a:defRPr sz="1350" kern="1200">
                <a:solidFill>
                  <a:schemeClr val="tx1">
                    <a:lumMod val="75000"/>
                    <a:lumOff val="25000"/>
                  </a:schemeClr>
                </a:solidFill>
                <a:latin typeface="+mn-lt"/>
                <a:ea typeface="+mn-ea"/>
                <a:cs typeface="+mn-cs"/>
              </a:defRPr>
            </a:lvl1pPr>
            <a:lvl2pPr marL="557530" indent="-214630" algn="l" defTabSz="342900" rtl="0" eaLnBrk="1" latinLnBrk="0" hangingPunct="1">
              <a:spcBef>
                <a:spcPts val="750"/>
              </a:spcBef>
              <a:spcAft>
                <a:spcPts val="0"/>
              </a:spcAft>
              <a:buClr>
                <a:schemeClr val="accent1"/>
              </a:buClr>
              <a:buFont typeface="Wingdings 3" panose="05040102010807070707" pitchFamily="18"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panose="05040102010807070707" pitchFamily="18"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panose="05040102010807070707" pitchFamily="18" charset="2"/>
              <a:buChar char=""/>
              <a:defRPr sz="900" kern="1200">
                <a:solidFill>
                  <a:schemeClr val="tx1">
                    <a:lumMod val="75000"/>
                    <a:lumOff val="25000"/>
                  </a:schemeClr>
                </a:solidFill>
                <a:latin typeface="+mn-lt"/>
                <a:ea typeface="+mn-ea"/>
                <a:cs typeface="+mn-cs"/>
              </a:defRPr>
            </a:lvl9pPr>
          </a:lstStyle>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0" noProof="0" dirty="0">
              <a:ln>
                <a:noFill/>
              </a:ln>
              <a:solidFill>
                <a:schemeClr val="accent1"/>
              </a:solidFill>
              <a:effectLst/>
              <a:uLnTx/>
              <a:uFillTx/>
              <a:latin typeface="+mn-lt"/>
              <a:ea typeface="+mn-ea"/>
              <a:cs typeface="+mn-cs"/>
            </a:endParaRP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a:t>
            </a:r>
            <a:r>
              <a:rPr kumimoji="0" lang="en-US" altLang="en-US" sz="3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4.08 x 10</a:t>
            </a:r>
            <a:r>
              <a:rPr kumimoji="0" lang="en-US" altLang="en-US" sz="3800" b="0" i="0" u="none" strike="noStrike" kern="1200" cap="none" spc="0" normalizeH="0" baseline="3000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-3</a:t>
            </a:r>
            <a:r>
              <a:rPr kumimoji="0" lang="en-US" altLang="en-US" sz="3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          4 0 8</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0" noProof="0" dirty="0">
              <a:ln>
                <a:noFill/>
              </a:ln>
              <a:solidFill>
                <a:schemeClr val="accent1"/>
              </a:solidFill>
              <a:effectLst/>
              <a:uLnTx/>
              <a:uFillTx/>
              <a:latin typeface="+mn-lt"/>
              <a:ea typeface="+mn-ea"/>
              <a:cs typeface="+mn-cs"/>
            </a:endParaRP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1350" b="0" i="0" u="none" strike="noStrike" kern="1200" cap="none" spc="0" normalizeH="0" baseline="0" noProof="0" dirty="0">
                <a:ln>
                  <a:noFill/>
                </a:ln>
                <a:solidFill>
                  <a:schemeClr val="accent1"/>
                </a:solidFill>
                <a:effectLst/>
                <a:uLnTx/>
                <a:uFillTx/>
                <a:latin typeface="+mn-lt"/>
                <a:ea typeface="+mn-ea"/>
                <a:cs typeface="+mn-cs"/>
              </a:rPr>
              <a:t>   </a:t>
            </a:r>
            <a:endPar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pSp>
        <p:nvGrpSpPr>
          <p:cNvPr id="30725" name="Group 13"/>
          <p:cNvGrpSpPr/>
          <p:nvPr/>
        </p:nvGrpSpPr>
        <p:grpSpPr>
          <a:xfrm>
            <a:off x="5322888" y="2273300"/>
            <a:ext cx="990600" cy="685800"/>
            <a:chOff x="4648200" y="3048000"/>
            <a:chExt cx="990600" cy="685800"/>
          </a:xfrm>
        </p:grpSpPr>
        <p:grpSp>
          <p:nvGrpSpPr>
            <p:cNvPr id="30726" name="Group 14"/>
            <p:cNvGrpSpPr/>
            <p:nvPr/>
          </p:nvGrpSpPr>
          <p:grpSpPr>
            <a:xfrm>
              <a:off x="4648200" y="3124200"/>
              <a:ext cx="990600" cy="609600"/>
              <a:chOff x="4648200" y="3124200"/>
              <a:chExt cx="990600" cy="609600"/>
            </a:xfrm>
          </p:grpSpPr>
          <p:sp>
            <p:nvSpPr>
              <p:cNvPr id="30730" name="AutoShape 4"/>
              <p:cNvSpPr/>
              <p:nvPr/>
            </p:nvSpPr>
            <p:spPr>
              <a:xfrm rot="10390388">
                <a:off x="5257800" y="3124200"/>
                <a:ext cx="381000" cy="609600"/>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cubicBezTo>
                      <a:pt x="5400" y="11263"/>
                      <a:pt x="5459" y="11725"/>
                      <a:pt x="5577" y="12173"/>
                    </a:cubicBezTo>
                    <a:lnTo>
                      <a:pt x="355" y="13547"/>
                    </a:lnTo>
                    <a:cubicBezTo>
                      <a:pt x="119" y="12650"/>
                      <a:pt x="0" y="11727"/>
                      <a:pt x="0" y="10800"/>
                    </a:cubicBezTo>
                    <a:cubicBezTo>
                      <a:pt x="0" y="4835"/>
                      <a:pt x="4835" y="0"/>
                      <a:pt x="10800" y="0"/>
                    </a:cubicBezTo>
                    <a:cubicBezTo>
                      <a:pt x="16764" y="0"/>
                      <a:pt x="21600" y="4835"/>
                      <a:pt x="21600" y="10799"/>
                    </a:cubicBezTo>
                    <a:lnTo>
                      <a:pt x="21600" y="10800"/>
                    </a:ln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sp>
            <p:nvSpPr>
              <p:cNvPr id="30731" name="AutoShape 6"/>
              <p:cNvSpPr/>
              <p:nvPr/>
            </p:nvSpPr>
            <p:spPr>
              <a:xfrm rot="10390388">
                <a:off x="4953000" y="3124200"/>
                <a:ext cx="381000" cy="609600"/>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cubicBezTo>
                      <a:pt x="5400" y="11263"/>
                      <a:pt x="5459" y="11725"/>
                      <a:pt x="5577" y="12173"/>
                    </a:cubicBezTo>
                    <a:lnTo>
                      <a:pt x="355" y="13547"/>
                    </a:lnTo>
                    <a:cubicBezTo>
                      <a:pt x="119" y="12650"/>
                      <a:pt x="0" y="11727"/>
                      <a:pt x="0" y="10800"/>
                    </a:cubicBezTo>
                    <a:cubicBezTo>
                      <a:pt x="0" y="4835"/>
                      <a:pt x="4835" y="0"/>
                      <a:pt x="10800" y="0"/>
                    </a:cubicBezTo>
                    <a:cubicBezTo>
                      <a:pt x="16764" y="0"/>
                      <a:pt x="21600" y="4835"/>
                      <a:pt x="21600" y="10799"/>
                    </a:cubicBezTo>
                    <a:lnTo>
                      <a:pt x="21600" y="10800"/>
                    </a:ln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sp>
            <p:nvSpPr>
              <p:cNvPr id="30732" name="AutoShape 5"/>
              <p:cNvSpPr/>
              <p:nvPr/>
            </p:nvSpPr>
            <p:spPr>
              <a:xfrm rot="10390388">
                <a:off x="4648200" y="3124200"/>
                <a:ext cx="381000" cy="609600"/>
              </a:xfrm>
              <a:custGeom>
                <a:avLst/>
                <a:gdLst>
                  <a:gd name="txL" fmla="*/ 3163 w 21600"/>
                  <a:gd name="txT" fmla="*/ 3163 h 21600"/>
                  <a:gd name="txR" fmla="*/ 18437 w 21600"/>
                  <a:gd name="txB" fmla="*/ 18437 h 2160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cubicBezTo>
                      <a:pt x="5400" y="11263"/>
                      <a:pt x="5459" y="11725"/>
                      <a:pt x="5577" y="12173"/>
                    </a:cubicBezTo>
                    <a:lnTo>
                      <a:pt x="355" y="13547"/>
                    </a:lnTo>
                    <a:cubicBezTo>
                      <a:pt x="119" y="12650"/>
                      <a:pt x="0" y="11727"/>
                      <a:pt x="0" y="10800"/>
                    </a:cubicBezTo>
                    <a:cubicBezTo>
                      <a:pt x="0" y="4835"/>
                      <a:pt x="4835" y="0"/>
                      <a:pt x="10800" y="0"/>
                    </a:cubicBezTo>
                    <a:cubicBezTo>
                      <a:pt x="16764" y="0"/>
                      <a:pt x="21600" y="4835"/>
                      <a:pt x="21600" y="10799"/>
                    </a:cubicBezTo>
                    <a:lnTo>
                      <a:pt x="21600" y="10800"/>
                    </a:ln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grpSp>
        <p:sp>
          <p:nvSpPr>
            <p:cNvPr id="30727" name="AutoShape 7"/>
            <p:cNvSpPr/>
            <p:nvPr/>
          </p:nvSpPr>
          <p:spPr>
            <a:xfrm>
              <a:off x="4724400" y="3048000"/>
              <a:ext cx="152400" cy="3048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933FF">
                <a:alpha val="100000"/>
              </a:srgbClr>
            </a:solid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30728" name="AutoShape 8"/>
            <p:cNvSpPr/>
            <p:nvPr/>
          </p:nvSpPr>
          <p:spPr>
            <a:xfrm>
              <a:off x="5029200" y="3048000"/>
              <a:ext cx="152400" cy="3048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933FF">
                <a:alpha val="100000"/>
              </a:srgbClr>
            </a:solid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30729" name="Oval 9"/>
            <p:cNvSpPr/>
            <p:nvPr/>
          </p:nvSpPr>
          <p:spPr>
            <a:xfrm>
              <a:off x="5562600" y="3314700"/>
              <a:ext cx="76200" cy="76200"/>
            </a:xfrm>
            <a:prstGeom prst="ellipse">
              <a:avLst/>
            </a:prstGeom>
            <a:solidFill>
              <a:srgbClr val="9933FF"/>
            </a:solidFill>
            <a:ln w="9525" cap="flat" cmpd="sng">
              <a:solidFill>
                <a:schemeClr val="tx1"/>
              </a:solidFill>
              <a:prstDash val="solid"/>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23"/>
                                        </p:tgtEl>
                                        <p:attrNameLst>
                                          <p:attrName>style.visibility</p:attrName>
                                        </p:attrNameLst>
                                      </p:cBhvr>
                                      <p:to>
                                        <p:strVal val="visible"/>
                                      </p:to>
                                    </p:set>
                                    <p:anim calcmode="lin" valueType="num">
                                      <p:cBhvr additive="base">
                                        <p:cTn id="7" dur="500" fill="hold"/>
                                        <p:tgtEl>
                                          <p:spTgt spid="13323"/>
                                        </p:tgtEl>
                                        <p:attrNameLst>
                                          <p:attrName>ppt_x</p:attrName>
                                        </p:attrNameLst>
                                      </p:cBhvr>
                                      <p:tavLst>
                                        <p:tav tm="0">
                                          <p:val>
                                            <p:strVal val="#ppt_x"/>
                                          </p:val>
                                        </p:tav>
                                        <p:tav tm="100000">
                                          <p:val>
                                            <p:strVal val="#ppt_x"/>
                                          </p:val>
                                        </p:tav>
                                      </p:tavLst>
                                    </p:anim>
                                    <p:anim calcmode="lin" valueType="num">
                                      <p:cBhvr additive="base">
                                        <p:cTn id="8"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1295400" y="244475"/>
            <a:ext cx="7332663" cy="1173163"/>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Try changing these numbers from Scientific Notation to Standard Notation:</a:t>
            </a:r>
            <a:endParaRPr lang="en-US" altLang="en-US" sz="3200" dirty="0">
              <a:latin typeface="Times New Roman" panose="02020603050405020304" pitchFamily="18" charset="0"/>
              <a:ea typeface="Times New Roman" panose="02020603050405020304" pitchFamily="18" charset="0"/>
            </a:endParaRPr>
          </a:p>
        </p:txBody>
      </p:sp>
      <p:sp>
        <p:nvSpPr>
          <p:cNvPr id="10243" name="Rectangle 3"/>
          <p:cNvSpPr>
            <a:spLocks noGrp="1" noChangeArrowheads="1"/>
          </p:cNvSpPr>
          <p:nvPr>
            <p:ph idx="1"/>
          </p:nvPr>
        </p:nvSpPr>
        <p:spPr>
          <a:xfrm>
            <a:off x="1941513" y="2133600"/>
            <a:ext cx="6686550" cy="3778250"/>
          </a:xfrm>
        </p:spPr>
        <p:txBody>
          <a:bodyPr vert="horz" wrap="square" lIns="91440" tIns="45720" rIns="91440" bIns="45720" numCol="1" rtlCol="0" anchor="t" anchorCtr="0" compatLnSpc="1">
            <a:normAutofit/>
          </a:bodyPr>
          <a:lstStyle/>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9.678 x 10</a:t>
            </a:r>
            <a:r>
              <a:rPr kumimoji="0" lang="en-US" altLang="en-US" sz="2800" b="0" i="0" u="none" strike="noStrike" kern="1200" cap="none" spc="0" normalizeH="0" baseline="3000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4</a:t>
            </a: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endPar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7.4521 x 10-</a:t>
            </a:r>
            <a:r>
              <a:rPr kumimoji="0" lang="en-US" altLang="en-US" sz="2800" b="0" i="0" u="none" strike="noStrike" kern="1200" cap="none" spc="0" normalizeH="0" baseline="3000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3</a:t>
            </a: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endParaRPr kumimoji="0" lang="en-US" altLang="en-US" sz="2800" b="0" i="0" u="none" strike="noStrike" kern="1200" cap="none" spc="0" normalizeH="0" baseline="3000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8.513904567 x 10</a:t>
            </a:r>
            <a:r>
              <a:rPr kumimoji="0" lang="en-US" altLang="en-US" sz="2800" b="0" i="0" u="none" strike="noStrike" kern="1200" cap="none" spc="0" normalizeH="0" baseline="3000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7</a:t>
            </a: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 </a:t>
            </a: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endPar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4.09748 x 10</a:t>
            </a:r>
            <a:r>
              <a:rPr kumimoji="0" lang="en-US" altLang="en-US" sz="2800" b="0" i="0" u="none" strike="noStrike" kern="1200" cap="none" spc="0" normalizeH="0" baseline="3000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-5</a:t>
            </a:r>
            <a:endPar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endPar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609600" marR="0" lvl="0" indent="-609600" algn="l" defTabSz="342900" rtl="0" eaLnBrk="1" fontAlgn="auto" latinLnBrk="0" hangingPunct="1">
              <a:lnSpc>
                <a:spcPct val="100000"/>
              </a:lnSpc>
              <a:spcBef>
                <a:spcPts val="750"/>
              </a:spcBef>
              <a:spcAft>
                <a:spcPts val="0"/>
              </a:spcAft>
              <a:buClr>
                <a:schemeClr val="accent1"/>
              </a:buClr>
              <a:buSzTx/>
              <a:buFontTx/>
              <a:buAutoNum type="arabicParenR"/>
              <a:defRPr/>
            </a:pPr>
            <a:endParaRPr kumimoji="0" lang="en-US" altLang="en-US" sz="1350" b="0" i="0" u="none" strike="noStrike" kern="1200" cap="none" spc="0" normalizeH="0" baseline="0" noProof="0" dirty="0">
              <a:ln>
                <a:noFill/>
              </a:ln>
              <a:solidFill>
                <a:schemeClr val="accent1"/>
              </a:solidFill>
              <a:effectLst/>
              <a:uLnTx/>
              <a:uFillTx/>
              <a:latin typeface="+mn-lt"/>
              <a:ea typeface="+mn-ea"/>
              <a:cs typeface="+mn-cs"/>
            </a:endParaRPr>
          </a:p>
        </p:txBody>
      </p:sp>
      <p:sp>
        <p:nvSpPr>
          <p:cNvPr id="16388" name="Text Box 4"/>
          <p:cNvSpPr txBox="1"/>
          <p:nvPr/>
        </p:nvSpPr>
        <p:spPr>
          <a:xfrm>
            <a:off x="5638800" y="2011363"/>
            <a:ext cx="1295400" cy="579437"/>
          </a:xfrm>
          <a:prstGeom prst="rect">
            <a:avLst/>
          </a:prstGeom>
          <a:noFill/>
          <a:ln w="9525">
            <a:noFill/>
          </a:ln>
        </p:spPr>
        <p:txBody>
          <a:bodyPr>
            <a:spAutoFit/>
          </a:bodyPr>
          <a:lstStyle/>
          <a:p>
            <a:pPr eaLnBrk="1" hangingPunct="1">
              <a:spcBef>
                <a:spcPct val="50000"/>
              </a:spcBef>
            </a:pPr>
            <a:r>
              <a:rPr lang="en-US" altLang="en-US" sz="3200" dirty="0">
                <a:latin typeface="Times New Roman" panose="02020603050405020304" pitchFamily="18" charset="0"/>
              </a:rPr>
              <a:t>96780</a:t>
            </a:r>
          </a:p>
        </p:txBody>
      </p:sp>
      <p:sp>
        <p:nvSpPr>
          <p:cNvPr id="16389" name="Text Box 5"/>
          <p:cNvSpPr txBox="1"/>
          <p:nvPr/>
        </p:nvSpPr>
        <p:spPr>
          <a:xfrm>
            <a:off x="5638800" y="3078163"/>
            <a:ext cx="1828800" cy="579437"/>
          </a:xfrm>
          <a:prstGeom prst="rect">
            <a:avLst/>
          </a:prstGeom>
          <a:noFill/>
          <a:ln w="9525">
            <a:noFill/>
          </a:ln>
        </p:spPr>
        <p:txBody>
          <a:bodyPr>
            <a:spAutoFit/>
          </a:bodyPr>
          <a:lstStyle/>
          <a:p>
            <a:pPr eaLnBrk="1" hangingPunct="1">
              <a:spcBef>
                <a:spcPct val="50000"/>
              </a:spcBef>
            </a:pPr>
            <a:r>
              <a:rPr lang="en-US" altLang="en-US" sz="3200" dirty="0">
                <a:latin typeface="Times New Roman" panose="02020603050405020304" pitchFamily="18" charset="0"/>
              </a:rPr>
              <a:t>.0074521</a:t>
            </a:r>
          </a:p>
        </p:txBody>
      </p:sp>
      <p:sp>
        <p:nvSpPr>
          <p:cNvPr id="16390" name="Text Box 6"/>
          <p:cNvSpPr txBox="1"/>
          <p:nvPr/>
        </p:nvSpPr>
        <p:spPr>
          <a:xfrm>
            <a:off x="5715000" y="4068763"/>
            <a:ext cx="2362200" cy="579437"/>
          </a:xfrm>
          <a:prstGeom prst="rect">
            <a:avLst/>
          </a:prstGeom>
          <a:noFill/>
          <a:ln w="9525">
            <a:noFill/>
          </a:ln>
        </p:spPr>
        <p:txBody>
          <a:bodyPr>
            <a:spAutoFit/>
          </a:bodyPr>
          <a:lstStyle/>
          <a:p>
            <a:pPr eaLnBrk="1" hangingPunct="1">
              <a:spcBef>
                <a:spcPct val="50000"/>
              </a:spcBef>
            </a:pPr>
            <a:r>
              <a:rPr lang="en-US" altLang="en-US" sz="3200" dirty="0">
                <a:latin typeface="Times New Roman" panose="02020603050405020304" pitchFamily="18" charset="0"/>
              </a:rPr>
              <a:t>85139045.67</a:t>
            </a:r>
          </a:p>
        </p:txBody>
      </p:sp>
      <p:sp>
        <p:nvSpPr>
          <p:cNvPr id="16392" name="Text Box 8"/>
          <p:cNvSpPr txBox="1"/>
          <p:nvPr/>
        </p:nvSpPr>
        <p:spPr>
          <a:xfrm>
            <a:off x="5562600" y="5029200"/>
            <a:ext cx="2667000" cy="579438"/>
          </a:xfrm>
          <a:prstGeom prst="rect">
            <a:avLst/>
          </a:prstGeom>
          <a:noFill/>
          <a:ln w="9525">
            <a:noFill/>
          </a:ln>
        </p:spPr>
        <p:txBody>
          <a:bodyPr>
            <a:spAutoFit/>
          </a:bodyPr>
          <a:lstStyle/>
          <a:p>
            <a:pPr eaLnBrk="1" hangingPunct="1">
              <a:spcBef>
                <a:spcPct val="50000"/>
              </a:spcBef>
            </a:pPr>
            <a:r>
              <a:rPr lang="en-US" altLang="en-US" sz="3200" dirty="0">
                <a:latin typeface="Times New Roman" panose="02020603050405020304" pitchFamily="18" charset="0"/>
              </a:rPr>
              <a:t>.0000409748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P spid="16390" grpId="0"/>
      <p:bldP spid="163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9" name="AutoShape 9"/>
          <p:cNvSpPr/>
          <p:nvPr/>
        </p:nvSpPr>
        <p:spPr>
          <a:xfrm rot="-10475288">
            <a:off x="3352800" y="2971800"/>
            <a:ext cx="457200" cy="304800"/>
          </a:xfrm>
          <a:prstGeom prst="curvedDownArrow">
            <a:avLst>
              <a:gd name="adj1" fmla="val 30000"/>
              <a:gd name="adj2" fmla="val 6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32771" name="Rectangle 2"/>
          <p:cNvSpPr>
            <a:spLocks noGrp="1"/>
          </p:cNvSpPr>
          <p:nvPr>
            <p:ph type="title"/>
          </p:nvPr>
        </p:nvSpPr>
        <p:spPr>
          <a:xfrm>
            <a:off x="1371600" y="152400"/>
            <a:ext cx="7467600" cy="1281113"/>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When changing from Standard Notation to Scientific Notation:</a:t>
            </a:r>
            <a:endParaRPr lang="en-US" altLang="en-US" sz="3200" dirty="0">
              <a:latin typeface="Times New Roman" panose="02020603050405020304" pitchFamily="18" charset="0"/>
              <a:ea typeface="Times New Roman" panose="02020603050405020304" pitchFamily="18" charset="0"/>
            </a:endParaRPr>
          </a:p>
        </p:txBody>
      </p:sp>
      <p:sp>
        <p:nvSpPr>
          <p:cNvPr id="32772" name="Rectangle 3"/>
          <p:cNvSpPr>
            <a:spLocks noGrp="1"/>
          </p:cNvSpPr>
          <p:nvPr>
            <p:ph idx="1"/>
          </p:nvPr>
        </p:nvSpPr>
        <p:spPr>
          <a:xfrm>
            <a:off x="381000" y="1677988"/>
            <a:ext cx="7772400" cy="1903412"/>
          </a:xfrm>
        </p:spPr>
        <p:txBody>
          <a:bodyPr vert="horz" wrap="square" lIns="91440" tIns="45720" rIns="91440" bIns="45720" anchor="t" anchorCtr="0"/>
          <a:lstStyle/>
          <a:p>
            <a:pPr eaLnBrk="1" hangingPunct="1">
              <a:buFontTx/>
              <a:buNone/>
            </a:pPr>
            <a:r>
              <a:rPr lang="en-US" altLang="en-US" sz="2800" dirty="0">
                <a:solidFill>
                  <a:schemeClr val="accent1"/>
                </a:solidFill>
                <a:latin typeface="Times New Roman" panose="02020603050405020304" pitchFamily="18" charset="0"/>
                <a:cs typeface="Times New Roman" panose="02020603050405020304" pitchFamily="18" charset="0"/>
              </a:rPr>
              <a:t>1) First, move the decimal after the first whole number:</a:t>
            </a:r>
          </a:p>
          <a:p>
            <a:pPr eaLnBrk="1" hangingPunct="1">
              <a:buFontTx/>
              <a:buNone/>
            </a:pPr>
            <a:r>
              <a:rPr lang="en-US" altLang="en-US" sz="2800" dirty="0">
                <a:solidFill>
                  <a:schemeClr val="accent1"/>
                </a:solidFill>
              </a:rPr>
              <a:t>			               </a:t>
            </a:r>
            <a:r>
              <a:rPr lang="en-US" altLang="en-US" sz="2800" dirty="0"/>
              <a:t>3 2 5 8</a:t>
            </a:r>
          </a:p>
          <a:p>
            <a:pPr eaLnBrk="1" hangingPunct="1">
              <a:buFontTx/>
              <a:buNone/>
            </a:pPr>
            <a:endParaRPr lang="en-US" altLang="en-US" sz="2800" dirty="0"/>
          </a:p>
        </p:txBody>
      </p:sp>
      <p:sp>
        <p:nvSpPr>
          <p:cNvPr id="15370" name="AutoShape 10"/>
          <p:cNvSpPr/>
          <p:nvPr/>
        </p:nvSpPr>
        <p:spPr>
          <a:xfrm rot="-10475288">
            <a:off x="3048000" y="2971800"/>
            <a:ext cx="457200" cy="304800"/>
          </a:xfrm>
          <a:prstGeom prst="curvedDownArrow">
            <a:avLst>
              <a:gd name="adj1" fmla="val 30000"/>
              <a:gd name="adj2" fmla="val 6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71" name="AutoShape 11"/>
          <p:cNvSpPr/>
          <p:nvPr/>
        </p:nvSpPr>
        <p:spPr>
          <a:xfrm rot="-10475288">
            <a:off x="2743200" y="2971800"/>
            <a:ext cx="457200" cy="304800"/>
          </a:xfrm>
          <a:prstGeom prst="curvedDownArrow">
            <a:avLst>
              <a:gd name="adj1" fmla="val 30000"/>
              <a:gd name="adj2" fmla="val 6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67" name="Oval 7"/>
          <p:cNvSpPr/>
          <p:nvPr/>
        </p:nvSpPr>
        <p:spPr>
          <a:xfrm>
            <a:off x="3733800" y="2971800"/>
            <a:ext cx="76200" cy="74613"/>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73" name="AutoShape 13"/>
          <p:cNvSpPr/>
          <p:nvPr/>
        </p:nvSpPr>
        <p:spPr>
          <a:xfrm rot="-10558304">
            <a:off x="3581400" y="5791200"/>
            <a:ext cx="457200" cy="228600"/>
          </a:xfrm>
          <a:prstGeom prst="curvedDown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74" name="AutoShape 14"/>
          <p:cNvSpPr/>
          <p:nvPr/>
        </p:nvSpPr>
        <p:spPr>
          <a:xfrm rot="-10558304">
            <a:off x="3276600" y="5791200"/>
            <a:ext cx="457200" cy="228600"/>
          </a:xfrm>
          <a:prstGeom prst="curvedDown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75" name="AutoShape 15"/>
          <p:cNvSpPr/>
          <p:nvPr/>
        </p:nvSpPr>
        <p:spPr>
          <a:xfrm rot="-10558304">
            <a:off x="2895600" y="5791200"/>
            <a:ext cx="457200" cy="228600"/>
          </a:xfrm>
          <a:prstGeom prst="curvedDown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15376" name="Text Box 16"/>
          <p:cNvSpPr txBox="1"/>
          <p:nvPr/>
        </p:nvSpPr>
        <p:spPr>
          <a:xfrm>
            <a:off x="3733800" y="6019800"/>
            <a:ext cx="228600" cy="457200"/>
          </a:xfrm>
          <a:prstGeom prst="rect">
            <a:avLst/>
          </a:prstGeom>
          <a:noFill/>
          <a:ln w="9525">
            <a:noFill/>
          </a:ln>
        </p:spPr>
        <p:txBody>
          <a:bodyPr>
            <a:spAutoFit/>
          </a:bodyPr>
          <a:lstStyle/>
          <a:p>
            <a:pPr eaLnBrk="1" hangingPunct="1">
              <a:spcBef>
                <a:spcPct val="50000"/>
              </a:spcBef>
            </a:pPr>
            <a:r>
              <a:rPr lang="en-US" altLang="en-US" dirty="0">
                <a:latin typeface="Times New Roman" panose="02020603050405020304" pitchFamily="18" charset="0"/>
              </a:rPr>
              <a:t>1</a:t>
            </a:r>
          </a:p>
        </p:txBody>
      </p:sp>
      <p:sp>
        <p:nvSpPr>
          <p:cNvPr id="15377" name="Text Box 17"/>
          <p:cNvSpPr txBox="1"/>
          <p:nvPr/>
        </p:nvSpPr>
        <p:spPr>
          <a:xfrm>
            <a:off x="3352800" y="6019800"/>
            <a:ext cx="228600" cy="457200"/>
          </a:xfrm>
          <a:prstGeom prst="rect">
            <a:avLst/>
          </a:prstGeom>
          <a:noFill/>
          <a:ln w="9525">
            <a:noFill/>
          </a:ln>
        </p:spPr>
        <p:txBody>
          <a:bodyPr>
            <a:spAutoFit/>
          </a:bodyPr>
          <a:lstStyle/>
          <a:p>
            <a:pPr eaLnBrk="1" hangingPunct="1">
              <a:spcBef>
                <a:spcPct val="50000"/>
              </a:spcBef>
            </a:pPr>
            <a:r>
              <a:rPr lang="en-US" altLang="en-US" dirty="0">
                <a:latin typeface="Times New Roman" panose="02020603050405020304" pitchFamily="18" charset="0"/>
              </a:rPr>
              <a:t>2</a:t>
            </a:r>
          </a:p>
        </p:txBody>
      </p:sp>
      <p:sp>
        <p:nvSpPr>
          <p:cNvPr id="15378" name="Text Box 18"/>
          <p:cNvSpPr txBox="1"/>
          <p:nvPr/>
        </p:nvSpPr>
        <p:spPr>
          <a:xfrm>
            <a:off x="3048000" y="6019800"/>
            <a:ext cx="228600" cy="457200"/>
          </a:xfrm>
          <a:prstGeom prst="rect">
            <a:avLst/>
          </a:prstGeom>
          <a:noFill/>
          <a:ln w="9525">
            <a:noFill/>
          </a:ln>
        </p:spPr>
        <p:txBody>
          <a:bodyPr>
            <a:spAutoFit/>
          </a:bodyPr>
          <a:lstStyle/>
          <a:p>
            <a:pPr eaLnBrk="1" hangingPunct="1">
              <a:spcBef>
                <a:spcPct val="50000"/>
              </a:spcBef>
            </a:pPr>
            <a:r>
              <a:rPr lang="en-US" altLang="en-US" dirty="0">
                <a:latin typeface="Times New Roman" panose="02020603050405020304" pitchFamily="18" charset="0"/>
              </a:rPr>
              <a:t>3</a:t>
            </a:r>
          </a:p>
        </p:txBody>
      </p:sp>
      <p:sp>
        <p:nvSpPr>
          <p:cNvPr id="15379" name="Text Box 19"/>
          <p:cNvSpPr txBox="1"/>
          <p:nvPr/>
        </p:nvSpPr>
        <p:spPr>
          <a:xfrm>
            <a:off x="4876800" y="5486400"/>
            <a:ext cx="381000" cy="412750"/>
          </a:xfrm>
          <a:prstGeom prst="rect">
            <a:avLst/>
          </a:prstGeom>
          <a:noFill/>
          <a:ln w="9525">
            <a:noFill/>
          </a:ln>
        </p:spPr>
        <p:txBody>
          <a:bodyPr>
            <a:spAutoFit/>
          </a:bodyPr>
          <a:lstStyle/>
          <a:p>
            <a:pPr eaLnBrk="1" hangingPunct="1">
              <a:spcBef>
                <a:spcPct val="50000"/>
              </a:spcBef>
            </a:pPr>
            <a:r>
              <a:rPr lang="en-US" altLang="en-US" sz="3200" baseline="30000" dirty="0">
                <a:solidFill>
                  <a:schemeClr val="accent2"/>
                </a:solidFill>
                <a:latin typeface="Times New Roman" panose="02020603050405020304" pitchFamily="18" charset="0"/>
              </a:rPr>
              <a:t>3</a:t>
            </a:r>
          </a:p>
        </p:txBody>
      </p:sp>
      <p:sp>
        <p:nvSpPr>
          <p:cNvPr id="15381" name="Text Box 21"/>
          <p:cNvSpPr txBox="1"/>
          <p:nvPr/>
        </p:nvSpPr>
        <p:spPr>
          <a:xfrm>
            <a:off x="762000" y="3276600"/>
            <a:ext cx="7239000" cy="1354138"/>
          </a:xfrm>
          <a:prstGeom prst="rect">
            <a:avLst/>
          </a:prstGeom>
          <a:noFill/>
          <a:ln w="9525">
            <a:noFill/>
          </a:ln>
        </p:spPr>
        <p:txBody>
          <a:bodyPr>
            <a:spAutoFit/>
          </a:bodyPr>
          <a:lstStyle/>
          <a:p>
            <a:pPr eaLnBrk="1" hangingPunct="1"/>
            <a:r>
              <a:rPr lang="en-US" altLang="en-US" sz="2800" dirty="0">
                <a:solidFill>
                  <a:schemeClr val="accent1"/>
                </a:solidFill>
                <a:latin typeface="Times New Roman" panose="02020603050405020304" pitchFamily="18" charset="0"/>
                <a:cs typeface="Times New Roman" panose="02020603050405020304" pitchFamily="18" charset="0"/>
              </a:rPr>
              <a:t>2) Second, add your multiplication sign and your base (10).</a:t>
            </a:r>
          </a:p>
          <a:p>
            <a:pPr eaLnBrk="1" hangingPunct="1"/>
            <a:r>
              <a:rPr lang="en-US" altLang="en-US" sz="2600" dirty="0">
                <a:solidFill>
                  <a:schemeClr val="accent1"/>
                </a:solidFill>
                <a:latin typeface="Tahoma" panose="020B0604030504040204" pitchFamily="34" charset="0"/>
              </a:rPr>
              <a:t>			</a:t>
            </a:r>
            <a:r>
              <a:rPr lang="en-US" altLang="en-US" sz="2600" dirty="0">
                <a:latin typeface="Tahoma" panose="020B0604030504040204" pitchFamily="34" charset="0"/>
              </a:rPr>
              <a:t>3 . 2 5 8  x  10</a:t>
            </a:r>
          </a:p>
        </p:txBody>
      </p:sp>
      <p:sp>
        <p:nvSpPr>
          <p:cNvPr id="15382" name="Text Box 22"/>
          <p:cNvSpPr txBox="1"/>
          <p:nvPr/>
        </p:nvSpPr>
        <p:spPr>
          <a:xfrm>
            <a:off x="914400" y="4572000"/>
            <a:ext cx="7696200" cy="1954213"/>
          </a:xfrm>
          <a:prstGeom prst="rect">
            <a:avLst/>
          </a:prstGeom>
          <a:noFill/>
          <a:ln w="9525">
            <a:noFill/>
          </a:ln>
        </p:spPr>
        <p:txBody>
          <a:bodyPr>
            <a:spAutoFit/>
          </a:bodyPr>
          <a:lstStyle/>
          <a:p>
            <a:pPr eaLnBrk="1" hangingPunct="1"/>
            <a:r>
              <a:rPr lang="en-US" altLang="en-US" sz="2800" dirty="0">
                <a:solidFill>
                  <a:schemeClr val="accent1"/>
                </a:solidFill>
                <a:latin typeface="Times New Roman" panose="02020603050405020304" pitchFamily="18" charset="0"/>
                <a:cs typeface="Times New Roman" panose="02020603050405020304" pitchFamily="18" charset="0"/>
              </a:rPr>
              <a:t>3) Count how many spaces the decimal moved and this is the exponent.</a:t>
            </a:r>
          </a:p>
          <a:p>
            <a:pPr eaLnBrk="1" hangingPunct="1"/>
            <a:r>
              <a:rPr lang="en-US" altLang="en-US" sz="2600" dirty="0">
                <a:solidFill>
                  <a:schemeClr val="accent1"/>
                </a:solidFill>
                <a:latin typeface="Tahoma" panose="020B0604030504040204" pitchFamily="34" charset="0"/>
              </a:rPr>
              <a:t>                </a:t>
            </a:r>
            <a:r>
              <a:rPr lang="en-US" altLang="en-US" sz="2600" dirty="0">
                <a:latin typeface="Tahoma" panose="020B0604030504040204" pitchFamily="34" charset="0"/>
              </a:rPr>
              <a:t>3 . 2 5 8  x  10 </a:t>
            </a:r>
            <a:endParaRPr lang="en-US" altLang="en-US" sz="2600" dirty="0">
              <a:solidFill>
                <a:schemeClr val="accent1"/>
              </a:solidFill>
              <a:latin typeface="Tahoma" panose="020B0604030504040204" pitchFamily="34" charset="0"/>
            </a:endParaRPr>
          </a:p>
          <a:p>
            <a:pPr eaLnBrk="1" hangingPunct="1">
              <a:spcBef>
                <a:spcPct val="50000"/>
              </a:spcBef>
            </a:pPr>
            <a:endParaRPr lang="en-US" altLang="en-US" sz="26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537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5371"/>
                                        </p:tgtEl>
                                        <p:attrNameLst>
                                          <p:attrName>style.visibility</p:attrName>
                                        </p:attrNameLst>
                                      </p:cBhvr>
                                      <p:to>
                                        <p:strVal val="visible"/>
                                      </p:to>
                                    </p:set>
                                  </p:childTnLst>
                                </p:cTn>
                              </p:par>
                            </p:childTnLst>
                          </p:cTn>
                        </p:par>
                        <p:par>
                          <p:cTn id="13" fill="hold">
                            <p:stCondLst>
                              <p:cond delay="2000"/>
                            </p:stCondLst>
                            <p:childTnLst>
                              <p:par>
                                <p:cTn id="14" presetID="0" presetClass="path" presetSubtype="0" accel="50000" decel="50000" fill="hold" nodeType="afterEffect">
                                  <p:stCondLst>
                                    <p:cond delay="1000"/>
                                  </p:stCondLst>
                                  <p:childTnLst>
                                    <p:animMotion origin="layout" path="M 0.00417 0.00532 C -0.00208 0.02682 -0.00816 0.04832 -0.01389 0.04902 C -0.01962 0.04971 -0.02483 0.00971 -0.03021 0.00971 C -0.03559 0.00971 -0.04149 0.04948 -0.0467 0.04902 C -0.05191 0.04856 -0.05556 0.00763 -0.06146 0.00763 C -0.06736 0.00763 -0.07639 0.05017 -0.08264 0.04902 C -0.08889 0.04786 -0.09618 0.00971 -0.09913 0.00093 " pathEditMode="relative" rAng="0" ptsTypes="aaaaaaA">
                                      <p:cBhvr>
                                        <p:cTn id="15" dur="5000" fill="hold"/>
                                        <p:tgtEl>
                                          <p:spTgt spid="15367"/>
                                        </p:tgtEl>
                                        <p:attrNameLst>
                                          <p:attrName>ppt_x</p:attrName>
                                          <p:attrName>ppt_y</p:attrName>
                                        </p:attrNameLst>
                                      </p:cBhvr>
                                      <p:rCtr x="-5200" y="2000"/>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381"/>
                                        </p:tgtEl>
                                        <p:attrNameLst>
                                          <p:attrName>style.visibility</p:attrName>
                                        </p:attrNameLst>
                                      </p:cBhvr>
                                      <p:to>
                                        <p:strVal val="visible"/>
                                      </p:to>
                                    </p:set>
                                    <p:anim calcmode="lin" valueType="num">
                                      <p:cBhvr additive="base">
                                        <p:cTn id="20" dur="500" fill="hold"/>
                                        <p:tgtEl>
                                          <p:spTgt spid="15381"/>
                                        </p:tgtEl>
                                        <p:attrNameLst>
                                          <p:attrName>ppt_x</p:attrName>
                                        </p:attrNameLst>
                                      </p:cBhvr>
                                      <p:tavLst>
                                        <p:tav tm="0">
                                          <p:val>
                                            <p:strVal val="#ppt_x"/>
                                          </p:val>
                                        </p:tav>
                                        <p:tav tm="100000">
                                          <p:val>
                                            <p:strVal val="#ppt_x"/>
                                          </p:val>
                                        </p:tav>
                                      </p:tavLst>
                                    </p:anim>
                                    <p:anim calcmode="lin" valueType="num">
                                      <p:cBhvr additive="base">
                                        <p:cTn id="21" dur="500" fill="hold"/>
                                        <p:tgtEl>
                                          <p:spTgt spid="1538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382"/>
                                        </p:tgtEl>
                                        <p:attrNameLst>
                                          <p:attrName>style.visibility</p:attrName>
                                        </p:attrNameLst>
                                      </p:cBhvr>
                                      <p:to>
                                        <p:strVal val="visible"/>
                                      </p:to>
                                    </p:set>
                                    <p:anim calcmode="lin" valueType="num">
                                      <p:cBhvr additive="base">
                                        <p:cTn id="26" dur="500" fill="hold"/>
                                        <p:tgtEl>
                                          <p:spTgt spid="15382"/>
                                        </p:tgtEl>
                                        <p:attrNameLst>
                                          <p:attrName>ppt_x</p:attrName>
                                        </p:attrNameLst>
                                      </p:cBhvr>
                                      <p:tavLst>
                                        <p:tav tm="0">
                                          <p:val>
                                            <p:strVal val="#ppt_x"/>
                                          </p:val>
                                        </p:tav>
                                        <p:tav tm="100000">
                                          <p:val>
                                            <p:strVal val="#ppt_x"/>
                                          </p:val>
                                        </p:tav>
                                      </p:tavLst>
                                    </p:anim>
                                    <p:anim calcmode="lin" valueType="num">
                                      <p:cBhvr additive="base">
                                        <p:cTn id="27" dur="500" fill="hold"/>
                                        <p:tgtEl>
                                          <p:spTgt spid="1538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37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537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1000"/>
                                  </p:stCondLst>
                                  <p:childTnLst>
                                    <p:set>
                                      <p:cBhvr>
                                        <p:cTn id="37" dur="1" fill="hold">
                                          <p:stCondLst>
                                            <p:cond delay="0"/>
                                          </p:stCondLst>
                                        </p:cTn>
                                        <p:tgtEl>
                                          <p:spTgt spid="15374"/>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5377"/>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nodeType="afterEffect">
                                  <p:stCondLst>
                                    <p:cond delay="1000"/>
                                  </p:stCondLst>
                                  <p:childTnLst>
                                    <p:set>
                                      <p:cBhvr>
                                        <p:cTn id="43" dur="1" fill="hold">
                                          <p:stCondLst>
                                            <p:cond delay="0"/>
                                          </p:stCondLst>
                                        </p:cTn>
                                        <p:tgtEl>
                                          <p:spTgt spid="15375"/>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nodeType="afterEffect">
                                  <p:stCondLst>
                                    <p:cond delay="0"/>
                                  </p:stCondLst>
                                  <p:childTnLst>
                                    <p:set>
                                      <p:cBhvr>
                                        <p:cTn id="46" dur="1" fill="hold">
                                          <p:stCondLst>
                                            <p:cond delay="0"/>
                                          </p:stCondLst>
                                        </p:cTn>
                                        <p:tgtEl>
                                          <p:spTgt spid="15378"/>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2000"/>
                                  </p:stCondLst>
                                  <p:childTnLst>
                                    <p:set>
                                      <p:cBhvr>
                                        <p:cTn id="49" dur="1" fill="hold">
                                          <p:stCondLst>
                                            <p:cond delay="0"/>
                                          </p:stCondLst>
                                        </p:cTn>
                                        <p:tgtEl>
                                          <p:spTgt spid="15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animBg="1"/>
      <p:bldP spid="15370" grpId="0" animBg="1"/>
      <p:bldP spid="15371" grpId="0" animBg="1"/>
      <p:bldP spid="15367" grpId="0" animBg="1"/>
      <p:bldP spid="15373" grpId="0" animBg="1"/>
      <p:bldP spid="15374" grpId="0" animBg="1"/>
      <p:bldP spid="15375" grpId="0" animBg="1"/>
      <p:bldP spid="15376" grpId="0"/>
      <p:bldP spid="15377" grpId="0"/>
      <p:bldP spid="15378" grpId="0"/>
      <p:bldP spid="15379" grpId="0"/>
      <p:bldP spid="15381" grpId="0"/>
      <p:bldP spid="153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219200" y="0"/>
            <a:ext cx="7772400" cy="990600"/>
          </a:xfrm>
        </p:spPr>
        <p:txBody>
          <a:bodyPr vert="horz" wrap="square" lIns="91440" tIns="45720" rIns="91440" bIns="45720" anchor="t" anchorCtr="0"/>
          <a:lstStyle/>
          <a:p>
            <a:pPr eaLnBrk="1" hangingPunct="1"/>
            <a:r>
              <a:rPr lang="en-US" altLang="en-US" sz="3200" b="1" dirty="0">
                <a:latin typeface="Times New Roman" panose="02020603050405020304" pitchFamily="18" charset="0"/>
                <a:cs typeface="Times New Roman" panose="02020603050405020304" pitchFamily="18" charset="0"/>
              </a:rPr>
              <a:t>When changing from Standard Notation to Scientific Notation:</a:t>
            </a:r>
            <a:endParaRPr lang="en-US" altLang="en-US" sz="3200" b="1" dirty="0">
              <a:latin typeface="Times New Roman" panose="02020603050405020304" pitchFamily="18" charset="0"/>
              <a:ea typeface="Times New Roman" panose="02020603050405020304" pitchFamily="18" charset="0"/>
            </a:endParaRPr>
          </a:p>
        </p:txBody>
      </p:sp>
      <p:sp>
        <p:nvSpPr>
          <p:cNvPr id="14339" name="Rectangle 3"/>
          <p:cNvSpPr>
            <a:spLocks noGrp="1"/>
          </p:cNvSpPr>
          <p:nvPr>
            <p:ph idx="1"/>
          </p:nvPr>
        </p:nvSpPr>
        <p:spPr>
          <a:xfrm>
            <a:off x="990600" y="1066800"/>
            <a:ext cx="7467600" cy="5105400"/>
          </a:xfrm>
        </p:spPr>
        <p:txBody>
          <a:bodyPr vert="horz" wrap="square" lIns="91440" tIns="45720" rIns="91440" bIns="45720" anchor="t" anchorCtr="0"/>
          <a:lstStyle/>
          <a:p>
            <a:pPr eaLnBrk="1" hangingPunct="1">
              <a:buFontTx/>
              <a:buNone/>
            </a:pPr>
            <a:r>
              <a:rPr lang="en-US" altLang="en-US" sz="2800" dirty="0">
                <a:solidFill>
                  <a:schemeClr val="accent1"/>
                </a:solidFill>
              </a:rPr>
              <a:t> </a:t>
            </a:r>
            <a:r>
              <a:rPr lang="en-US" altLang="en-US" sz="3200" dirty="0">
                <a:solidFill>
                  <a:schemeClr val="accent1"/>
                </a:solidFill>
                <a:latin typeface="Times New Roman" panose="02020603050405020304" pitchFamily="18" charset="0"/>
                <a:cs typeface="Times New Roman" panose="02020603050405020304" pitchFamily="18" charset="0"/>
              </a:rPr>
              <a:t>4)  See if the original number is </a:t>
            </a:r>
            <a:r>
              <a:rPr lang="en-US" altLang="en-US" sz="3200" dirty="0">
                <a:solidFill>
                  <a:schemeClr val="accent2"/>
                </a:solidFill>
                <a:latin typeface="Times New Roman" panose="02020603050405020304" pitchFamily="18" charset="0"/>
                <a:cs typeface="Times New Roman" panose="02020603050405020304" pitchFamily="18" charset="0"/>
              </a:rPr>
              <a:t>greater than</a:t>
            </a:r>
            <a:r>
              <a:rPr lang="en-US" altLang="en-US" sz="3200" dirty="0">
                <a:solidFill>
                  <a:schemeClr val="accent1"/>
                </a:solidFill>
                <a:latin typeface="Times New Roman" panose="02020603050405020304" pitchFamily="18" charset="0"/>
                <a:cs typeface="Times New Roman" panose="02020603050405020304" pitchFamily="18" charset="0"/>
              </a:rPr>
              <a:t> or </a:t>
            </a:r>
            <a:r>
              <a:rPr lang="en-US" altLang="en-US" sz="3200" dirty="0">
                <a:solidFill>
                  <a:schemeClr val="accent2"/>
                </a:solidFill>
                <a:latin typeface="Times New Roman" panose="02020603050405020304" pitchFamily="18" charset="0"/>
                <a:cs typeface="Times New Roman" panose="02020603050405020304" pitchFamily="18" charset="0"/>
              </a:rPr>
              <a:t>less than </a:t>
            </a:r>
            <a:r>
              <a:rPr lang="en-US" altLang="en-US" sz="3200" dirty="0">
                <a:solidFill>
                  <a:schemeClr val="accent1"/>
                </a:solidFill>
                <a:latin typeface="Times New Roman" panose="02020603050405020304" pitchFamily="18" charset="0"/>
                <a:cs typeface="Times New Roman" panose="02020603050405020304" pitchFamily="18" charset="0"/>
              </a:rPr>
              <a:t>one.</a:t>
            </a:r>
          </a:p>
          <a:p>
            <a:pPr lvl="1" eaLnBrk="1" hangingPunct="1"/>
            <a:r>
              <a:rPr lang="en-US" altLang="en-US" sz="3200" dirty="0">
                <a:solidFill>
                  <a:schemeClr val="tx1"/>
                </a:solidFill>
                <a:latin typeface="Times New Roman" panose="02020603050405020304" pitchFamily="18" charset="0"/>
                <a:cs typeface="Times New Roman" panose="02020603050405020304" pitchFamily="18" charset="0"/>
              </a:rPr>
              <a:t>If the number is greater than one, the exponent will be positive.</a:t>
            </a:r>
          </a:p>
          <a:p>
            <a:pPr lvl="1" eaLnBrk="1" hangingPunct="1"/>
            <a:r>
              <a:rPr lang="en-US" altLang="en-US" sz="3200" dirty="0">
                <a:solidFill>
                  <a:schemeClr val="tx1"/>
                </a:solidFill>
                <a:latin typeface="Times New Roman" panose="02020603050405020304" pitchFamily="18" charset="0"/>
                <a:cs typeface="Times New Roman" panose="02020603050405020304" pitchFamily="18" charset="0"/>
              </a:rPr>
              <a:t>348900</a:t>
            </a:r>
          </a:p>
          <a:p>
            <a:pPr lvl="1" eaLnBrk="1" hangingPunct="1">
              <a:buFontTx/>
              <a:buNone/>
            </a:pPr>
            <a:r>
              <a:rPr lang="en-US" altLang="en-US" sz="3200" dirty="0">
                <a:solidFill>
                  <a:schemeClr val="tx1"/>
                </a:solidFill>
                <a:latin typeface="Times New Roman" panose="02020603050405020304" pitchFamily="18" charset="0"/>
                <a:cs typeface="Times New Roman" panose="02020603050405020304" pitchFamily="18" charset="0"/>
              </a:rPr>
              <a:t>			= 3.489 x 10</a:t>
            </a:r>
            <a:r>
              <a:rPr lang="en-US" altLang="en-US" sz="3200" b="1" baseline="30000" dirty="0">
                <a:solidFill>
                  <a:schemeClr val="tx1"/>
                </a:solidFill>
                <a:latin typeface="Times New Roman" panose="02020603050405020304" pitchFamily="18" charset="0"/>
                <a:cs typeface="Times New Roman" panose="02020603050405020304" pitchFamily="18" charset="0"/>
              </a:rPr>
              <a:t>5</a:t>
            </a:r>
          </a:p>
          <a:p>
            <a:pPr lvl="1" eaLnBrk="1" hangingPunct="1">
              <a:buFontTx/>
              <a:buNone/>
            </a:pPr>
            <a:endParaRPr lang="en-US" altLang="en-US" sz="3200" b="1" baseline="30000" dirty="0">
              <a:solidFill>
                <a:schemeClr val="tx1"/>
              </a:solidFill>
              <a:latin typeface="Times New Roman" panose="02020603050405020304" pitchFamily="18" charset="0"/>
              <a:cs typeface="Times New Roman" panose="02020603050405020304" pitchFamily="18" charset="0"/>
            </a:endParaRPr>
          </a:p>
          <a:p>
            <a:pPr lvl="1" eaLnBrk="1" hangingPunct="1"/>
            <a:r>
              <a:rPr lang="en-US" altLang="en-US" sz="3200" dirty="0">
                <a:solidFill>
                  <a:schemeClr val="tx1"/>
                </a:solidFill>
                <a:latin typeface="Times New Roman" panose="02020603050405020304" pitchFamily="18" charset="0"/>
                <a:cs typeface="Times New Roman" panose="02020603050405020304" pitchFamily="18" charset="0"/>
              </a:rPr>
              <a:t>If the number is less than one, the exponent will be negative.</a:t>
            </a:r>
          </a:p>
          <a:p>
            <a:pPr eaLnBrk="1" hangingPunct="1">
              <a:buFontTx/>
              <a:buNone/>
            </a:pPr>
            <a:r>
              <a:rPr lang="en-US" altLang="en-US" sz="3200" dirty="0">
                <a:solidFill>
                  <a:schemeClr val="accent1"/>
                </a:solidFill>
                <a:latin typeface="Times New Roman" panose="02020603050405020304" pitchFamily="18" charset="0"/>
                <a:cs typeface="Times New Roman" panose="02020603050405020304" pitchFamily="18" charset="0"/>
              </a:rPr>
              <a:t>         </a:t>
            </a:r>
            <a:r>
              <a:rPr lang="en-US" altLang="en-US" sz="3200" dirty="0">
                <a:solidFill>
                  <a:schemeClr val="tx1"/>
                </a:solidFill>
                <a:latin typeface="Times New Roman" panose="02020603050405020304" pitchFamily="18" charset="0"/>
                <a:cs typeface="Times New Roman" panose="02020603050405020304" pitchFamily="18" charset="0"/>
              </a:rPr>
              <a:t>0</a:t>
            </a:r>
            <a:r>
              <a:rPr lang="en-US" altLang="en-US" sz="3200" dirty="0">
                <a:solidFill>
                  <a:schemeClr val="accent1"/>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.0000000672 = 6.72 x 10</a:t>
            </a:r>
            <a:r>
              <a:rPr lang="en-US" altLang="en-US" sz="3200" baseline="30000" dirty="0">
                <a:solidFill>
                  <a:schemeClr val="accent2"/>
                </a:solidFill>
                <a:latin typeface="Times New Roman" panose="02020603050405020304" pitchFamily="18" charset="0"/>
                <a:cs typeface="Times New Roman" panose="02020603050405020304" pitchFamily="18" charset="0"/>
              </a:rPr>
              <a:t>-8</a:t>
            </a:r>
            <a:endParaRPr lang="en-US" altLang="en-US" sz="3200" baseline="30000" dirty="0">
              <a:solidFill>
                <a:schemeClr val="accent2"/>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39">
                                            <p:txEl>
                                              <p:pRg st="5" end="5"/>
                                            </p:txEl>
                                          </p:spTgt>
                                        </p:tgtEl>
                                        <p:attrNameLst>
                                          <p:attrName>style.visibility</p:attrName>
                                        </p:attrNameLst>
                                      </p:cBhvr>
                                      <p:to>
                                        <p:strVal val="visible"/>
                                      </p:to>
                                    </p:set>
                                    <p:anim calcmode="lin" valueType="num">
                                      <p:cBhvr additive="base">
                                        <p:cTn id="31"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 calcmode="lin" valueType="num">
                                      <p:cBhvr additive="base">
                                        <p:cTn id="37"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371600" y="76200"/>
            <a:ext cx="7620000" cy="1204913"/>
          </a:xfrm>
        </p:spPr>
        <p:txBody>
          <a:bodyPr vert="horz" wrap="square" lIns="91440" tIns="45720" rIns="91440" bIns="45720" anchor="t" anchorCtr="0"/>
          <a:lstStyle/>
          <a:p>
            <a:pPr eaLnBrk="1" hangingPunct="1"/>
            <a:r>
              <a:rPr lang="en-US" altLang="en-US" sz="3200" b="1" dirty="0">
                <a:latin typeface="Times New Roman" panose="02020603050405020304" pitchFamily="18" charset="0"/>
                <a:cs typeface="Times New Roman" panose="02020603050405020304" pitchFamily="18" charset="0"/>
              </a:rPr>
              <a:t>Try changing these numbers from Standard Notation to Scientific Notation:</a:t>
            </a:r>
            <a:endParaRPr lang="en-US" altLang="en-US" sz="3200" b="1" dirty="0">
              <a:latin typeface="Times New Roman" panose="02020603050405020304" pitchFamily="18" charset="0"/>
              <a:ea typeface="Times New Roman" panose="02020603050405020304" pitchFamily="18" charset="0"/>
            </a:endParaRPr>
          </a:p>
        </p:txBody>
      </p:sp>
      <p:sp>
        <p:nvSpPr>
          <p:cNvPr id="34819" name="Rectangle 3"/>
          <p:cNvSpPr>
            <a:spLocks noGrp="1"/>
          </p:cNvSpPr>
          <p:nvPr>
            <p:ph idx="1"/>
          </p:nvPr>
        </p:nvSpPr>
        <p:spPr>
          <a:xfrm>
            <a:off x="1371600" y="1905000"/>
            <a:ext cx="7086600" cy="4724400"/>
          </a:xfrm>
        </p:spPr>
        <p:txBody>
          <a:bodyPr vert="horz" wrap="square" lIns="91440" tIns="45720" rIns="91440" bIns="45720" anchor="t" anchorCtr="0"/>
          <a:lstStyle/>
          <a:p>
            <a:pPr marL="609600" indent="-609600" eaLnBrk="1" hangingPunct="1">
              <a:buFontTx/>
              <a:buAutoNum type="arabicParenR"/>
            </a:pPr>
            <a:r>
              <a:rPr lang="en-US" altLang="en-US" sz="2800" dirty="0">
                <a:solidFill>
                  <a:schemeClr val="accent1"/>
                </a:solidFill>
                <a:latin typeface="Times New Roman" panose="02020603050405020304" pitchFamily="18" charset="0"/>
                <a:cs typeface="Times New Roman" panose="02020603050405020304" pitchFamily="18" charset="0"/>
              </a:rPr>
              <a:t>9872432 			   </a:t>
            </a:r>
          </a:p>
          <a:p>
            <a:pPr marL="609600" indent="-609600" eaLnBrk="1" hangingPunct="1">
              <a:buFontTx/>
              <a:buAutoNum type="arabicParenR"/>
            </a:pPr>
            <a:endParaRPr lang="en-US" altLang="en-US" sz="2800" dirty="0">
              <a:solidFill>
                <a:schemeClr val="accent1"/>
              </a:solidFill>
              <a:latin typeface="Times New Roman" panose="02020603050405020304" pitchFamily="18" charset="0"/>
              <a:cs typeface="Times New Roman" panose="02020603050405020304" pitchFamily="18" charset="0"/>
            </a:endParaRPr>
          </a:p>
          <a:p>
            <a:pPr marL="609600" indent="-609600" eaLnBrk="1" hangingPunct="1">
              <a:buFontTx/>
              <a:buAutoNum type="arabicParenR"/>
            </a:pPr>
            <a:r>
              <a:rPr lang="en-US" altLang="en-US" sz="2800" dirty="0">
                <a:solidFill>
                  <a:schemeClr val="accent1"/>
                </a:solidFill>
                <a:latin typeface="Times New Roman" panose="02020603050405020304" pitchFamily="18" charset="0"/>
                <a:cs typeface="Times New Roman" panose="02020603050405020304" pitchFamily="18" charset="0"/>
              </a:rPr>
              <a:t>0.0000345				</a:t>
            </a:r>
          </a:p>
          <a:p>
            <a:pPr marL="609600" indent="-609600" eaLnBrk="1" hangingPunct="1">
              <a:buFontTx/>
              <a:buAutoNum type="arabicParenR"/>
            </a:pPr>
            <a:endParaRPr lang="en-US" altLang="en-US" sz="2800" dirty="0">
              <a:solidFill>
                <a:schemeClr val="accent1"/>
              </a:solidFill>
              <a:latin typeface="Times New Roman" panose="02020603050405020304" pitchFamily="18" charset="0"/>
              <a:cs typeface="Times New Roman" panose="02020603050405020304" pitchFamily="18" charset="0"/>
            </a:endParaRPr>
          </a:p>
          <a:p>
            <a:pPr marL="609600" indent="-609600" eaLnBrk="1" hangingPunct="1">
              <a:buFontTx/>
              <a:buAutoNum type="arabicParenR"/>
            </a:pPr>
            <a:r>
              <a:rPr lang="en-US" altLang="en-US" sz="2800" dirty="0">
                <a:solidFill>
                  <a:schemeClr val="accent1"/>
                </a:solidFill>
                <a:latin typeface="Times New Roman" panose="02020603050405020304" pitchFamily="18" charset="0"/>
                <a:cs typeface="Times New Roman" panose="02020603050405020304" pitchFamily="18" charset="0"/>
              </a:rPr>
              <a:t>0.08376        			</a:t>
            </a:r>
          </a:p>
          <a:p>
            <a:pPr marL="609600" indent="-609600" eaLnBrk="1" hangingPunct="1">
              <a:buFontTx/>
              <a:buAutoNum type="arabicParenR"/>
            </a:pPr>
            <a:endParaRPr lang="en-US" altLang="en-US" sz="2800" dirty="0">
              <a:solidFill>
                <a:schemeClr val="accent1"/>
              </a:solidFill>
              <a:latin typeface="Times New Roman" panose="02020603050405020304" pitchFamily="18" charset="0"/>
              <a:cs typeface="Times New Roman" panose="02020603050405020304" pitchFamily="18" charset="0"/>
            </a:endParaRPr>
          </a:p>
          <a:p>
            <a:pPr marL="609600" indent="-609600" eaLnBrk="1" hangingPunct="1">
              <a:buFontTx/>
              <a:buAutoNum type="arabicParenR"/>
            </a:pPr>
            <a:r>
              <a:rPr lang="en-US" altLang="en-US" sz="2800" dirty="0">
                <a:solidFill>
                  <a:schemeClr val="accent1"/>
                </a:solidFill>
                <a:latin typeface="Times New Roman" panose="02020603050405020304" pitchFamily="18" charset="0"/>
                <a:cs typeface="Times New Roman" panose="02020603050405020304" pitchFamily="18" charset="0"/>
              </a:rPr>
              <a:t>5673 							</a:t>
            </a:r>
            <a:endParaRPr lang="en-US" altLang="en-US" sz="2800" dirty="0">
              <a:solidFill>
                <a:schemeClr val="accent1"/>
              </a:solidFill>
              <a:latin typeface="Times New Roman" panose="02020603050405020304" pitchFamily="18" charset="0"/>
              <a:ea typeface="Times New Roman" panose="02020603050405020304" pitchFamily="18" charset="0"/>
            </a:endParaRPr>
          </a:p>
        </p:txBody>
      </p:sp>
      <p:sp>
        <p:nvSpPr>
          <p:cNvPr id="9" name="Text Box 4"/>
          <p:cNvSpPr txBox="1"/>
          <p:nvPr/>
        </p:nvSpPr>
        <p:spPr>
          <a:xfrm>
            <a:off x="3962400" y="1905000"/>
            <a:ext cx="2971800" cy="519113"/>
          </a:xfrm>
          <a:prstGeom prst="rect">
            <a:avLst/>
          </a:prstGeom>
          <a:noFill/>
          <a:ln w="9525">
            <a:noFill/>
          </a:ln>
        </p:spPr>
        <p:txBody>
          <a:bodyPr>
            <a:spAutoFit/>
          </a:bodyPr>
          <a:lstStyle/>
          <a:p>
            <a:pPr eaLnBrk="1" hangingPunct="1">
              <a:spcBef>
                <a:spcPct val="50000"/>
              </a:spcBef>
            </a:pPr>
            <a:r>
              <a:rPr lang="en-US" altLang="en-US" sz="2800" dirty="0">
                <a:latin typeface="Tahoma" panose="020B0604030504040204" pitchFamily="34" charset="0"/>
              </a:rPr>
              <a:t>9.872432 x 10</a:t>
            </a:r>
            <a:r>
              <a:rPr lang="en-US" altLang="en-US" sz="2800" baseline="30000" dirty="0">
                <a:latin typeface="Tahoma" panose="020B0604030504040204" pitchFamily="34" charset="0"/>
              </a:rPr>
              <a:t>6</a:t>
            </a:r>
            <a:endParaRPr lang="en-US" altLang="en-US" sz="2800" dirty="0">
              <a:latin typeface="Tahoma" panose="020B0604030504040204" pitchFamily="34" charset="0"/>
            </a:endParaRPr>
          </a:p>
        </p:txBody>
      </p:sp>
      <p:sp>
        <p:nvSpPr>
          <p:cNvPr id="10" name="Text Box 5"/>
          <p:cNvSpPr txBox="1"/>
          <p:nvPr/>
        </p:nvSpPr>
        <p:spPr>
          <a:xfrm>
            <a:off x="4038600" y="2986088"/>
            <a:ext cx="2971800" cy="519112"/>
          </a:xfrm>
          <a:prstGeom prst="rect">
            <a:avLst/>
          </a:prstGeom>
          <a:noFill/>
          <a:ln w="9525">
            <a:noFill/>
          </a:ln>
        </p:spPr>
        <p:txBody>
          <a:bodyPr>
            <a:spAutoFit/>
          </a:bodyPr>
          <a:lstStyle/>
          <a:p>
            <a:pPr eaLnBrk="1" hangingPunct="1">
              <a:spcBef>
                <a:spcPct val="50000"/>
              </a:spcBef>
            </a:pPr>
            <a:r>
              <a:rPr lang="en-US" altLang="en-US" sz="2800" dirty="0">
                <a:latin typeface="Tahoma" panose="020B0604030504040204" pitchFamily="34" charset="0"/>
              </a:rPr>
              <a:t>3.45 x 10</a:t>
            </a:r>
            <a:r>
              <a:rPr lang="en-US" altLang="en-US" sz="2800" baseline="30000" dirty="0">
                <a:latin typeface="Tahoma" panose="020B0604030504040204" pitchFamily="34" charset="0"/>
              </a:rPr>
              <a:t>-5</a:t>
            </a:r>
            <a:endParaRPr lang="en-US" altLang="en-US" sz="2800" dirty="0">
              <a:latin typeface="Tahoma" panose="020B0604030504040204" pitchFamily="34" charset="0"/>
            </a:endParaRPr>
          </a:p>
        </p:txBody>
      </p:sp>
      <p:sp>
        <p:nvSpPr>
          <p:cNvPr id="11" name="Text Box 6"/>
          <p:cNvSpPr txBox="1"/>
          <p:nvPr/>
        </p:nvSpPr>
        <p:spPr>
          <a:xfrm>
            <a:off x="4114800" y="4052888"/>
            <a:ext cx="2971800" cy="519112"/>
          </a:xfrm>
          <a:prstGeom prst="rect">
            <a:avLst/>
          </a:prstGeom>
          <a:noFill/>
          <a:ln w="9525">
            <a:noFill/>
          </a:ln>
        </p:spPr>
        <p:txBody>
          <a:bodyPr>
            <a:spAutoFit/>
          </a:bodyPr>
          <a:lstStyle/>
          <a:p>
            <a:pPr eaLnBrk="1" hangingPunct="1">
              <a:spcBef>
                <a:spcPct val="50000"/>
              </a:spcBef>
            </a:pPr>
            <a:r>
              <a:rPr lang="en-US" altLang="en-US" sz="2800" dirty="0">
                <a:latin typeface="Tahoma" panose="020B0604030504040204" pitchFamily="34" charset="0"/>
              </a:rPr>
              <a:t>8.376 x 10-</a:t>
            </a:r>
            <a:r>
              <a:rPr lang="en-US" altLang="en-US" sz="2800" baseline="30000" dirty="0">
                <a:latin typeface="Tahoma" panose="020B0604030504040204" pitchFamily="34" charset="0"/>
              </a:rPr>
              <a:t>2</a:t>
            </a:r>
            <a:endParaRPr lang="en-US" altLang="en-US" sz="2800" dirty="0">
              <a:latin typeface="Tahoma" panose="020B0604030504040204" pitchFamily="34" charset="0"/>
            </a:endParaRPr>
          </a:p>
        </p:txBody>
      </p:sp>
      <p:sp>
        <p:nvSpPr>
          <p:cNvPr id="12" name="Text Box 7"/>
          <p:cNvSpPr txBox="1"/>
          <p:nvPr/>
        </p:nvSpPr>
        <p:spPr>
          <a:xfrm>
            <a:off x="4114800" y="5195888"/>
            <a:ext cx="2971800" cy="519112"/>
          </a:xfrm>
          <a:prstGeom prst="rect">
            <a:avLst/>
          </a:prstGeom>
          <a:noFill/>
          <a:ln w="9525">
            <a:noFill/>
          </a:ln>
        </p:spPr>
        <p:txBody>
          <a:bodyPr>
            <a:spAutoFit/>
          </a:bodyPr>
          <a:lstStyle/>
          <a:p>
            <a:pPr eaLnBrk="1" hangingPunct="1">
              <a:spcBef>
                <a:spcPct val="50000"/>
              </a:spcBef>
            </a:pPr>
            <a:r>
              <a:rPr lang="en-US" altLang="en-US" sz="2800" dirty="0">
                <a:latin typeface="Tahoma" panose="020B0604030504040204" pitchFamily="34" charset="0"/>
              </a:rPr>
              <a:t>5.673 x 10</a:t>
            </a:r>
            <a:r>
              <a:rPr lang="en-US" altLang="en-US" sz="2800" baseline="30000" dirty="0">
                <a:latin typeface="Tahoma" panose="020B0604030504040204" pitchFamily="34" charset="0"/>
              </a:rPr>
              <a:t>3</a:t>
            </a:r>
            <a:endParaRPr lang="en-US"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0"/>
            <a:ext cx="8001000" cy="6781800"/>
          </a:xfrm>
        </p:spPr>
        <p:txBody>
          <a:bodyPr vert="horz" wrap="square" lIns="91440" tIns="45720" rIns="91440" bIns="45720" numCol="1" rtlCol="0" anchor="t" anchorCtr="0" compatLnSpc="1">
            <a:normAutofit fontScale="62500" lnSpcReduction="20000"/>
          </a:bodyPr>
          <a:lstStyle/>
          <a:p>
            <a:pPr marL="0" marR="0" lvl="0" indent="0" algn="just"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3800" b="1" i="0" u="sng"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Content of course      </a:t>
            </a:r>
          </a:p>
          <a:p>
            <a:pPr marL="0" marR="0" lvl="0" indent="0" algn="just"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r>
              <a:rPr kumimoji="0" lang="en-US" sz="3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 and Mechanics: </a:t>
            </a:r>
          </a:p>
          <a:p>
            <a:pPr marL="0" marR="0" lvl="0" indent="0" algn="just" defTabSz="342900" rtl="0" eaLnBrk="1" fontAlgn="auto" latinLnBrk="0" hangingPunct="1">
              <a:lnSpc>
                <a:spcPct val="170000"/>
              </a:lnSpc>
              <a:spcBef>
                <a:spcPts val="750"/>
              </a:spcBef>
              <a:spcAft>
                <a:spcPts val="0"/>
              </a:spcAft>
              <a:buClr>
                <a:schemeClr val="accent1"/>
              </a:buClr>
              <a:buSzTx/>
              <a:buFont typeface="Wingdings 3" panose="05040102010807070707" pitchFamily="18" charset="2"/>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3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Scientific Notation and significant figures, types of error, Units in different measurements systems, Scalar and vectors, Newton’s laws of motion, Impulse and Momentum, Projectile motion, work and energy.</a:t>
            </a:r>
          </a:p>
          <a:p>
            <a:pPr marL="0" marR="0" lvl="0" indent="0" algn="just" defTabSz="342900" rtl="0" eaLnBrk="0" fontAlgn="base" latinLnBrk="0" hangingPunct="0">
              <a:lnSpc>
                <a:spcPct val="150000"/>
              </a:lnSpc>
              <a:spcBef>
                <a:spcPts val="0"/>
              </a:spcBef>
              <a:spcAft>
                <a:spcPts val="800"/>
              </a:spcAft>
              <a:buClr>
                <a:schemeClr val="accent1"/>
              </a:buClr>
              <a:buSzTx/>
              <a:buFont typeface="Wingdings 3" panose="05040102010807070707" pitchFamily="18" charset="2"/>
              <a:buNone/>
              <a:defRPr/>
            </a:pPr>
            <a:r>
              <a:rPr kumimoji="0" lang="en-US" sz="3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Electricity and Magnetism</a:t>
            </a:r>
          </a:p>
          <a:p>
            <a:pPr marL="0" marR="0" lvl="0" indent="0" algn="just" defTabSz="342900" rtl="0" eaLnBrk="0" fontAlgn="base" latinLnBrk="0" hangingPunct="0">
              <a:lnSpc>
                <a:spcPct val="170000"/>
              </a:lnSpc>
              <a:spcBef>
                <a:spcPts val="0"/>
              </a:spcBef>
              <a:spcAft>
                <a:spcPts val="800"/>
              </a:spcAft>
              <a:buClr>
                <a:schemeClr val="accent1"/>
              </a:buClr>
              <a:buSzTx/>
              <a:buFont typeface="Wingdings 3" panose="05040102010807070707" pitchFamily="18" charset="2"/>
              <a:buNone/>
              <a:defRPr/>
            </a:pPr>
            <a:r>
              <a:rPr kumimoji="0" lang="en-US" sz="3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 to Electrostatics, Electric force and its applications and related problems, Electric fields due to point charge and electric lines of force. Ring of charge, Disk of charge, Dipole in an electric field, The electric flux, Gauss’ Law, Application of Gauss’ Law, Electric potentials, Potential due to dipole, Electric current, Current density, The magnetic force on a current, The </a:t>
            </a:r>
            <a:r>
              <a:rPr kumimoji="0" lang="en-US" sz="34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Biot</a:t>
            </a:r>
            <a:r>
              <a:rPr kumimoji="0" lang="en-US" sz="3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-Savart law, Amperes’ s Law, Solenoid, Toroid's, Faraday’s Law of Induction, Lenz’s law, Motional emf.</a:t>
            </a:r>
          </a:p>
          <a:p>
            <a:pPr marL="0" marR="0" lvl="0" indent="0" algn="just"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None/>
              <a:defRPr/>
            </a:pPr>
            <a:endParaRPr kumimoji="0" lang="en-US" sz="24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42900" rtl="0" eaLnBrk="1" fontAlgn="auto" latinLnBrk="0" hangingPunct="1">
              <a:lnSpc>
                <a:spcPct val="150000"/>
              </a:lnSpc>
              <a:spcBef>
                <a:spcPts val="750"/>
              </a:spcBef>
              <a:spcAft>
                <a:spcPts val="0"/>
              </a:spcAft>
              <a:buClr>
                <a:schemeClr val="accent1"/>
              </a:buClr>
              <a:buSzTx/>
              <a:buFont typeface="Wingdings 3" panose="05040102010807070707" pitchFamily="18" charset="2"/>
              <a:buNone/>
              <a:defRPr/>
            </a:pPr>
            <a:endParaRPr kumimoji="0" lang="en-US" sz="15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84150"/>
            <a:ext cx="7620000" cy="6369050"/>
          </a:xfrm>
        </p:spPr>
        <p:txBody>
          <a:bodyPr vert="horz" wrap="square" lIns="91440" tIns="45720" rIns="91440" bIns="45720" numCol="1" anchor="t" anchorCtr="0" compatLnSpc="1"/>
          <a:lstStyle/>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r>
              <a:rPr kumimoji="0" lang="en-US" sz="2800" b="1" i="0" u="none" strike="noStrike" kern="0" cap="none" spc="0" normalizeH="0" baseline="0" noProof="0" dirty="0">
                <a:ln>
                  <a:noFill/>
                </a:ln>
                <a:solidFill>
                  <a:srgbClr val="404040"/>
                </a:solidFill>
                <a:effectLst/>
                <a:uLnTx/>
                <a:uFillTx/>
                <a:latin typeface="Times New Roman" panose="02020603050405020304" pitchFamily="18" charset="0"/>
                <a:ea typeface="Calibri" panose="020F0502020204030204" pitchFamily="34" charset="0"/>
                <a:cs typeface="Times New Roman" panose="02020603050405020304" pitchFamily="18" charset="0"/>
              </a:rPr>
              <a:t>Solid state and Semi-conductors:</a:t>
            </a:r>
            <a:endParaRPr kumimoji="0" lang="en-US" sz="2800" b="0" i="0" u="none" strike="noStrike" kern="100" cap="none" spc="0" normalizeH="0" baseline="0" noProof="0" dirty="0">
              <a:ln>
                <a:noFill/>
              </a:ln>
              <a:solidFill>
                <a:srgbClr val="40404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Introduction of solid-state physics, Crystal lattices, unit cells, </a:t>
            </a:r>
            <a:r>
              <a:rPr kumimoji="0" lang="en-US" sz="2400" b="0" i="0" u="none" strike="noStrike" kern="1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types of materials, </a:t>
            </a: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conductors, semiconductors, insulators.  Doping, n- and p-type materials, Diode, diode as rectifier, halfwave rectification, full wave rectification, forward-biased diode, reverse-biased diode, Transistors and its types, </a:t>
            </a:r>
            <a:r>
              <a:rPr kumimoji="0" lang="en-US" sz="2400" b="0" i="0" u="none" strike="noStrike" kern="1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Resistance, Resistivity and conductivity, Ohm’s law, </a:t>
            </a:r>
            <a:r>
              <a:rPr kumimoji="0" lang="en-US" sz="24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Optical absorption, photoluminescence, photoconductivity, lasers, superconductivity.</a:t>
            </a:r>
          </a:p>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endParaRPr kumimoji="0" lang="en-US" sz="2000" b="0" i="0" u="none" strike="noStrike" kern="0" cap="none" spc="0" normalizeH="0" baseline="0" noProof="0" dirty="0">
              <a:ln>
                <a:noFill/>
              </a:ln>
              <a:solidFill>
                <a:srgbClr val="40404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endParaRPr kumimoji="0" lang="en-US" sz="1300" b="0" i="0" u="none" strike="noStrike" kern="1200" cap="none" spc="0" normalizeH="0" baseline="0" noProof="0" dirty="0">
              <a:ln>
                <a:noFill/>
              </a:ln>
              <a:solidFill>
                <a:srgbClr val="404040"/>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73050"/>
            <a:ext cx="8610600" cy="5911850"/>
          </a:xfrm>
        </p:spPr>
        <p:txBody>
          <a:bodyPr vert="horz" wrap="square" lIns="91440" tIns="45720" rIns="91440" bIns="45720" numCol="1" anchor="t" anchorCtr="0" compatLnSpc="1"/>
          <a:lstStyle/>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r>
              <a:rPr kumimoji="0" lang="en-US" sz="3200" b="1"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Waves and Oscillations:  </a:t>
            </a:r>
          </a:p>
          <a:p>
            <a:pPr marL="0" marR="0" lvl="0" indent="-257175" algn="just" defTabSz="342900" rtl="0" eaLnBrk="0" fontAlgn="base" latinLnBrk="0" hangingPunct="0">
              <a:lnSpc>
                <a:spcPct val="150000"/>
              </a:lnSpc>
              <a:spcBef>
                <a:spcPts val="0"/>
              </a:spcBef>
              <a:spcAft>
                <a:spcPts val="800"/>
              </a:spcAft>
              <a:buClr>
                <a:schemeClr val="accent1"/>
              </a:buClr>
              <a:buSzTx/>
              <a:buFont typeface="Wingdings 3" panose="05040102010807070707" pitchFamily="18" charset="2"/>
              <a:buChar char=""/>
              <a:defRPr/>
            </a:pPr>
            <a:r>
              <a:rPr kumimoji="0" lang="en-US" sz="2400" b="0" i="0" u="none" strike="noStrike" kern="100" cap="none" spc="0" normalizeH="0" baseline="0" noProof="0" dirty="0">
                <a:ln>
                  <a:noFill/>
                </a:ln>
                <a:solidFill>
                  <a:srgbClr val="404040"/>
                </a:solidFill>
                <a:effectLst/>
                <a:uLnTx/>
                <a:uFillTx/>
                <a:latin typeface="Times New Roman" panose="02020603050405020304" pitchFamily="18" charset="0"/>
                <a:ea typeface="Calibri" panose="020F0502020204030204" pitchFamily="34" charset="0"/>
                <a:cs typeface="Times New Roman" panose="02020603050405020304" pitchFamily="18" charset="0"/>
              </a:rPr>
              <a:t>Waves and its characteristics, Reflection and refraction of light waves, Total internal reflection, Interference and its types, Double slit interference, Related problems, Interference from thin films, Diffraction and its types, Polarization of electromagnetic waves and related problems. </a:t>
            </a:r>
          </a:p>
          <a:p>
            <a:pPr marL="0" marR="0" lvl="0" indent="-257175" algn="just" defTabSz="342900" rtl="0" eaLnBrk="0" fontAlgn="base" latinLnBrk="0" hangingPunct="0">
              <a:lnSpc>
                <a:spcPct val="150000"/>
              </a:lnSpc>
              <a:spcBef>
                <a:spcPts val="0"/>
              </a:spcBef>
              <a:spcAft>
                <a:spcPts val="0"/>
              </a:spcAft>
              <a:buClr>
                <a:schemeClr val="accent1"/>
              </a:buClr>
              <a:buSzTx/>
              <a:buFont typeface="Wingdings 3" panose="05040102010807070707" pitchFamily="18" charset="2"/>
              <a:buChar char=""/>
              <a:defRPr/>
            </a:pPr>
            <a:r>
              <a:rPr kumimoji="0" lang="en-US" sz="3200" b="1"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Modern physics:  </a:t>
            </a:r>
          </a:p>
          <a:p>
            <a:pPr marL="257175" marR="0" lvl="0" indent="-257175" algn="just" defTabSz="342900" rtl="0" eaLnBrk="1" fontAlgn="auto" latinLnBrk="0" hangingPunct="1">
              <a:lnSpc>
                <a:spcPct val="150000"/>
              </a:lnSpc>
              <a:spcBef>
                <a:spcPts val="750"/>
              </a:spcBef>
              <a:spcAft>
                <a:spcPts val="0"/>
              </a:spcAft>
              <a:buClr>
                <a:schemeClr val="accent1"/>
              </a:buClr>
              <a:buSzTx/>
              <a:buFont typeface="Wingdings 3" panose="05040102010807070707" pitchFamily="18" charset="2"/>
              <a:buNone/>
              <a:defRPr/>
            </a:pPr>
            <a:r>
              <a:rPr kumimoji="0" lang="en-US" sz="2800" b="0"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Inadequacy of classical physics, black body radiation with spatial emphasis on  plank’s law, photo electric effect, Compton effect, </a:t>
            </a:r>
            <a:r>
              <a:rPr kumimoji="0" lang="en-US" sz="2400" b="0" i="0" u="none" strike="noStrike" kern="0" cap="none" spc="0" normalizeH="0" baseline="0" noProof="0" dirty="0" err="1">
                <a:ln>
                  <a:noFill/>
                </a:ln>
                <a:solidFill>
                  <a:srgbClr val="404040"/>
                </a:solidFill>
                <a:effectLst/>
                <a:uLnTx/>
                <a:uFillTx/>
                <a:latin typeface="Times New Roman" panose="02020603050405020304" pitchFamily="18" charset="0"/>
                <a:ea typeface="+mn-ea"/>
                <a:cs typeface="Times New Roman" panose="02020603050405020304" pitchFamily="18" charset="0"/>
              </a:rPr>
              <a:t>Bohar’s</a:t>
            </a:r>
            <a:r>
              <a:rPr kumimoji="0" lang="en-US" sz="2400" b="0"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theory of atomic structure, </a:t>
            </a:r>
            <a:r>
              <a:rPr kumimoji="0" lang="en-US" sz="2400" b="0" i="0" u="none" strike="noStrike" kern="0" cap="none" spc="0" normalizeH="0" baseline="0" noProof="0" dirty="0" err="1">
                <a:ln>
                  <a:noFill/>
                </a:ln>
                <a:solidFill>
                  <a:srgbClr val="404040"/>
                </a:solidFill>
                <a:effectLst/>
                <a:uLnTx/>
                <a:uFillTx/>
                <a:latin typeface="Times New Roman" panose="02020603050405020304" pitchFamily="18" charset="0"/>
                <a:ea typeface="+mn-ea"/>
                <a:cs typeface="Times New Roman" panose="02020603050405020304" pitchFamily="18" charset="0"/>
              </a:rPr>
              <a:t>DeBroglie</a:t>
            </a:r>
            <a:r>
              <a:rPr kumimoji="0" lang="en-US" sz="2400" b="0" i="0" u="none" strike="noStrike" kern="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Hypothesis, mass energy relation, wave nature of matter, Nuclear Physics, Energy from Nucleus and related problems.</a:t>
            </a:r>
          </a:p>
          <a:p>
            <a:pPr marL="257175" marR="0" lvl="0" indent="-257175" algn="l" defTabSz="342900" rtl="0" eaLnBrk="0" fontAlgn="base" latinLnBrk="0" hangingPunct="0">
              <a:lnSpc>
                <a:spcPct val="100000"/>
              </a:lnSpc>
              <a:spcBef>
                <a:spcPts val="750"/>
              </a:spcBef>
              <a:spcAft>
                <a:spcPct val="0"/>
              </a:spcAft>
              <a:buClr>
                <a:schemeClr val="accent1"/>
              </a:buClr>
              <a:buSzTx/>
              <a:buFont typeface="Wingdings 3" panose="05040102010807070707" pitchFamily="18" charset="2"/>
              <a:buChar char=""/>
              <a:defRPr/>
            </a:pPr>
            <a:endParaRPr kumimoji="0" lang="en-US" sz="1300" b="0" i="0" u="none" strike="noStrike" kern="1200" cap="none" spc="0" normalizeH="0" baseline="0" noProof="0" dirty="0">
              <a:ln>
                <a:noFill/>
              </a:ln>
              <a:solidFill>
                <a:srgbClr val="40404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1066800"/>
            <a:ext cx="7256463" cy="1066800"/>
          </a:xfrm>
        </p:spPr>
        <p:txBody>
          <a:bodyPr vert="horz" wrap="square" lIns="91440" tIns="45720" rIns="91440" bIns="45720" numCol="1" rtlCol="0" anchor="b" anchorCtr="0" compatLnSpc="1">
            <a:normAutofit/>
          </a:bodyPr>
          <a:lstStyle/>
          <a:p>
            <a:pPr marL="0" marR="0" lvl="0" indent="0" algn="l" defTabSz="342900" rtl="0" eaLnBrk="1" fontAlgn="auto" latinLnBrk="0" hangingPunct="1">
              <a:lnSpc>
                <a:spcPct val="100000"/>
              </a:lnSpc>
              <a:spcBef>
                <a:spcPct val="0"/>
              </a:spcBef>
              <a:spcAft>
                <a:spcPts val="0"/>
              </a:spcAft>
              <a:buClrTx/>
              <a:buSzTx/>
              <a:buFontTx/>
              <a:buNone/>
              <a:defRPr/>
            </a:pPr>
            <a:r>
              <a:rPr kumimoji="0" lang="en-US" altLang="en-US" sz="405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j-ea"/>
                <a:cs typeface="Times New Roman" panose="02020603050405020304" pitchFamily="18" charset="0"/>
              </a:rPr>
              <a:t>Scientific Notation</a:t>
            </a:r>
          </a:p>
        </p:txBody>
      </p:sp>
      <p:sp>
        <p:nvSpPr>
          <p:cNvPr id="3075" name="Rectangle 3"/>
          <p:cNvSpPr>
            <a:spLocks noGrp="1" noChangeArrowheads="1"/>
          </p:cNvSpPr>
          <p:nvPr>
            <p:ph type="subTitle" idx="1"/>
          </p:nvPr>
        </p:nvSpPr>
        <p:spPr>
          <a:xfrm>
            <a:off x="990600" y="2590800"/>
            <a:ext cx="8458200" cy="1905000"/>
          </a:xfrm>
        </p:spPr>
        <p:txBody>
          <a:bodyPr vert="horz" wrap="square" lIns="91440" tIns="45720" rIns="91440" bIns="45720" numCol="1" rtlCol="0" anchor="t" anchorCtr="0" compatLnSpc="1">
            <a:normAutofit/>
          </a:bodyPr>
          <a:lstStyle/>
          <a:p>
            <a:pPr marL="533400" marR="0" lvl="0" indent="-533400" algn="l" defTabSz="342900" rtl="0" eaLnBrk="1" fontAlgn="auto" latinLnBrk="0" hangingPunct="1">
              <a:lnSpc>
                <a:spcPct val="100000"/>
              </a:lnSpc>
              <a:spcBef>
                <a:spcPts val="750"/>
              </a:spcBef>
              <a:spcAft>
                <a:spcPts val="0"/>
              </a:spcAft>
              <a:buClr>
                <a:schemeClr val="accent1"/>
              </a:buClr>
              <a:buSzTx/>
              <a:buFont typeface="Wingdings" panose="05000000000000000000" pitchFamily="2" charset="2"/>
              <a:buChar char="ü"/>
              <a:defRPr/>
            </a:pPr>
            <a:r>
              <a:rPr kumimoji="0" lang="en-US" altLang="en-US" sz="2800" b="0"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Times New Roman" panose="02020603050405020304" pitchFamily="18" charset="0"/>
              </a:rPr>
              <a:t>    Recognize and use scientific 	 notation.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1219200" y="152400"/>
            <a:ext cx="7772400" cy="1600200"/>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When using Scientific Notation, there are two kinds of exponents: positive and negative</a:t>
            </a:r>
            <a:endParaRPr lang="en-US" altLang="en-US" sz="3200" dirty="0">
              <a:latin typeface="Times New Roman" panose="02020603050405020304" pitchFamily="18" charset="0"/>
              <a:ea typeface="Times New Roman" panose="02020603050405020304" pitchFamily="18" charset="0"/>
            </a:endParaRPr>
          </a:p>
        </p:txBody>
      </p:sp>
      <p:sp>
        <p:nvSpPr>
          <p:cNvPr id="8195" name="Rectangle 3"/>
          <p:cNvSpPr>
            <a:spLocks noGrp="1" noChangeArrowheads="1"/>
          </p:cNvSpPr>
          <p:nvPr>
            <p:ph idx="1"/>
          </p:nvPr>
        </p:nvSpPr>
        <p:spPr>
          <a:xfrm>
            <a:off x="1371600" y="1636713"/>
            <a:ext cx="7772400" cy="1371600"/>
          </a:xfrm>
        </p:spPr>
        <p:txBody>
          <a:bodyPr vert="horz" wrap="square" lIns="91440" tIns="45720" rIns="91440" bIns="45720" numCol="1" rtlCol="0" anchor="t" anchorCtr="0" compatLnSpc="1">
            <a:normAutofit/>
          </a:bodyPr>
          <a:lstStyle/>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Positive Exponent:</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			2.35 x 10</a:t>
            </a:r>
            <a:r>
              <a:rPr kumimoji="0" lang="en-US" altLang="en-US" sz="2800" b="0" i="0" u="none" strike="noStrike" kern="1200" cap="none" spc="0" normalizeH="0" baseline="3000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8</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30000" noProof="0" dirty="0">
              <a:ln>
                <a:noFill/>
              </a:ln>
              <a:solidFill>
                <a:schemeClr val="accent2"/>
              </a:solidFill>
              <a:effectLst/>
              <a:uLnTx/>
              <a:uFillTx/>
              <a:latin typeface="+mn-lt"/>
              <a:ea typeface="+mn-ea"/>
              <a:cs typeface="+mn-cs"/>
            </a:endParaRP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30000" noProof="0" dirty="0">
              <a:ln>
                <a:noFill/>
              </a:ln>
              <a:solidFill>
                <a:schemeClr val="accent1"/>
              </a:solidFill>
              <a:effectLst/>
              <a:uLnTx/>
              <a:uFillTx/>
              <a:latin typeface="+mn-lt"/>
              <a:ea typeface="+mn-ea"/>
              <a:cs typeface="+mn-cs"/>
            </a:endParaRPr>
          </a:p>
        </p:txBody>
      </p:sp>
      <p:sp>
        <p:nvSpPr>
          <p:cNvPr id="8196" name="Text Box 4"/>
          <p:cNvSpPr txBox="1"/>
          <p:nvPr/>
        </p:nvSpPr>
        <p:spPr>
          <a:xfrm>
            <a:off x="1371600" y="4265613"/>
            <a:ext cx="4495800" cy="1798637"/>
          </a:xfrm>
          <a:prstGeom prst="rect">
            <a:avLst/>
          </a:prstGeom>
          <a:noFill/>
          <a:ln w="9525">
            <a:noFill/>
          </a:ln>
        </p:spPr>
        <p:txBody>
          <a:bodyPr>
            <a:spAutoFit/>
          </a:bodyPr>
          <a:lstStyle/>
          <a:p>
            <a:pPr eaLnBrk="1" hangingPunct="1"/>
            <a:r>
              <a:rPr lang="en-US" altLang="en-US" sz="3200" dirty="0">
                <a:solidFill>
                  <a:schemeClr val="accent1"/>
                </a:solidFill>
                <a:latin typeface="Times New Roman" panose="02020603050405020304" pitchFamily="18" charset="0"/>
                <a:cs typeface="Times New Roman" panose="02020603050405020304" pitchFamily="18" charset="0"/>
              </a:rPr>
              <a:t>Negative Exponent:</a:t>
            </a:r>
          </a:p>
          <a:p>
            <a:pPr eaLnBrk="1" hangingPunct="1"/>
            <a:r>
              <a:rPr lang="en-US" altLang="en-US" sz="3200" dirty="0">
                <a:solidFill>
                  <a:schemeClr val="accent1"/>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3.97 x 10</a:t>
            </a:r>
            <a:r>
              <a:rPr lang="en-US" altLang="en-US" sz="3200" dirty="0">
                <a:solidFill>
                  <a:schemeClr val="accent2"/>
                </a:solidFill>
                <a:latin typeface="Times New Roman" panose="02020603050405020304" pitchFamily="18" charset="0"/>
                <a:cs typeface="Times New Roman" panose="02020603050405020304" pitchFamily="18" charset="0"/>
              </a:rPr>
              <a:t>-7</a:t>
            </a:r>
          </a:p>
          <a:p>
            <a:pPr eaLnBrk="1" hangingPunct="1">
              <a:spcBef>
                <a:spcPct val="50000"/>
              </a:spcBef>
            </a:pPr>
            <a:endParaRPr lang="en-US"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6">
                                            <p:txEl>
                                              <p:pRg st="0" end="0"/>
                                            </p:txEl>
                                          </p:spTgt>
                                        </p:tgtEl>
                                        <p:attrNameLst>
                                          <p:attrName>style.visibility</p:attrName>
                                        </p:attrNameLst>
                                      </p:cBhvr>
                                      <p:to>
                                        <p:strVal val="visible"/>
                                      </p:to>
                                    </p:set>
                                    <p:anim calcmode="lin" valueType="num">
                                      <p:cBhvr additive="base">
                                        <p:cTn id="1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196">
                                            <p:txEl>
                                              <p:pRg st="1" end="1"/>
                                            </p:txEl>
                                          </p:spTgt>
                                        </p:tgtEl>
                                        <p:attrNameLst>
                                          <p:attrName>style.visibility</p:attrName>
                                        </p:attrNameLst>
                                      </p:cBhvr>
                                      <p:to>
                                        <p:strVal val="visible"/>
                                      </p:to>
                                    </p:set>
                                    <p:anim calcmode="lin" valueType="num">
                                      <p:cBhvr additive="base">
                                        <p:cTn id="21"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371600" y="76200"/>
            <a:ext cx="7467600" cy="2209800"/>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When changing scientific notation to standard notation, the exponent tells you if you should move the decimal:</a:t>
            </a:r>
            <a:endParaRPr lang="en-US" altLang="en-US" sz="3200" dirty="0">
              <a:latin typeface="Times New Roman" panose="02020603050405020304" pitchFamily="18" charset="0"/>
              <a:ea typeface="Times New Roman" panose="02020603050405020304" pitchFamily="18" charset="0"/>
            </a:endParaRPr>
          </a:p>
        </p:txBody>
      </p:sp>
      <p:sp>
        <p:nvSpPr>
          <p:cNvPr id="9219" name="Rectangle 3"/>
          <p:cNvSpPr>
            <a:spLocks noGrp="1" noChangeArrowheads="1"/>
          </p:cNvSpPr>
          <p:nvPr>
            <p:ph idx="1"/>
          </p:nvPr>
        </p:nvSpPr>
        <p:spPr>
          <a:xfrm>
            <a:off x="838200" y="1828800"/>
            <a:ext cx="7772400" cy="1828800"/>
          </a:xfrm>
        </p:spPr>
        <p:txBody>
          <a:bodyPr vert="horz" wrap="square" lIns="91440" tIns="45720" rIns="91440" bIns="45720" numCol="1" rtlCol="0" anchor="t" anchorCtr="0" compatLnSpc="1">
            <a:normAutofit/>
          </a:bodyPr>
          <a:lstStyle/>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With a </a:t>
            </a:r>
            <a:r>
              <a:rPr kumimoji="0" lang="en-US" altLang="en-US" sz="2800" b="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positive</a:t>
            </a:r>
            <a:r>
              <a:rPr kumimoji="0" lang="en-US" altLang="en-US" sz="28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 exponent, move the decimal to the right:</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r>
              <a:rPr kumimoji="0" lang="en-US" altLang="en-US"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4.08 x 10</a:t>
            </a:r>
            <a:r>
              <a:rPr kumimoji="0" lang="en-US" altLang="en-US" sz="2800" b="0" i="0" u="none" strike="noStrike" kern="1200" cap="none" spc="0" normalizeH="0" baseline="3000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3 = </a:t>
            </a:r>
            <a:r>
              <a:rPr kumimoji="0" lang="en-US" altLang="en-US" sz="28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ea typeface="+mn-ea"/>
                <a:cs typeface="Times New Roman" panose="02020603050405020304" pitchFamily="18" charset="0"/>
              </a:rPr>
              <a:t>4 0 8</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135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grpSp>
        <p:nvGrpSpPr>
          <p:cNvPr id="26628" name="Group 2"/>
          <p:cNvGrpSpPr/>
          <p:nvPr/>
        </p:nvGrpSpPr>
        <p:grpSpPr>
          <a:xfrm>
            <a:off x="2590800" y="2895600"/>
            <a:ext cx="1371600" cy="533400"/>
            <a:chOff x="2628900" y="2895600"/>
            <a:chExt cx="1143000" cy="533400"/>
          </a:xfrm>
        </p:grpSpPr>
        <p:grpSp>
          <p:nvGrpSpPr>
            <p:cNvPr id="26630" name="Group 1"/>
            <p:cNvGrpSpPr/>
            <p:nvPr/>
          </p:nvGrpSpPr>
          <p:grpSpPr>
            <a:xfrm>
              <a:off x="2628900" y="2895600"/>
              <a:ext cx="1143000" cy="533400"/>
              <a:chOff x="3200400" y="3810000"/>
              <a:chExt cx="1143000" cy="533400"/>
            </a:xfrm>
          </p:grpSpPr>
          <p:sp>
            <p:nvSpPr>
              <p:cNvPr id="26632" name="AutoShape 7"/>
              <p:cNvSpPr/>
              <p:nvPr/>
            </p:nvSpPr>
            <p:spPr>
              <a:xfrm>
                <a:off x="4038600" y="3810000"/>
                <a:ext cx="152400" cy="3048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alpha val="100000"/>
                </a:schemeClr>
              </a:solid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6633" name="AutoShape 11"/>
              <p:cNvSpPr/>
              <p:nvPr/>
            </p:nvSpPr>
            <p:spPr>
              <a:xfrm>
                <a:off x="3200400" y="4114800"/>
                <a:ext cx="457200" cy="228600"/>
              </a:xfrm>
              <a:prstGeom prst="curvedUp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26634" name="AutoShape 12"/>
              <p:cNvSpPr/>
              <p:nvPr/>
            </p:nvSpPr>
            <p:spPr>
              <a:xfrm>
                <a:off x="3581400" y="4114800"/>
                <a:ext cx="381000" cy="228600"/>
              </a:xfrm>
              <a:prstGeom prst="curvedUpArrow">
                <a:avLst>
                  <a:gd name="adj1" fmla="val 33333"/>
                  <a:gd name="adj2" fmla="val 66666"/>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sp>
            <p:nvSpPr>
              <p:cNvPr id="26635" name="AutoShape 13"/>
              <p:cNvSpPr/>
              <p:nvPr/>
            </p:nvSpPr>
            <p:spPr>
              <a:xfrm>
                <a:off x="3886200" y="4114800"/>
                <a:ext cx="457200" cy="228600"/>
              </a:xfrm>
              <a:prstGeom prst="curvedUpArrow">
                <a:avLst>
                  <a:gd name="adj1" fmla="val 40000"/>
                  <a:gd name="adj2" fmla="val 8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endParaRPr lang="en-US" altLang="en-US" dirty="0">
                  <a:latin typeface="Times New Roman" panose="02020603050405020304" pitchFamily="18" charset="0"/>
                </a:endParaRPr>
              </a:p>
            </p:txBody>
          </p:sp>
        </p:grpSp>
        <p:sp>
          <p:nvSpPr>
            <p:cNvPr id="26631" name="AutoShape 4"/>
            <p:cNvSpPr/>
            <p:nvPr/>
          </p:nvSpPr>
          <p:spPr>
            <a:xfrm>
              <a:off x="2809733" y="3082119"/>
              <a:ext cx="76200" cy="76200"/>
            </a:xfrm>
            <a:prstGeom prst="flowChartConnector">
              <a:avLst/>
            </a:prstGeom>
            <a:solidFill>
              <a:schemeClr val="accent2"/>
            </a:solidFill>
            <a:ln w="9525" cap="flat" cmpd="sng">
              <a:solidFill>
                <a:schemeClr val="tx1"/>
              </a:solidFill>
              <a:prstDash val="solid"/>
              <a:headEnd type="none" w="med" len="med"/>
              <a:tailEnd type="none" w="med" len="med"/>
            </a:ln>
          </p:spPr>
          <p:txBody>
            <a:bodyPr wrap="none" anchor="ctr" anchorCtr="0"/>
            <a:lstStyle/>
            <a:p>
              <a:pPr algn="ctr" eaLnBrk="1" hangingPunct="1"/>
              <a:endParaRPr lang="en-US" altLang="en-US" dirty="0">
                <a:solidFill>
                  <a:schemeClr val="accent2"/>
                </a:solidFill>
                <a:latin typeface="Times New Roman" panose="02020603050405020304" pitchFamily="18" charset="0"/>
              </a:endParaRPr>
            </a:p>
          </p:txBody>
        </p:sp>
      </p:grpSp>
      <p:sp>
        <p:nvSpPr>
          <p:cNvPr id="9232" name="Text Box 16"/>
          <p:cNvSpPr txBox="1"/>
          <p:nvPr/>
        </p:nvSpPr>
        <p:spPr>
          <a:xfrm>
            <a:off x="609600" y="4800600"/>
            <a:ext cx="7772400" cy="1311275"/>
          </a:xfrm>
          <a:prstGeom prst="rect">
            <a:avLst/>
          </a:prstGeom>
          <a:noFill/>
          <a:ln w="9525">
            <a:noFill/>
          </a:ln>
        </p:spPr>
        <p:txBody>
          <a:bodyPr>
            <a:spAutoFit/>
          </a:bodyPr>
          <a:lstStyle/>
          <a:p>
            <a:pPr eaLnBrk="1" hangingPunct="1">
              <a:spcBef>
                <a:spcPct val="20000"/>
              </a:spcBef>
              <a:buClr>
                <a:schemeClr val="accent1"/>
              </a:buClr>
            </a:pPr>
            <a:r>
              <a:rPr lang="en-US" altLang="en-US" sz="3200" dirty="0">
                <a:latin typeface="Times New Roman" panose="02020603050405020304" pitchFamily="18" charset="0"/>
                <a:cs typeface="Times New Roman" panose="02020603050405020304" pitchFamily="18" charset="0"/>
              </a:rPr>
              <a:t>Don’t forget to fill in your zeroes!</a:t>
            </a:r>
          </a:p>
          <a:p>
            <a:pPr eaLnBrk="1" hangingPunct="1">
              <a:spcBef>
                <a:spcPct val="50000"/>
              </a:spcBef>
            </a:pPr>
            <a:endParaRPr lang="en-US" altLang="en-US" sz="3200" dirty="0">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32"/>
                                        </p:tgtEl>
                                        <p:attrNameLst>
                                          <p:attrName>style.visibility</p:attrName>
                                        </p:attrNameLst>
                                      </p:cBhvr>
                                      <p:to>
                                        <p:strVal val="visible"/>
                                      </p:to>
                                    </p:set>
                                    <p:anim calcmode="lin" valueType="num">
                                      <p:cBhvr additive="base">
                                        <p:cTn id="19" dur="500" fill="hold"/>
                                        <p:tgtEl>
                                          <p:spTgt spid="9232"/>
                                        </p:tgtEl>
                                        <p:attrNameLst>
                                          <p:attrName>ppt_x</p:attrName>
                                        </p:attrNameLst>
                                      </p:cBhvr>
                                      <p:tavLst>
                                        <p:tav tm="0">
                                          <p:val>
                                            <p:strVal val="#ppt_x"/>
                                          </p:val>
                                        </p:tav>
                                        <p:tav tm="100000">
                                          <p:val>
                                            <p:strVal val="#ppt_x"/>
                                          </p:val>
                                        </p:tav>
                                      </p:tavLst>
                                    </p:anim>
                                    <p:anim calcmode="lin" valueType="num">
                                      <p:cBhvr additive="base">
                                        <p:cTn id="20" dur="500" fill="hold"/>
                                        <p:tgtEl>
                                          <p:spTgt spid="9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p:cNvSpPr>
          <p:nvPr>
            <p:ph type="title"/>
          </p:nvPr>
        </p:nvSpPr>
        <p:spPr>
          <a:xfrm>
            <a:off x="1143000" y="152400"/>
            <a:ext cx="7772400" cy="1676400"/>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When changing scientific notation to standard notation, the exponent tells you if you should move the decimal:</a:t>
            </a:r>
            <a:endParaRPr lang="en-US" altLang="en-US" sz="3200" dirty="0">
              <a:latin typeface="Times New Roman" panose="02020603050405020304" pitchFamily="18" charset="0"/>
              <a:ea typeface="Times New Roman" panose="02020603050405020304" pitchFamily="18" charset="0"/>
            </a:endParaRPr>
          </a:p>
        </p:txBody>
      </p:sp>
      <p:sp>
        <p:nvSpPr>
          <p:cNvPr id="10245" name="Rectangle 5"/>
          <p:cNvSpPr>
            <a:spLocks noGrp="1"/>
          </p:cNvSpPr>
          <p:nvPr>
            <p:ph idx="1"/>
          </p:nvPr>
        </p:nvSpPr>
        <p:spPr>
          <a:xfrm>
            <a:off x="685800" y="2590800"/>
            <a:ext cx="7772400" cy="1828800"/>
          </a:xfrm>
        </p:spPr>
        <p:txBody>
          <a:bodyPr vert="horz" wrap="square" lIns="91440" tIns="45720" rIns="91440" bIns="45720" anchor="t" anchorCtr="0"/>
          <a:lstStyle/>
          <a:p>
            <a:pPr eaLnBrk="1" hangingPunct="1">
              <a:buFontTx/>
              <a:buNone/>
            </a:pPr>
            <a:r>
              <a:rPr lang="en-US" altLang="en-US" sz="2800" dirty="0">
                <a:solidFill>
                  <a:schemeClr val="accent1"/>
                </a:solidFill>
                <a:latin typeface="Times New Roman" panose="02020603050405020304" pitchFamily="18" charset="0"/>
                <a:cs typeface="Times New Roman" panose="02020603050405020304" pitchFamily="18" charset="0"/>
              </a:rPr>
              <a:t>With a </a:t>
            </a:r>
            <a:r>
              <a:rPr lang="en-US" altLang="en-US" sz="2800" dirty="0">
                <a:solidFill>
                  <a:schemeClr val="accent2"/>
                </a:solidFill>
                <a:latin typeface="Times New Roman" panose="02020603050405020304" pitchFamily="18" charset="0"/>
                <a:cs typeface="Times New Roman" panose="02020603050405020304" pitchFamily="18" charset="0"/>
              </a:rPr>
              <a:t>negative</a:t>
            </a:r>
            <a:r>
              <a:rPr lang="en-US" altLang="en-US" sz="2800" dirty="0">
                <a:solidFill>
                  <a:schemeClr val="accent1"/>
                </a:solidFill>
                <a:latin typeface="Times New Roman" panose="02020603050405020304" pitchFamily="18" charset="0"/>
                <a:cs typeface="Times New Roman" panose="02020603050405020304" pitchFamily="18" charset="0"/>
              </a:rPr>
              <a:t> exponent, move the decimal to the left:</a:t>
            </a:r>
          </a:p>
          <a:p>
            <a:pPr eaLnBrk="1" hangingPunct="1">
              <a:buFontTx/>
              <a:buNone/>
            </a:pPr>
            <a:r>
              <a:rPr lang="en-US" altLang="en-US" sz="2800" dirty="0">
                <a:latin typeface="Times New Roman" panose="02020603050405020304" pitchFamily="18" charset="0"/>
                <a:cs typeface="Times New Roman" panose="02020603050405020304" pitchFamily="18" charset="0"/>
              </a:rPr>
              <a:t>	4.08 x 10</a:t>
            </a:r>
            <a:r>
              <a:rPr lang="en-US" altLang="en-US" sz="2800" baseline="30000" dirty="0">
                <a:latin typeface="Times New Roman" panose="02020603050405020304" pitchFamily="18" charset="0"/>
                <a:cs typeface="Times New Roman" panose="02020603050405020304" pitchFamily="18" charset="0"/>
              </a:rPr>
              <a:t>-3</a:t>
            </a:r>
            <a:r>
              <a:rPr lang="en-US" altLang="en-US" sz="2800" dirty="0">
                <a:latin typeface="Times New Roman" panose="02020603050405020304" pitchFamily="18" charset="0"/>
                <a:cs typeface="Times New Roman" panose="02020603050405020304" pitchFamily="18" charset="0"/>
              </a:rPr>
              <a:t> =          4 0 8</a:t>
            </a:r>
          </a:p>
          <a:p>
            <a:pPr eaLnBrk="1" hangingPunct="1">
              <a:buFontTx/>
              <a:buNone/>
            </a:pPr>
            <a:endParaRPr lang="en-US" altLang="en-US" sz="2800" dirty="0">
              <a:latin typeface="Times New Roman" panose="02020603050405020304" pitchFamily="18" charset="0"/>
              <a:ea typeface="Times New Roman" panose="02020603050405020304" pitchFamily="18" charset="0"/>
            </a:endParaRPr>
          </a:p>
        </p:txBody>
      </p:sp>
      <p:grpSp>
        <p:nvGrpSpPr>
          <p:cNvPr id="27652" name="Group 2"/>
          <p:cNvGrpSpPr/>
          <p:nvPr/>
        </p:nvGrpSpPr>
        <p:grpSpPr>
          <a:xfrm>
            <a:off x="2971800" y="3662363"/>
            <a:ext cx="1144588" cy="528637"/>
            <a:chOff x="2971800" y="3662362"/>
            <a:chExt cx="1144588" cy="528638"/>
          </a:xfrm>
        </p:grpSpPr>
        <p:grpSp>
          <p:nvGrpSpPr>
            <p:cNvPr id="27654" name="Group 1"/>
            <p:cNvGrpSpPr/>
            <p:nvPr/>
          </p:nvGrpSpPr>
          <p:grpSpPr>
            <a:xfrm>
              <a:off x="2971800" y="3662362"/>
              <a:ext cx="1144588" cy="528638"/>
              <a:chOff x="3886200" y="3810000"/>
              <a:chExt cx="1144588" cy="528638"/>
            </a:xfrm>
          </p:grpSpPr>
          <p:sp>
            <p:nvSpPr>
              <p:cNvPr id="27656" name="AutoShape 7"/>
              <p:cNvSpPr/>
              <p:nvPr/>
            </p:nvSpPr>
            <p:spPr>
              <a:xfrm>
                <a:off x="4419600" y="3810000"/>
                <a:ext cx="152400" cy="3048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alpha val="100000"/>
                </a:schemeClr>
              </a:solid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7657" name="AutoShape 11"/>
              <p:cNvSpPr/>
              <p:nvPr/>
            </p:nvSpPr>
            <p:spPr>
              <a:xfrm>
                <a:off x="4038600" y="3810000"/>
                <a:ext cx="152400" cy="304800"/>
              </a:xfrm>
              <a:custGeom>
                <a:avLst/>
                <a:gdLst>
                  <a:gd name="txL" fmla="*/ 3163 w 21600"/>
                  <a:gd name="txT" fmla="*/ 3163 h 21600"/>
                  <a:gd name="txR" fmla="*/ 18437 w 21600"/>
                  <a:gd name="txB" fmla="*/ 18437 h 21600"/>
                </a:gdLst>
                <a:ahLst/>
                <a:cxnLst>
                  <a:cxn ang="0">
                    <a:pos x="2147483646" y="0"/>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2">
                  <a:alpha val="100000"/>
                </a:schemeClr>
              </a:solid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7658" name="AutoShape 13"/>
              <p:cNvSpPr/>
              <p:nvPr/>
            </p:nvSpPr>
            <p:spPr>
              <a:xfrm rot="10511791">
                <a:off x="4648200" y="3962400"/>
                <a:ext cx="382588" cy="369888"/>
              </a:xfrm>
              <a:custGeom>
                <a:avLst/>
                <a:gdLst>
                  <a:gd name="txL" fmla="*/ 3163 w 21600"/>
                  <a:gd name="txT" fmla="*/ 3163 h 21600"/>
                  <a:gd name="txR" fmla="*/ 18437 w 21600"/>
                  <a:gd name="txB" fmla="*/ 18437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sp>
            <p:nvSpPr>
              <p:cNvPr id="27659" name="AutoShape 15"/>
              <p:cNvSpPr/>
              <p:nvPr/>
            </p:nvSpPr>
            <p:spPr>
              <a:xfrm rot="10511791">
                <a:off x="4265613" y="3963988"/>
                <a:ext cx="458787" cy="374650"/>
              </a:xfrm>
              <a:custGeom>
                <a:avLst/>
                <a:gdLst>
                  <a:gd name="txL" fmla="*/ 3163 w 21600"/>
                  <a:gd name="txT" fmla="*/ 3163 h 21600"/>
                  <a:gd name="txR" fmla="*/ 18437 w 21600"/>
                  <a:gd name="txB" fmla="*/ 18437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sp>
            <p:nvSpPr>
              <p:cNvPr id="27660" name="AutoShape 14"/>
              <p:cNvSpPr/>
              <p:nvPr/>
            </p:nvSpPr>
            <p:spPr>
              <a:xfrm rot="10511791">
                <a:off x="3886200" y="3962400"/>
                <a:ext cx="382588" cy="369888"/>
              </a:xfrm>
              <a:custGeom>
                <a:avLst/>
                <a:gdLst>
                  <a:gd name="txL" fmla="*/ 3163 w 21600"/>
                  <a:gd name="txT" fmla="*/ 3163 h 21600"/>
                  <a:gd name="txR" fmla="*/ 18437 w 21600"/>
                  <a:gd name="txB" fmla="*/ 18437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Lst>
                <a:rect l="txL" t="txT" r="txR" b="txB"/>
                <a:pathLst>
                  <a:path w="21600" h="21600">
                    <a:moveTo>
                      <a:pt x="16200" y="10800"/>
                    </a:moveTo>
                    <a:cubicBezTo>
                      <a:pt x="16200" y="7817"/>
                      <a:pt x="13782" y="5400"/>
                      <a:pt x="10800" y="5400"/>
                    </a:cubicBezTo>
                    <a:cubicBezTo>
                      <a:pt x="7817" y="5400"/>
                      <a:pt x="5400" y="7817"/>
                      <a:pt x="5400" y="10800"/>
                    </a:cubicBezTo>
                    <a:lnTo>
                      <a:pt x="0" y="10799"/>
                    </a:ln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en-US"/>
              </a:p>
            </p:txBody>
          </p:sp>
        </p:grpSp>
        <p:sp>
          <p:nvSpPr>
            <p:cNvPr id="27655" name="AutoShape 6"/>
            <p:cNvSpPr/>
            <p:nvPr/>
          </p:nvSpPr>
          <p:spPr>
            <a:xfrm>
              <a:off x="3901842" y="3821586"/>
              <a:ext cx="76200" cy="76200"/>
            </a:xfrm>
            <a:prstGeom prst="flowChartConnector">
              <a:avLst/>
            </a:prstGeom>
            <a:solidFill>
              <a:schemeClr val="accent2"/>
            </a:solidFill>
            <a:ln w="9525" cap="flat" cmpd="sng">
              <a:solidFill>
                <a:schemeClr val="tx1"/>
              </a:solidFill>
              <a:prstDash val="solid"/>
              <a:headEnd type="none" w="med" len="med"/>
              <a:tailEnd type="none" w="med" len="med"/>
            </a:ln>
          </p:spPr>
          <p:txBody>
            <a:bodyPr wrap="none" anchor="ctr" anchorCtr="0"/>
            <a:lstStyle/>
            <a:p>
              <a:pPr algn="ctr" eaLnBrk="1" hangingPunct="1"/>
              <a:endParaRPr lang="en-US" altLang="en-US" dirty="0">
                <a:solidFill>
                  <a:schemeClr val="hlink"/>
                </a:solidFill>
                <a:latin typeface="Times New Roman" panose="02020603050405020304" pitchFamily="18" charset="0"/>
              </a:endParaRPr>
            </a:p>
          </p:txBody>
        </p:sp>
      </p:grpSp>
      <p:sp>
        <p:nvSpPr>
          <p:cNvPr id="10256" name="Text Box 16"/>
          <p:cNvSpPr txBox="1"/>
          <p:nvPr/>
        </p:nvSpPr>
        <p:spPr>
          <a:xfrm>
            <a:off x="762000" y="4800600"/>
            <a:ext cx="6858000" cy="1311275"/>
          </a:xfrm>
          <a:prstGeom prst="rect">
            <a:avLst/>
          </a:prstGeom>
          <a:noFill/>
          <a:ln w="9525">
            <a:noFill/>
          </a:ln>
        </p:spPr>
        <p:txBody>
          <a:bodyPr>
            <a:spAutoFit/>
          </a:bodyPr>
          <a:lstStyle/>
          <a:p>
            <a:pPr eaLnBrk="1" hangingPunct="1">
              <a:spcBef>
                <a:spcPct val="20000"/>
              </a:spcBef>
              <a:buClr>
                <a:schemeClr val="accent1"/>
              </a:buClr>
            </a:pPr>
            <a:r>
              <a:rPr lang="en-US" altLang="en-US" sz="3200" dirty="0">
                <a:latin typeface="Times New Roman" panose="02020603050405020304" pitchFamily="18" charset="0"/>
                <a:cs typeface="Times New Roman" panose="02020603050405020304" pitchFamily="18" charset="0"/>
              </a:rPr>
              <a:t>Don’t forget to fill in your zeroes!</a:t>
            </a:r>
          </a:p>
          <a:p>
            <a:pPr eaLnBrk="1" hangingPunct="1">
              <a:spcBef>
                <a:spcPct val="50000"/>
              </a:spcBef>
            </a:pPr>
            <a:endParaRPr lang="en-US"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anim calcmode="lin" valueType="num">
                                      <p:cBhvr additive="base">
                                        <p:cTn id="7" dur="5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5">
                                            <p:txEl>
                                              <p:pRg st="1" end="1"/>
                                            </p:txEl>
                                          </p:spTgt>
                                        </p:tgtEl>
                                        <p:attrNameLst>
                                          <p:attrName>style.visibility</p:attrName>
                                        </p:attrNameLst>
                                      </p:cBhvr>
                                      <p:to>
                                        <p:strVal val="visible"/>
                                      </p:to>
                                    </p:set>
                                    <p:anim calcmode="lin" valueType="num">
                                      <p:cBhvr additive="base">
                                        <p:cTn id="13" dur="500" fill="hold"/>
                                        <p:tgtEl>
                                          <p:spTgt spid="1024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56"/>
                                        </p:tgtEl>
                                        <p:attrNameLst>
                                          <p:attrName>style.visibility</p:attrName>
                                        </p:attrNameLst>
                                      </p:cBhvr>
                                      <p:to>
                                        <p:strVal val="visible"/>
                                      </p:to>
                                    </p:set>
                                    <p:anim calcmode="lin" valueType="num">
                                      <p:cBhvr additive="base">
                                        <p:cTn id="19" dur="500" fill="hold"/>
                                        <p:tgtEl>
                                          <p:spTgt spid="10256"/>
                                        </p:tgtEl>
                                        <p:attrNameLst>
                                          <p:attrName>ppt_x</p:attrName>
                                        </p:attrNameLst>
                                      </p:cBhvr>
                                      <p:tavLst>
                                        <p:tav tm="0">
                                          <p:val>
                                            <p:strVal val="#ppt_x"/>
                                          </p:val>
                                        </p:tav>
                                        <p:tav tm="100000">
                                          <p:val>
                                            <p:strVal val="#ppt_x"/>
                                          </p:val>
                                        </p:tav>
                                      </p:tavLst>
                                    </p:anim>
                                    <p:anim calcmode="lin" valueType="num">
                                      <p:cBhvr additive="base">
                                        <p:cTn id="20" dur="500" fill="hold"/>
                                        <p:tgtEl>
                                          <p:spTgt spid="10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P spid="102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944688" y="623888"/>
            <a:ext cx="6683375" cy="1281112"/>
          </a:xfrm>
        </p:spPr>
        <p:txBody>
          <a:bodyPr vert="horz" wrap="square" lIns="91440" tIns="45720" rIns="91440" bIns="45720" anchor="t" anchorCtr="0"/>
          <a:lstStyle/>
          <a:p>
            <a:pPr eaLnBrk="1" hangingPunct="1"/>
            <a:r>
              <a:rPr lang="en-US" altLang="en-US" sz="3200" dirty="0">
                <a:latin typeface="Times New Roman" panose="02020603050405020304" pitchFamily="18" charset="0"/>
                <a:cs typeface="Times New Roman" panose="02020603050405020304" pitchFamily="18" charset="0"/>
              </a:rPr>
              <a:t>An easy way to remember this is:</a:t>
            </a:r>
            <a:endParaRPr lang="en-US" altLang="en-US" sz="3200" dirty="0">
              <a:latin typeface="Times New Roman" panose="02020603050405020304" pitchFamily="18" charset="0"/>
              <a:ea typeface="Times New Roman" panose="02020603050405020304" pitchFamily="18" charset="0"/>
            </a:endParaRPr>
          </a:p>
        </p:txBody>
      </p:sp>
      <p:sp>
        <p:nvSpPr>
          <p:cNvPr id="11267" name="Rectangle 3"/>
          <p:cNvSpPr>
            <a:spLocks noGrp="1" noChangeArrowheads="1"/>
          </p:cNvSpPr>
          <p:nvPr>
            <p:ph idx="1"/>
          </p:nvPr>
        </p:nvSpPr>
        <p:spPr>
          <a:xfrm>
            <a:off x="914400" y="1752600"/>
            <a:ext cx="7543800" cy="4191000"/>
          </a:xfrm>
        </p:spPr>
        <p:txBody>
          <a:bodyPr vert="horz" wrap="square" lIns="91440" tIns="45720" rIns="91440" bIns="45720" numCol="1" rtlCol="0" anchor="t" anchorCtr="0" compatLnSpc="1">
            <a:normAutofit/>
          </a:bodyPr>
          <a:lstStyle/>
          <a:p>
            <a:pPr marL="257175" marR="0" lvl="0" indent="-257175"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Char char=""/>
              <a:defRPr/>
            </a:pP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If an exponent is </a:t>
            </a:r>
            <a:r>
              <a:rPr kumimoji="0" lang="en-US" altLang="en-US" sz="3200" b="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positive</a:t>
            </a: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 the number gets larger, so move the decimal to the </a:t>
            </a:r>
            <a:r>
              <a:rPr kumimoji="0" lang="en-US" altLang="en-US" sz="3200" b="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right</a:t>
            </a: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a:t>
            </a:r>
          </a:p>
          <a:p>
            <a:pPr marL="257175" marR="0" lvl="0" indent="-257175" algn="l" defTabSz="342900" rtl="0" eaLnBrk="1" fontAlgn="auto" latinLnBrk="0" hangingPunct="1">
              <a:lnSpc>
                <a:spcPct val="100000"/>
              </a:lnSpc>
              <a:spcBef>
                <a:spcPts val="750"/>
              </a:spcBef>
              <a:spcAft>
                <a:spcPts val="0"/>
              </a:spcAft>
              <a:buClr>
                <a:schemeClr val="accent1"/>
              </a:buClr>
              <a:buSzTx/>
              <a:buFontTx/>
              <a:buNone/>
              <a:defRPr/>
            </a:pPr>
            <a:endPar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endParaRPr>
          </a:p>
          <a:p>
            <a:pPr marL="257175" marR="0" lvl="0" indent="-257175"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Char char=""/>
              <a:defRPr/>
            </a:pP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 If an exponent is </a:t>
            </a:r>
            <a:r>
              <a:rPr kumimoji="0" lang="en-US" altLang="en-US" sz="3200" b="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negative</a:t>
            </a: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 the number gets smaller, so move the decimal to the </a:t>
            </a:r>
            <a:r>
              <a:rPr kumimoji="0" lang="en-US" altLang="en-US" sz="3200" b="0" i="0" u="none" strike="noStrike" kern="1200" cap="none" spc="0" normalizeH="0" baseline="0" noProof="0" dirty="0">
                <a:ln>
                  <a:noFill/>
                </a:ln>
                <a:solidFill>
                  <a:schemeClr val="accent2"/>
                </a:solidFill>
                <a:effectLst/>
                <a:uLnTx/>
                <a:uFillTx/>
                <a:latin typeface="Times New Roman" panose="02020603050405020304" pitchFamily="18" charset="0"/>
                <a:ea typeface="+mn-ea"/>
                <a:cs typeface="Times New Roman" panose="02020603050405020304" pitchFamily="18" charset="0"/>
              </a:rPr>
              <a:t>left</a:t>
            </a:r>
            <a:r>
              <a:rPr kumimoji="0" lang="en-US" altLang="en-US" sz="3200" b="0" i="0" u="none" strike="noStrike" kern="1200" cap="none" spc="0" normalizeH="0" baseline="0" noProof="0" dirty="0">
                <a:ln>
                  <a:noFill/>
                </a:ln>
                <a:solidFill>
                  <a:schemeClr val="accent1"/>
                </a:solidFill>
                <a:effectLst/>
                <a:uLnTx/>
                <a:uFillTx/>
                <a:latin typeface="Times New Roman" panose="02020603050405020304" pitchFamily="18" charset="0"/>
                <a:ea typeface="+mn-ea"/>
                <a:cs typeface="Times New Roman" panose="02020603050405020304" pitchFamily="18" charset="0"/>
              </a:rPr>
              <a:t>.</a:t>
            </a:r>
          </a:p>
          <a:p>
            <a:pPr marL="257175" marR="0" lvl="0" indent="-257175" algn="l" defTabSz="342900" rtl="0" eaLnBrk="1" fontAlgn="auto" latinLnBrk="0" hangingPunct="1">
              <a:lnSpc>
                <a:spcPct val="100000"/>
              </a:lnSpc>
              <a:spcBef>
                <a:spcPts val="750"/>
              </a:spcBef>
              <a:spcAft>
                <a:spcPts val="0"/>
              </a:spcAft>
              <a:buClr>
                <a:schemeClr val="accent1"/>
              </a:buClr>
              <a:buSzTx/>
              <a:buFont typeface="Wingdings 3" panose="05040102010807070707" pitchFamily="18" charset="2"/>
              <a:buChar char=""/>
              <a:defRPr/>
            </a:pPr>
            <a:endParaRPr kumimoji="0" lang="en-US" altLang="en-US" sz="135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1020</Words>
  <Application>Microsoft Office PowerPoint</Application>
  <PresentationFormat>On-screen Show (4:3)</PresentationFormat>
  <Paragraphs>103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Tahoma</vt:lpstr>
      <vt:lpstr>Times New Roman</vt:lpstr>
      <vt:lpstr>Wingdings</vt:lpstr>
      <vt:lpstr>Wingdings 3</vt:lpstr>
      <vt:lpstr>Wisp</vt:lpstr>
      <vt:lpstr>DAWOOD UNIVERSITY OF ENGINEERING AND TECHNOLOGY DEPARTMENT OF BASIC SCIENCES AND HUMANITIES </vt:lpstr>
      <vt:lpstr>PowerPoint Presentation</vt:lpstr>
      <vt:lpstr>PowerPoint Presentation</vt:lpstr>
      <vt:lpstr>PowerPoint Presentation</vt:lpstr>
      <vt:lpstr>Scientific Notation</vt:lpstr>
      <vt:lpstr>When using Scientific Notation, there are two kinds of exponents: positive and negative</vt:lpstr>
      <vt:lpstr>When changing scientific notation to standard notation, the exponent tells you if you should move the decimal:</vt:lpstr>
      <vt:lpstr>When changing scientific notation to standard notation, the exponent tells you if you should move the decimal:</vt:lpstr>
      <vt:lpstr>An easy way to remember this is:</vt:lpstr>
      <vt:lpstr>The exponent also tells how many spaces to move the decimal:</vt:lpstr>
      <vt:lpstr>The exponent also tells how many spaces to move the decimal:</vt:lpstr>
      <vt:lpstr>Try changing these numbers from Scientific Notation to Standard Notation:</vt:lpstr>
      <vt:lpstr>When changing from Standard Notation to Scientific Notation:</vt:lpstr>
      <vt:lpstr>When changing from Standard Notation to Scientific Notation:</vt:lpstr>
      <vt:lpstr>Try changing these numbers from Standard Notation to Scientific Notation:</vt:lpstr>
    </vt:vector>
  </TitlesOfParts>
  <Company>Jefferson County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Notation</dc:title>
  <dc:creator>S11</dc:creator>
  <cp:lastModifiedBy>Dr. Muhammad Ilyas Abro</cp:lastModifiedBy>
  <cp:revision>49</cp:revision>
  <dcterms:created xsi:type="dcterms:W3CDTF">2008-10-21T13:17:00Z</dcterms:created>
  <dcterms:modified xsi:type="dcterms:W3CDTF">2025-09-11T06:36:51Z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F66B7676A9E64D32B42BECE0A28F39DF_12</vt:lpwstr>
  </property>
  <property fmtid="{D5CDD505-2E9C-101B-9397-08002B2CF9AE}" pid="3" name="KSOProductBuildVer">
    <vt:lpwstr>1033-12.2.0.18283</vt:lpwstr>
  </property>
</Properties>
</file>