
<file path=[Content_Types].xml><?xml version="1.0" encoding="utf-8"?>
<Types xmlns="http://schemas.openxmlformats.org/package/2006/content-types">
  <Default Extension="jpeg" ContentType="image/jpeg"/>
  <Default Extension="JPG" ContentType="image/.jp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8"/>
  </p:notesMasterIdLst>
  <p:sldIdLst>
    <p:sldId id="272" r:id="rId4"/>
    <p:sldId id="273" r:id="rId5"/>
    <p:sldId id="274" r:id="rId6"/>
    <p:sldId id="279" r:id="rId7"/>
    <p:sldId id="278" r:id="rId8"/>
    <p:sldId id="275" r:id="rId9"/>
    <p:sldId id="276" r:id="rId10"/>
    <p:sldId id="277"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9"/>
    <p:sldId id="298" r:id="rId30"/>
    <p:sldId id="299" r:id="rId31"/>
    <p:sldId id="300" r:id="rId32"/>
    <p:sldId id="301" r:id="rId33"/>
    <p:sldId id="302" r:id="rId34"/>
    <p:sldId id="303" r:id="rId35"/>
    <p:sldId id="304" r:id="rId36"/>
    <p:sldId id="305"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280" r:id="rId51"/>
    <p:sldId id="319" r:id="rId5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9FF33"/>
    <a:srgbClr val="00FFFF"/>
    <a:srgbClr val="FFFF00"/>
    <a:srgbClr val="9933FF"/>
    <a:srgbClr val="9900CC"/>
    <a:srgbClr val="CC00CC"/>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notesMaster" Target="notesMasters/notes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92F257AD-47BB-4989-A7A0-4AF1B14C9309}" type="datetimeFigureOut">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p>
            <a:pPr lvl="0" algn="r">
              <a:buNone/>
            </a:pPr>
            <a:fld id="{9A0DB2DC-4C9A-4742-B13C-FB6460FD3503}" type="slidenum">
              <a:rPr lang="en-US" altLang="en-US" sz="1200" dirty="0"/>
            </a:fld>
            <a:endParaRPr lang="en-US"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noRot="1" noChangeAspect="1" noTextEdit="1"/>
          </p:cNvSpPr>
          <p:nvPr>
            <p:ph type="sldImg"/>
          </p:nvPr>
        </p:nvSpPr>
        <p:spPr>
          <a:ln>
            <a:solidFill>
              <a:srgbClr val="000000">
                <a:alpha val="100000"/>
              </a:srgbClr>
            </a:solidFill>
            <a:miter lim="800000"/>
          </a:ln>
        </p:spPr>
      </p:sp>
      <p:sp>
        <p:nvSpPr>
          <p:cNvPr id="51203" name="Rectangle 3"/>
          <p:cNvSpPr>
            <a:spLocks noGrp="1"/>
          </p:cNvSpPr>
          <p:nvPr>
            <p:ph type="body" idx="1"/>
          </p:nvPr>
        </p:nvSpPr>
        <p:spPr>
          <a:noFill/>
          <a:ln>
            <a:noFill/>
          </a:ln>
        </p:spPr>
        <p:txBody>
          <a:bodyPr wrap="square" lIns="91440" tIns="45720" rIns="91440" bIns="45720" anchor="t" anchorCtr="0"/>
          <a:p>
            <a:pPr lvl="0" eaLnBrk="1" hangingPunct="1"/>
            <a:r>
              <a:rPr lang="en-US" altLang="en-US" dirty="0">
                <a:latin typeface="Arial" panose="020B0604020202020204" pitchFamily="34" charset="0"/>
              </a:rPr>
              <a:t>“Although you are probably familiar with rulers, yard sticks, tape rules, folding rules, and tape measures, you will also find rulers on many machines that you use such as saws, sewing machines, photocopiers, and computer scanners. Computer programs like Microsoft Word and Adobe PhotoShop have electronic rulers that you can turn on to help you with the exact placement of items. As you can tell, reading a ruler is a valuable skill that you will use almost every day both on and off the job.” </a:t>
            </a:r>
            <a:endParaRPr lang="en-US" altLang="en-US" dirty="0">
              <a:latin typeface="Arial" panose="020B0604020202020204" pitchFamily="34" charset="0"/>
            </a:endParaRPr>
          </a:p>
          <a:p>
            <a:pPr lvl="0" eaLnBrk="1" hangingPunct="1"/>
            <a:r>
              <a:rPr lang="en-US" altLang="en-US" dirty="0">
                <a:latin typeface="Arial" panose="020B0604020202020204" pitchFamily="34" charset="0"/>
              </a:rPr>
              <a:t>http://www.rickyspears.com/rulergame/</a:t>
            </a:r>
            <a:endParaRPr lang="en-US" altLang="en-US" dirty="0">
              <a:latin typeface="Arial" panose="020B0604020202020204" pitchFamily="34" charset="0"/>
            </a:endParaRPr>
          </a:p>
          <a:p>
            <a:pPr lvl="0" eaLnBrk="1" hangingPunct="1"/>
            <a:endParaRPr lang="en-US" altLang="en-US" dirty="0">
              <a:latin typeface="Arial" panose="020B0604020202020204" pitchFamily="34" charset="0"/>
            </a:endParaRPr>
          </a:p>
        </p:txBody>
      </p:sp>
      <p:sp>
        <p:nvSpPr>
          <p:cNvPr id="51204" name="Rectangle 6"/>
          <p:cNvSpPr txBox="1">
            <a:spLocks noGrp="1"/>
          </p:cNvSpPr>
          <p:nvPr>
            <p:ph type="hdr" sz="quarter"/>
          </p:nvPr>
        </p:nvSpPr>
        <p:spPr>
          <a:xfrm>
            <a:off x="0" y="0"/>
            <a:ext cx="2971800" cy="458788"/>
          </a:xfrm>
          <a:prstGeom prst="rect">
            <a:avLst/>
          </a:prstGeom>
          <a:noFill/>
          <a:ln w="9525">
            <a:noFill/>
          </a:ln>
        </p:spPr>
        <p:txBody>
          <a:bodyPr/>
          <a:p>
            <a:pPr lvl="0" defTabSz="932180">
              <a:spcBef>
                <a:spcPct val="0"/>
              </a:spcBef>
            </a:pPr>
            <a:r>
              <a:rPr lang="en-US" altLang="en-US" dirty="0">
                <a:latin typeface="Arial" panose="020B0604020202020204" pitchFamily="34" charset="0"/>
              </a:rPr>
              <a:t>Introduction to Standard and Metric Measurement</a:t>
            </a:r>
            <a:endParaRPr lang="en-US" altLang="en-US" dirty="0">
              <a:latin typeface="Arial" panose="020B0604020202020204" pitchFamily="34" charset="0"/>
            </a:endParaRPr>
          </a:p>
        </p:txBody>
      </p:sp>
      <p:sp>
        <p:nvSpPr>
          <p:cNvPr id="51205" name="Rectangle 7"/>
          <p:cNvSpPr txBox="1">
            <a:spLocks noGrp="1"/>
          </p:cNvSpPr>
          <p:nvPr>
            <p:ph type="dt" sz="half"/>
          </p:nvPr>
        </p:nvSpPr>
        <p:spPr>
          <a:xfrm>
            <a:off x="3884613" y="0"/>
            <a:ext cx="2971800" cy="458788"/>
          </a:xfrm>
          <a:prstGeom prst="rect">
            <a:avLst/>
          </a:prstGeom>
          <a:noFill/>
          <a:ln w="9525">
            <a:noFill/>
          </a:ln>
        </p:spPr>
        <p:txBody>
          <a:bodyPr/>
          <a:p>
            <a:pPr lvl="0" algn="r" defTabSz="932180">
              <a:spcBef>
                <a:spcPct val="0"/>
              </a:spcBef>
            </a:pPr>
            <a:r>
              <a:rPr lang="en-US" altLang="en-US" dirty="0">
                <a:latin typeface="Arial" panose="020B0604020202020204" pitchFamily="34" charset="0"/>
              </a:rPr>
              <a:t>Gateway To Technology</a:t>
            </a:r>
            <a:endParaRPr lang="en-US" altLang="en-US" baseline="30000" dirty="0">
              <a:latin typeface="Arial" panose="020B0604020202020204" pitchFamily="34" charset="0"/>
            </a:endParaRPr>
          </a:p>
          <a:p>
            <a:pPr lvl="0" algn="r" defTabSz="932180">
              <a:spcBef>
                <a:spcPct val="0"/>
              </a:spcBef>
            </a:pPr>
            <a:r>
              <a:rPr lang="en-US" altLang="en-US" dirty="0">
                <a:latin typeface="Arial" panose="020B0604020202020204" pitchFamily="34" charset="0"/>
              </a:rPr>
              <a:t>Unit 1 – Lesson 1.3 – Dimensioning</a:t>
            </a:r>
            <a:endParaRPr lang="en-US" altLang="en-US" dirty="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
        <p:nvSpPr>
          <p:cNvPr id="56323" name="Rectangle 2"/>
          <p:cNvSpPr>
            <a:spLocks noTextEdit="1"/>
          </p:cNvSpPr>
          <p:nvPr>
            <p:ph type="sldImg"/>
          </p:nvPr>
        </p:nvSpPr>
        <p:spPr>
          <a:ln>
            <a:solidFill>
              <a:srgbClr val="000000">
                <a:alpha val="100000"/>
              </a:srgbClr>
            </a:solidFill>
            <a:miter lim="800000"/>
          </a:ln>
        </p:spPr>
      </p:sp>
      <p:sp>
        <p:nvSpPr>
          <p:cNvPr id="56324" name="Rectangle 3"/>
          <p:cNvSpPr>
            <a:spLocks noGrp="1"/>
          </p:cNvSpPr>
          <p:nvPr>
            <p:ph type="body" idx="1"/>
          </p:nvPr>
        </p:nvSpPr>
        <p:spPr>
          <a:noFill/>
          <a:ln>
            <a:noFill/>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
        <p:nvSpPr>
          <p:cNvPr id="58371" name="Rectangle 2"/>
          <p:cNvSpPr>
            <a:spLocks noTextEdit="1"/>
          </p:cNvSpPr>
          <p:nvPr>
            <p:ph type="sldImg"/>
          </p:nvPr>
        </p:nvSpPr>
        <p:spPr>
          <a:ln>
            <a:solidFill>
              <a:srgbClr val="000000">
                <a:alpha val="100000"/>
              </a:srgbClr>
            </a:solidFill>
            <a:miter lim="800000"/>
          </a:ln>
        </p:spPr>
      </p:sp>
      <p:sp>
        <p:nvSpPr>
          <p:cNvPr id="58372" name="Rectangle 3"/>
          <p:cNvSpPr>
            <a:spLocks noGrp="1"/>
          </p:cNvSpPr>
          <p:nvPr>
            <p:ph type="body" idx="1"/>
          </p:nvPr>
        </p:nvSpPr>
        <p:spPr>
          <a:noFill/>
          <a:ln>
            <a:noFill/>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7"/>
          <p:cNvSpPr txBox="1">
            <a:spLocks noGrp="1"/>
          </p:cNvSpPr>
          <p:nvPr>
            <p:ph type="sldNum" sz="quarter"/>
          </p:nvPr>
        </p:nvSpPr>
        <p:spPr>
          <a:xfrm>
            <a:off x="3884613" y="8685213"/>
            <a:ext cx="2971800" cy="458787"/>
          </a:xfrm>
          <a:prstGeom prst="rect">
            <a:avLst/>
          </a:prstGeom>
          <a:noFill/>
          <a:ln w="9525">
            <a:noFill/>
          </a:ln>
        </p:spPr>
        <p:txBody>
          <a:bodyPr anchor="b" anchorCtr="0"/>
          <a:p>
            <a:pPr lvl="0" algn="r" eaLnBrk="1" hangingPunct="1">
              <a:spcBef>
                <a:spcPct val="0"/>
              </a:spcBef>
            </a:pPr>
            <a:fld id="{9A0DB2DC-4C9A-4742-B13C-FB6460FD3503}" type="slidenum">
              <a:rPr lang="en-US" altLang="en-US" dirty="0">
                <a:latin typeface="Times New Roman" panose="02020603050405020304" pitchFamily="18" charset="0"/>
              </a:rPr>
            </a:fld>
            <a:endParaRPr lang="en-US" altLang="en-US" dirty="0">
              <a:latin typeface="Times New Roman" panose="02020603050405020304" pitchFamily="18" charset="0"/>
            </a:endParaRPr>
          </a:p>
        </p:txBody>
      </p:sp>
      <p:sp>
        <p:nvSpPr>
          <p:cNvPr id="71683" name="Rectangle 2"/>
          <p:cNvSpPr>
            <a:spLocks noTextEdit="1"/>
          </p:cNvSpPr>
          <p:nvPr>
            <p:ph type="sldImg"/>
          </p:nvPr>
        </p:nvSpPr>
        <p:spPr>
          <a:ln>
            <a:solidFill>
              <a:srgbClr val="000000">
                <a:alpha val="100000"/>
              </a:srgbClr>
            </a:solidFill>
            <a:miter lim="800000"/>
          </a:ln>
        </p:spPr>
      </p:sp>
      <p:sp>
        <p:nvSpPr>
          <p:cNvPr id="71684" name="Rectangle 3"/>
          <p:cNvSpPr>
            <a:spLocks noGrp="1"/>
          </p:cNvSpPr>
          <p:nvPr>
            <p:ph type="body" idx="1"/>
          </p:nvPr>
        </p:nvSpPr>
        <p:spPr>
          <a:noFill/>
          <a:ln>
            <a:noFill/>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2"/>
          <p:cNvSpPr>
            <a:spLocks noGrp="1" noRot="1" noChangeAspect="1" noTextEdit="1"/>
          </p:cNvSpPr>
          <p:nvPr>
            <p:ph type="sldImg"/>
          </p:nvPr>
        </p:nvSpPr>
        <p:spPr>
          <a:ln>
            <a:solidFill>
              <a:srgbClr val="000000">
                <a:alpha val="100000"/>
              </a:srgbClr>
            </a:solidFill>
            <a:miter lim="800000"/>
          </a:ln>
        </p:spPr>
      </p:sp>
      <p:sp>
        <p:nvSpPr>
          <p:cNvPr id="78851" name="Rectangle 3"/>
          <p:cNvSpPr>
            <a:spLocks noGrp="1"/>
          </p:cNvSpPr>
          <p:nvPr>
            <p:ph type="body" idx="1"/>
          </p:nvPr>
        </p:nvSpPr>
        <p:spPr>
          <a:noFill/>
          <a:ln>
            <a:noFill/>
          </a:ln>
        </p:spPr>
        <p:txBody>
          <a:bodyPr wrap="square" lIns="91440" tIns="45720" rIns="91440" bIns="45720" anchor="t" anchorCtr="0"/>
          <a:p>
            <a:pPr lvl="0" eaLnBrk="1" hangingPunct="1"/>
            <a:endParaRPr lang="en-US" altLang="en-US" dirty="0">
              <a:latin typeface="Arial" panose="020B0604020202020204" pitchFamily="34" charset="0"/>
            </a:endParaRPr>
          </a:p>
        </p:txBody>
      </p:sp>
      <p:sp>
        <p:nvSpPr>
          <p:cNvPr id="78852" name="Rectangle 6"/>
          <p:cNvSpPr txBox="1">
            <a:spLocks noGrp="1"/>
          </p:cNvSpPr>
          <p:nvPr>
            <p:ph type="hdr" sz="quarter"/>
          </p:nvPr>
        </p:nvSpPr>
        <p:spPr>
          <a:xfrm>
            <a:off x="0" y="0"/>
            <a:ext cx="2971800" cy="458788"/>
          </a:xfrm>
          <a:prstGeom prst="rect">
            <a:avLst/>
          </a:prstGeom>
          <a:noFill/>
          <a:ln w="9525">
            <a:noFill/>
          </a:ln>
        </p:spPr>
        <p:txBody>
          <a:bodyPr/>
          <a:p>
            <a:pPr lvl="0" defTabSz="932180">
              <a:spcBef>
                <a:spcPct val="0"/>
              </a:spcBef>
            </a:pPr>
            <a:r>
              <a:rPr lang="en-US" altLang="en-US" dirty="0">
                <a:latin typeface="Arial" panose="020B0604020202020204" pitchFamily="34" charset="0"/>
              </a:rPr>
              <a:t>Introduction to Standard and Metric Measurement</a:t>
            </a:r>
            <a:endParaRPr lang="en-US" altLang="en-US" dirty="0">
              <a:latin typeface="Arial" panose="020B0604020202020204" pitchFamily="34" charset="0"/>
            </a:endParaRPr>
          </a:p>
        </p:txBody>
      </p:sp>
      <p:sp>
        <p:nvSpPr>
          <p:cNvPr id="78853" name="Rectangle 7"/>
          <p:cNvSpPr txBox="1">
            <a:spLocks noGrp="1"/>
          </p:cNvSpPr>
          <p:nvPr>
            <p:ph type="dt" sz="half"/>
          </p:nvPr>
        </p:nvSpPr>
        <p:spPr>
          <a:xfrm>
            <a:off x="3884613" y="0"/>
            <a:ext cx="2971800" cy="458788"/>
          </a:xfrm>
          <a:prstGeom prst="rect">
            <a:avLst/>
          </a:prstGeom>
          <a:noFill/>
          <a:ln w="9525">
            <a:noFill/>
          </a:ln>
        </p:spPr>
        <p:txBody>
          <a:bodyPr/>
          <a:p>
            <a:pPr lvl="0" algn="r" defTabSz="932180">
              <a:spcBef>
                <a:spcPct val="0"/>
              </a:spcBef>
            </a:pPr>
            <a:r>
              <a:rPr lang="en-US" altLang="en-US" dirty="0">
                <a:latin typeface="Arial" panose="020B0604020202020204" pitchFamily="34" charset="0"/>
              </a:rPr>
              <a:t>Gateway To Technology</a:t>
            </a:r>
            <a:endParaRPr lang="en-US" altLang="en-US" baseline="30000" dirty="0">
              <a:latin typeface="Arial" panose="020B0604020202020204" pitchFamily="34" charset="0"/>
            </a:endParaRPr>
          </a:p>
          <a:p>
            <a:pPr lvl="0" algn="r" defTabSz="932180">
              <a:spcBef>
                <a:spcPct val="0"/>
              </a:spcBef>
            </a:pPr>
            <a:r>
              <a:rPr lang="en-US" altLang="en-US" dirty="0">
                <a:latin typeface="Arial" panose="020B0604020202020204" pitchFamily="34" charset="0"/>
              </a:rPr>
              <a:t>Unit 1 – Lesson 1.3 – Dimensioning</a:t>
            </a:r>
            <a:endParaRPr lang="en-US" altLang="en-US"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noRot="1" noChangeAspect="1" noTextEdit="1"/>
          </p:cNvSpPr>
          <p:nvPr>
            <p:ph type="sldImg"/>
          </p:nvPr>
        </p:nvSpPr>
        <p:spPr>
          <a:ln>
            <a:solidFill>
              <a:srgbClr val="000000">
                <a:alpha val="100000"/>
              </a:srgbClr>
            </a:solidFill>
            <a:miter lim="800000"/>
          </a:ln>
        </p:spPr>
      </p:sp>
      <p:sp>
        <p:nvSpPr>
          <p:cNvPr id="80899" name="Rectangle 3"/>
          <p:cNvSpPr>
            <a:spLocks noGrp="1"/>
          </p:cNvSpPr>
          <p:nvPr>
            <p:ph type="body" idx="1"/>
          </p:nvPr>
        </p:nvSpPr>
        <p:spPr>
          <a:noFill/>
          <a:ln>
            <a:noFill/>
          </a:ln>
        </p:spPr>
        <p:txBody>
          <a:bodyPr wrap="square" lIns="91440" tIns="45720" rIns="91440" bIns="45720" anchor="t" anchorCtr="0"/>
          <a:p>
            <a:pPr lvl="0" eaLnBrk="1" hangingPunct="1"/>
            <a:endParaRPr lang="en-US" altLang="en-US" dirty="0">
              <a:latin typeface="Arial" panose="020B0604020202020204" pitchFamily="34" charset="0"/>
            </a:endParaRPr>
          </a:p>
        </p:txBody>
      </p:sp>
      <p:sp>
        <p:nvSpPr>
          <p:cNvPr id="80900" name="Rectangle 6"/>
          <p:cNvSpPr txBox="1">
            <a:spLocks noGrp="1"/>
          </p:cNvSpPr>
          <p:nvPr>
            <p:ph type="hdr" sz="quarter"/>
          </p:nvPr>
        </p:nvSpPr>
        <p:spPr>
          <a:xfrm>
            <a:off x="0" y="0"/>
            <a:ext cx="2971800" cy="458788"/>
          </a:xfrm>
          <a:prstGeom prst="rect">
            <a:avLst/>
          </a:prstGeom>
          <a:noFill/>
          <a:ln w="9525">
            <a:noFill/>
          </a:ln>
        </p:spPr>
        <p:txBody>
          <a:bodyPr/>
          <a:p>
            <a:pPr lvl="0" defTabSz="932180">
              <a:spcBef>
                <a:spcPct val="0"/>
              </a:spcBef>
            </a:pPr>
            <a:r>
              <a:rPr lang="en-US" altLang="en-US" dirty="0">
                <a:latin typeface="Arial" panose="020B0604020202020204" pitchFamily="34" charset="0"/>
              </a:rPr>
              <a:t>Introduction to Standard and Metric Measurement</a:t>
            </a:r>
            <a:endParaRPr lang="en-US" altLang="en-US" dirty="0">
              <a:latin typeface="Arial" panose="020B0604020202020204" pitchFamily="34" charset="0"/>
            </a:endParaRPr>
          </a:p>
        </p:txBody>
      </p:sp>
      <p:sp>
        <p:nvSpPr>
          <p:cNvPr id="80901" name="Rectangle 7"/>
          <p:cNvSpPr txBox="1">
            <a:spLocks noGrp="1"/>
          </p:cNvSpPr>
          <p:nvPr>
            <p:ph type="dt" sz="half"/>
          </p:nvPr>
        </p:nvSpPr>
        <p:spPr>
          <a:xfrm>
            <a:off x="3884613" y="0"/>
            <a:ext cx="2971800" cy="458788"/>
          </a:xfrm>
          <a:prstGeom prst="rect">
            <a:avLst/>
          </a:prstGeom>
          <a:noFill/>
          <a:ln w="9525">
            <a:noFill/>
          </a:ln>
        </p:spPr>
        <p:txBody>
          <a:bodyPr/>
          <a:p>
            <a:pPr lvl="0" algn="r" defTabSz="932180">
              <a:spcBef>
                <a:spcPct val="0"/>
              </a:spcBef>
            </a:pPr>
            <a:r>
              <a:rPr lang="en-US" altLang="en-US" dirty="0">
                <a:latin typeface="Arial" panose="020B0604020202020204" pitchFamily="34" charset="0"/>
              </a:rPr>
              <a:t>Gateway To Technology</a:t>
            </a:r>
            <a:endParaRPr lang="en-US" altLang="en-US" baseline="30000" dirty="0">
              <a:latin typeface="Arial" panose="020B0604020202020204" pitchFamily="34" charset="0"/>
            </a:endParaRPr>
          </a:p>
          <a:p>
            <a:pPr lvl="0" algn="r" defTabSz="932180">
              <a:spcBef>
                <a:spcPct val="0"/>
              </a:spcBef>
            </a:pPr>
            <a:r>
              <a:rPr lang="en-US" altLang="en-US" dirty="0">
                <a:latin typeface="Arial" panose="020B0604020202020204" pitchFamily="34" charset="0"/>
              </a:rPr>
              <a:t>Unit 1 – Lesson 1.3 – Dimensioning</a:t>
            </a:r>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3074" name="Group 6"/>
          <p:cNvGrpSpPr/>
          <p:nvPr/>
        </p:nvGrpSpPr>
        <p:grpSpPr>
          <a:xfrm>
            <a:off x="457200" y="2363788"/>
            <a:ext cx="8153400" cy="1600200"/>
            <a:chOff x="288" y="1489"/>
            <a:chExt cx="5136" cy="1008"/>
          </a:xfrm>
        </p:grpSpPr>
        <p:sp>
          <p:nvSpPr>
            <p:cNvPr id="2" name="Arc 2"/>
            <p:cNvSpPr/>
            <p:nvPr/>
          </p:nvSpPr>
          <p:spPr>
            <a:xfrm>
              <a:off x="3595" y="1489"/>
              <a:ext cx="1829" cy="1008"/>
            </a:xfrm>
            <a:custGeom>
              <a:avLst/>
              <a:gdLst/>
              <a:ahLst/>
              <a:cxnLst>
                <a:cxn ang="0">
                  <a:pos x="0" y="0"/>
                </a:cxn>
                <a:cxn ang="0">
                  <a:pos x="0" y="0"/>
                </a:cxn>
                <a:cxn ang="0">
                  <a:pos x="0" y="0"/>
                </a:cxn>
              </a:cxnLst>
              <a:pathLst>
                <a:path w="21912" h="43200" fill="none">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lnTo>
                    <a:pt x="300" y="0"/>
                  </a:lnTo>
                  <a:close/>
                </a:path>
              </a:pathLst>
            </a:custGeom>
            <a:gradFill rotWithShape="0">
              <a:gsLst>
                <a:gs pos="0">
                  <a:schemeClr val="bg1">
                    <a:alpha val="100000"/>
                  </a:schemeClr>
                </a:gs>
                <a:gs pos="100000">
                  <a:srgbClr val="663300">
                    <a:alpha val="100000"/>
                  </a:srgbClr>
                </a:gs>
              </a:gsLst>
              <a:lin ang="0" scaled="1"/>
              <a:tileRect/>
            </a:gradFill>
            <a:ln w="9525">
              <a:noFill/>
            </a:ln>
          </p:spPr>
          <p:txBody>
            <a:bodyPr/>
            <a:p>
              <a:endParaRPr lang="en-US"/>
            </a:p>
          </p:txBody>
        </p:sp>
        <p:sp>
          <p:nvSpPr>
            <p:cNvPr id="3081" name="Arc 3"/>
            <p:cNvSpPr/>
            <p:nvPr/>
          </p:nvSpPr>
          <p:spPr>
            <a:xfrm>
              <a:off x="3548" y="1593"/>
              <a:ext cx="1831" cy="800"/>
            </a:xfrm>
            <a:custGeom>
              <a:avLst/>
              <a:gdLst/>
              <a:ahLst/>
              <a:cxnLst>
                <a:cxn ang="0">
                  <a:pos x="0" y="0"/>
                </a:cxn>
                <a:cxn ang="0">
                  <a:pos x="0" y="0"/>
                </a:cxn>
                <a:cxn ang="0">
                  <a:pos x="0" y="0"/>
                </a:cxn>
              </a:cxnLst>
              <a:pathLst>
                <a:path w="21924" h="43200" fill="none">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lnTo>
                    <a:pt x="312" y="0"/>
                  </a:lnTo>
                  <a:close/>
                </a:path>
              </a:pathLst>
            </a:custGeom>
            <a:gradFill rotWithShape="0">
              <a:gsLst>
                <a:gs pos="0">
                  <a:schemeClr val="bg1">
                    <a:alpha val="100000"/>
                  </a:schemeClr>
                </a:gs>
                <a:gs pos="100000">
                  <a:srgbClr val="894400">
                    <a:alpha val="100000"/>
                  </a:srgbClr>
                </a:gs>
              </a:gsLst>
              <a:lin ang="0" scaled="1"/>
              <a:tileRect/>
            </a:gradFill>
            <a:ln w="9525">
              <a:noFill/>
            </a:ln>
          </p:spPr>
          <p:txBody>
            <a:bodyPr/>
            <a:p>
              <a:endParaRPr lang="en-US"/>
            </a:p>
          </p:txBody>
        </p:sp>
        <p:sp>
          <p:nvSpPr>
            <p:cNvPr id="3082" name="Arc 4"/>
            <p:cNvSpPr/>
            <p:nvPr/>
          </p:nvSpPr>
          <p:spPr>
            <a:xfrm>
              <a:off x="3521" y="1732"/>
              <a:ext cx="1830" cy="522"/>
            </a:xfrm>
            <a:custGeom>
              <a:avLst/>
              <a:gdLst/>
              <a:ahLst/>
              <a:cxnLst>
                <a:cxn ang="0">
                  <a:pos x="0" y="0"/>
                </a:cxn>
                <a:cxn ang="0">
                  <a:pos x="0" y="0"/>
                </a:cxn>
                <a:cxn ang="0">
                  <a:pos x="0" y="0"/>
                </a:cxn>
              </a:cxnLst>
              <a:pathLst>
                <a:path w="21925" h="43200" fill="none">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lnTo>
                    <a:pt x="313" y="0"/>
                  </a:lnTo>
                  <a:close/>
                </a:path>
              </a:pathLst>
            </a:custGeom>
            <a:gradFill rotWithShape="0">
              <a:gsLst>
                <a:gs pos="0">
                  <a:schemeClr val="bg1">
                    <a:alpha val="100000"/>
                  </a:schemeClr>
                </a:gs>
                <a:gs pos="100000">
                  <a:srgbClr val="B75B00">
                    <a:alpha val="100000"/>
                  </a:srgbClr>
                </a:gs>
              </a:gsLst>
              <a:lin ang="0" scaled="1"/>
              <a:tileRect/>
            </a:gradFill>
            <a:ln w="9525">
              <a:noFill/>
            </a:ln>
          </p:spPr>
          <p:txBody>
            <a:bodyPr/>
            <a:p>
              <a:endParaRPr lang="en-US"/>
            </a:p>
          </p:txBody>
        </p:sp>
        <p:sp>
          <p:nvSpPr>
            <p:cNvPr id="9" name="AutoShape 5"/>
            <p:cNvSpPr>
              <a:spLocks noChangeArrowheads="1"/>
            </p:cNvSpPr>
            <p:nvPr/>
          </p:nvSpPr>
          <p:spPr bwMode="invGray">
            <a:xfrm>
              <a:off x="288" y="1940"/>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rgbClr val="FFFFCC"/>
                </a:solidFill>
                <a:effectLst/>
                <a:uLnTx/>
                <a:uFillTx/>
                <a:latin typeface="Times New Roman" panose="02020603050405020304" pitchFamily="18" charset="0"/>
                <a:ea typeface="+mn-ea"/>
                <a:cs typeface="+mn-cs"/>
              </a:endParaRPr>
            </a:p>
          </p:txBody>
        </p:sp>
      </p:grpSp>
      <p:sp>
        <p:nvSpPr>
          <p:cNvPr id="3079" name="Rectangle 7"/>
          <p:cNvSpPr>
            <a:spLocks noGrp="1" noChangeArrowheads="1"/>
          </p:cNvSpPr>
          <p:nvPr>
            <p:ph type="ctrTitle" sz="quarter"/>
          </p:nvPr>
        </p:nvSpPr>
        <p:spPr>
          <a:xfrm>
            <a:off x="685800" y="1447800"/>
            <a:ext cx="7772400" cy="1143000"/>
          </a:xfrm>
        </p:spPr>
        <p:txBody>
          <a:bodyPr/>
          <a:lstStyle>
            <a:lvl1pPr>
              <a:defRPr/>
            </a:lvl1pPr>
          </a:lstStyle>
          <a:p>
            <a:pPr lvl="0"/>
            <a:r>
              <a:rPr lang="en-US" noProof="0"/>
              <a:t>Click to edit Master title style</a:t>
            </a:r>
            <a:endParaRPr lang="en-US" noProof="0"/>
          </a:p>
        </p:txBody>
      </p:sp>
      <p:sp>
        <p:nvSpPr>
          <p:cNvPr id="3080" name="Rectangle 8"/>
          <p:cNvSpPr>
            <a:spLocks noGrp="1" noChangeArrowheads="1"/>
          </p:cNvSpPr>
          <p:nvPr>
            <p:ph type="subTitle" sz="quarter" idx="1"/>
          </p:nvPr>
        </p:nvSpPr>
        <p:spPr>
          <a:xfrm>
            <a:off x="1371600" y="3733800"/>
            <a:ext cx="6400800" cy="1752600"/>
          </a:xfrm>
        </p:spPr>
        <p:txBody>
          <a:bodyPr/>
          <a:lstStyle>
            <a:lvl1pPr marL="0" indent="0" algn="ctr">
              <a:buFontTx/>
              <a:buNone/>
              <a:defRPr/>
            </a:lvl1pPr>
          </a:lstStyle>
          <a:p>
            <a:pPr lvl="0"/>
            <a:r>
              <a:rPr lang="en-US" noProof="0"/>
              <a:t>Click to edit Master subtitle style</a:t>
            </a:r>
            <a:endParaRPr lang="en-US" noProof="0"/>
          </a:p>
        </p:txBody>
      </p:sp>
      <p:sp>
        <p:nvSpPr>
          <p:cNvPr id="10" name="Date Placeholder 9"/>
          <p:cNvSpPr>
            <a:spLocks noGrp="1" noChangeArrowheads="1"/>
          </p:cNvSpPr>
          <p:nvPr>
            <p:ph type="dt" sz="quarter"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11" name="Footer Placeholder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12" name="Slide Number Placeholder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9"/>
          <p:cNvSpPr>
            <a:spLocks noGrp="1" noChangeArrowheads="1"/>
          </p:cNvSpPr>
          <p:nvPr>
            <p:ph type="dt" sz="half"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7"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912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381000"/>
            <a:ext cx="5676900" cy="5791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9"/>
          <p:cNvSpPr>
            <a:spLocks noGrp="1" noChangeArrowheads="1"/>
          </p:cNvSpPr>
          <p:nvPr>
            <p:ph type="dt" sz="half"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7"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14338" name="Group 6"/>
          <p:cNvGrpSpPr/>
          <p:nvPr/>
        </p:nvGrpSpPr>
        <p:grpSpPr>
          <a:xfrm>
            <a:off x="457200" y="2363788"/>
            <a:ext cx="8153400" cy="1600200"/>
            <a:chOff x="288" y="1489"/>
            <a:chExt cx="5136" cy="1008"/>
          </a:xfrm>
        </p:grpSpPr>
        <p:sp>
          <p:nvSpPr>
            <p:cNvPr id="14344" name="Arc 2"/>
            <p:cNvSpPr/>
            <p:nvPr/>
          </p:nvSpPr>
          <p:spPr>
            <a:xfrm>
              <a:off x="3595" y="1489"/>
              <a:ext cx="1829" cy="1008"/>
            </a:xfrm>
            <a:custGeom>
              <a:avLst/>
              <a:gdLst/>
              <a:ahLst/>
              <a:cxnLst>
                <a:cxn ang="0">
                  <a:pos x="0" y="0"/>
                </a:cxn>
                <a:cxn ang="0">
                  <a:pos x="0" y="0"/>
                </a:cxn>
                <a:cxn ang="0">
                  <a:pos x="0" y="0"/>
                </a:cxn>
              </a:cxnLst>
              <a:pathLst>
                <a:path w="21912" h="43200" fill="none">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lnTo>
                    <a:pt x="300" y="0"/>
                  </a:lnTo>
                  <a:close/>
                </a:path>
              </a:pathLst>
            </a:custGeom>
            <a:gradFill rotWithShape="0">
              <a:gsLst>
                <a:gs pos="0">
                  <a:schemeClr val="bg1">
                    <a:alpha val="100000"/>
                  </a:schemeClr>
                </a:gs>
                <a:gs pos="100000">
                  <a:srgbClr val="663300">
                    <a:alpha val="100000"/>
                  </a:srgbClr>
                </a:gs>
              </a:gsLst>
              <a:lin ang="0" scaled="1"/>
              <a:tileRect/>
            </a:gradFill>
            <a:ln w="9525">
              <a:noFill/>
            </a:ln>
          </p:spPr>
          <p:txBody>
            <a:bodyPr/>
            <a:p>
              <a:endParaRPr lang="en-US"/>
            </a:p>
          </p:txBody>
        </p:sp>
        <p:sp>
          <p:nvSpPr>
            <p:cNvPr id="14345" name="Arc 3"/>
            <p:cNvSpPr/>
            <p:nvPr/>
          </p:nvSpPr>
          <p:spPr>
            <a:xfrm>
              <a:off x="3548" y="1593"/>
              <a:ext cx="1831" cy="800"/>
            </a:xfrm>
            <a:custGeom>
              <a:avLst/>
              <a:gdLst/>
              <a:ahLst/>
              <a:cxnLst>
                <a:cxn ang="0">
                  <a:pos x="0" y="0"/>
                </a:cxn>
                <a:cxn ang="0">
                  <a:pos x="0" y="0"/>
                </a:cxn>
                <a:cxn ang="0">
                  <a:pos x="0" y="0"/>
                </a:cxn>
              </a:cxnLst>
              <a:pathLst>
                <a:path w="21924" h="43200" fill="none">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lnTo>
                    <a:pt x="312" y="0"/>
                  </a:lnTo>
                  <a:close/>
                </a:path>
              </a:pathLst>
            </a:custGeom>
            <a:gradFill rotWithShape="0">
              <a:gsLst>
                <a:gs pos="0">
                  <a:schemeClr val="bg1">
                    <a:alpha val="100000"/>
                  </a:schemeClr>
                </a:gs>
                <a:gs pos="100000">
                  <a:srgbClr val="894400">
                    <a:alpha val="100000"/>
                  </a:srgbClr>
                </a:gs>
              </a:gsLst>
              <a:lin ang="0" scaled="1"/>
              <a:tileRect/>
            </a:gradFill>
            <a:ln w="9525">
              <a:noFill/>
            </a:ln>
          </p:spPr>
          <p:txBody>
            <a:bodyPr/>
            <a:p>
              <a:endParaRPr lang="en-US"/>
            </a:p>
          </p:txBody>
        </p:sp>
        <p:sp>
          <p:nvSpPr>
            <p:cNvPr id="14346" name="Arc 4"/>
            <p:cNvSpPr/>
            <p:nvPr/>
          </p:nvSpPr>
          <p:spPr>
            <a:xfrm>
              <a:off x="3521" y="1732"/>
              <a:ext cx="1830" cy="522"/>
            </a:xfrm>
            <a:custGeom>
              <a:avLst/>
              <a:gdLst/>
              <a:ahLst/>
              <a:cxnLst>
                <a:cxn ang="0">
                  <a:pos x="0" y="0"/>
                </a:cxn>
                <a:cxn ang="0">
                  <a:pos x="0" y="0"/>
                </a:cxn>
                <a:cxn ang="0">
                  <a:pos x="0" y="0"/>
                </a:cxn>
              </a:cxnLst>
              <a:pathLst>
                <a:path w="21925" h="43200" fill="none">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lnTo>
                    <a:pt x="313" y="0"/>
                  </a:lnTo>
                  <a:close/>
                </a:path>
              </a:pathLst>
            </a:custGeom>
            <a:gradFill rotWithShape="0">
              <a:gsLst>
                <a:gs pos="0">
                  <a:schemeClr val="bg1">
                    <a:alpha val="100000"/>
                  </a:schemeClr>
                </a:gs>
                <a:gs pos="100000">
                  <a:srgbClr val="B75B00">
                    <a:alpha val="100000"/>
                  </a:srgbClr>
                </a:gs>
              </a:gsLst>
              <a:lin ang="0" scaled="1"/>
              <a:tileRect/>
            </a:gradFill>
            <a:ln w="9525">
              <a:noFill/>
            </a:ln>
          </p:spPr>
          <p:txBody>
            <a:bodyPr/>
            <a:p>
              <a:endParaRPr lang="en-US"/>
            </a:p>
          </p:txBody>
        </p:sp>
        <p:sp>
          <p:nvSpPr>
            <p:cNvPr id="7" name="AutoShape 5"/>
            <p:cNvSpPr>
              <a:spLocks noChangeArrowheads="1"/>
            </p:cNvSpPr>
            <p:nvPr/>
          </p:nvSpPr>
          <p:spPr bwMode="invGray">
            <a:xfrm>
              <a:off x="288" y="1940"/>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rgbClr val="FFFFCC"/>
                </a:solidFill>
                <a:effectLst/>
                <a:uLnTx/>
                <a:uFillTx/>
                <a:latin typeface="Times New Roman" panose="02020603050405020304" pitchFamily="18" charset="0"/>
                <a:ea typeface="+mn-ea"/>
                <a:cs typeface="+mn-cs"/>
              </a:endParaRPr>
            </a:p>
          </p:txBody>
        </p:sp>
      </p:grpSp>
      <p:sp>
        <p:nvSpPr>
          <p:cNvPr id="3079" name="Rectangle 7"/>
          <p:cNvSpPr>
            <a:spLocks noGrp="1" noChangeArrowheads="1"/>
          </p:cNvSpPr>
          <p:nvPr>
            <p:ph type="ctrTitle" sz="quarter"/>
          </p:nvPr>
        </p:nvSpPr>
        <p:spPr>
          <a:xfrm>
            <a:off x="685800" y="1447800"/>
            <a:ext cx="7772400" cy="1143000"/>
          </a:xfrm>
        </p:spPr>
        <p:txBody>
          <a:bodyPr/>
          <a:lstStyle>
            <a:lvl1pPr>
              <a:defRPr/>
            </a:lvl1pPr>
          </a:lstStyle>
          <a:p>
            <a:pPr lvl="0"/>
            <a:r>
              <a:rPr lang="en-US" noProof="0"/>
              <a:t>Click to edit Master title style</a:t>
            </a:r>
            <a:endParaRPr lang="en-US" noProof="0"/>
          </a:p>
        </p:txBody>
      </p:sp>
      <p:sp>
        <p:nvSpPr>
          <p:cNvPr id="3080" name="Rectangle 8"/>
          <p:cNvSpPr>
            <a:spLocks noGrp="1" noChangeArrowheads="1"/>
          </p:cNvSpPr>
          <p:nvPr>
            <p:ph type="subTitle" sz="quarter" idx="1"/>
          </p:nvPr>
        </p:nvSpPr>
        <p:spPr>
          <a:xfrm>
            <a:off x="1371600" y="3733800"/>
            <a:ext cx="6400800" cy="1752600"/>
          </a:xfrm>
        </p:spPr>
        <p:txBody>
          <a:bodyPr/>
          <a:lstStyle>
            <a:lvl1pPr marL="0" indent="0" algn="ctr">
              <a:buFontTx/>
              <a:buNone/>
              <a:defRPr/>
            </a:lvl1pPr>
          </a:lstStyle>
          <a:p>
            <a:pPr lvl="0"/>
            <a:r>
              <a:rPr lang="en-US" noProof="0"/>
              <a:t>Click to edit Master subtitle style</a:t>
            </a:r>
            <a:endParaRPr lang="en-US" noProof="0"/>
          </a:p>
        </p:txBody>
      </p:sp>
      <p:sp>
        <p:nvSpPr>
          <p:cNvPr id="8" name="Rectangle 9"/>
          <p:cNvSpPr>
            <a:spLocks noGrp="1" noChangeArrowheads="1"/>
          </p:cNvSpPr>
          <p:nvPr>
            <p:ph type="dt" sz="quarter"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9"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10"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9"/>
          <p:cNvSpPr>
            <a:spLocks noGrp="1" noChangeArrowheads="1"/>
          </p:cNvSpPr>
          <p:nvPr>
            <p:ph type="dt" sz="half"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5"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9"/>
          <p:cNvSpPr>
            <a:spLocks noGrp="1" noChangeArrowheads="1"/>
          </p:cNvSpPr>
          <p:nvPr>
            <p:ph type="dt" sz="half"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5"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9"/>
          <p:cNvSpPr>
            <a:spLocks noGrp="1" noChangeArrowheads="1"/>
          </p:cNvSpPr>
          <p:nvPr>
            <p:ph type="dt" sz="half" idx="1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7"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9"/>
          <p:cNvSpPr>
            <a:spLocks noGrp="1" noChangeArrowheads="1"/>
          </p:cNvSpPr>
          <p:nvPr>
            <p:ph type="dt" sz="half" idx="1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8" name="Rectangle 10"/>
          <p:cNvSpPr>
            <a:spLocks noGrp="1" noChangeArrowheads="1"/>
          </p:cNvSpPr>
          <p:nvPr>
            <p:ph type="ftr" sz="quarter" idx="1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9" name="Rectangle 11"/>
          <p:cNvSpPr>
            <a:spLocks noGrp="1" noChangeArrowheads="1"/>
          </p:cNvSpPr>
          <p:nvPr>
            <p:ph type="sldNum" sz="quarter" idx="1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9"/>
          <p:cNvSpPr>
            <a:spLocks noGrp="1" noChangeArrowheads="1"/>
          </p:cNvSpPr>
          <p:nvPr>
            <p:ph type="dt" sz="half"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4"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5"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Rectangle 9"/>
          <p:cNvSpPr>
            <a:spLocks noGrp="1" noChangeArrowheads="1"/>
          </p:cNvSpPr>
          <p:nvPr>
            <p:ph type="dt" sz="half"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3"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5"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9"/>
          <p:cNvSpPr>
            <a:spLocks noGrp="1" noChangeArrowheads="1"/>
          </p:cNvSpPr>
          <p:nvPr>
            <p:ph type="dt" sz="half" idx="1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7"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9"/>
          <p:cNvSpPr>
            <a:spLocks noGrp="1" noChangeArrowheads="1"/>
          </p:cNvSpPr>
          <p:nvPr>
            <p:ph type="dt" sz="half"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7"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9"/>
          <p:cNvSpPr>
            <a:spLocks noGrp="1" noChangeArrowheads="1"/>
          </p:cNvSpPr>
          <p:nvPr>
            <p:ph type="dt" sz="half" idx="1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7"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9"/>
          <p:cNvSpPr>
            <a:spLocks noGrp="1" noChangeArrowheads="1"/>
          </p:cNvSpPr>
          <p:nvPr>
            <p:ph type="dt" sz="half"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5"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912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381000"/>
            <a:ext cx="5676900" cy="5791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9"/>
          <p:cNvSpPr>
            <a:spLocks noGrp="1" noChangeArrowheads="1"/>
          </p:cNvSpPr>
          <p:nvPr>
            <p:ph type="dt" sz="half"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5"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vert="horz" wrap="square" lIns="92075" tIns="46038" rIns="92075" bIns="46038"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Tx/>
              <a:buChar char="•"/>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fld>
            <a:endParaRPr lang="en-US"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5" name="Rectangle 9"/>
          <p:cNvSpPr>
            <a:spLocks noGrp="1" noChangeArrowheads="1"/>
          </p:cNvSpPr>
          <p:nvPr>
            <p:ph type="dt" sz="half"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7"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2057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9"/>
          <p:cNvSpPr>
            <a:spLocks noGrp="1" noChangeArrowheads="1"/>
          </p:cNvSpPr>
          <p:nvPr>
            <p:ph type="dt" sz="half" idx="1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7"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9"/>
          <p:cNvSpPr>
            <a:spLocks noGrp="1" noChangeArrowheads="1"/>
          </p:cNvSpPr>
          <p:nvPr>
            <p:ph type="dt" sz="half" idx="1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8" name="Rectangle 10"/>
          <p:cNvSpPr>
            <a:spLocks noGrp="1" noChangeArrowheads="1"/>
          </p:cNvSpPr>
          <p:nvPr>
            <p:ph type="ftr" sz="quarter" idx="1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9" name="Rectangle 11"/>
          <p:cNvSpPr>
            <a:spLocks noGrp="1" noChangeArrowheads="1"/>
          </p:cNvSpPr>
          <p:nvPr>
            <p:ph type="sldNum" sz="quarter" idx="1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5" name="Rectangle 9"/>
          <p:cNvSpPr>
            <a:spLocks noGrp="1" noChangeArrowheads="1"/>
          </p:cNvSpPr>
          <p:nvPr>
            <p:ph type="dt" sz="half"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7"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dt" sz="half" idx="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7"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9"/>
          <p:cNvSpPr>
            <a:spLocks noGrp="1" noChangeArrowheads="1"/>
          </p:cNvSpPr>
          <p:nvPr>
            <p:ph type="dt" sz="half" idx="1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7"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Tx/>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9"/>
          <p:cNvSpPr>
            <a:spLocks noGrp="1" noChangeArrowheads="1"/>
          </p:cNvSpPr>
          <p:nvPr>
            <p:ph type="dt" sz="half" idx="12"/>
          </p:nvPr>
        </p:nvSpPr>
        <p:spPr bwMode="auto">
          <a:xfrm>
            <a:off x="685800" y="6324600"/>
            <a:ext cx="19050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6" name="Rectangle 10"/>
          <p:cNvSpPr>
            <a:spLocks noGrp="1" noChangeArrowheads="1"/>
          </p:cNvSpPr>
          <p:nvPr>
            <p:ph type="ftr" sz="quarter" idx="3"/>
          </p:nvPr>
        </p:nvSpPr>
        <p:spPr bwMode="auto">
          <a:xfrm>
            <a:off x="3124200" y="6324600"/>
            <a:ext cx="2895600" cy="457200"/>
          </a:xfrm>
          <a:prstGeom prst="rect">
            <a:avLst/>
          </a:prstGeom>
        </p:spPr>
        <p:txBody>
          <a:bodyPr vert="horz" wrap="square" lIns="92075" tIns="46038" rIns="92075" bIns="46038" numCol="1" anchor="ctr" anchorCtr="0" compatLnSpc="1"/>
          <a:lstStyle>
            <a:lvl1pPr eaLnBrk="0" hangingPunc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7" name="Rectangle 11"/>
          <p:cNvSpPr>
            <a:spLocks noGrp="1" noChangeArrowheads="1"/>
          </p:cNvSpPr>
          <p:nvPr>
            <p:ph type="sldNum" sz="quarter" idx="4"/>
          </p:nvPr>
        </p:nvSpPr>
        <p:spPr bwMode="auto">
          <a:xfrm>
            <a:off x="6553200" y="6324600"/>
            <a:ext cx="1905000" cy="457200"/>
          </a:xfrm>
          <a:prstGeom prst="rect">
            <a:avLst/>
          </a:prstGeom>
        </p:spPr>
        <p:txBody>
          <a:bodyPr vert="horz" wrap="square" lIns="92075" tIns="46038" rIns="92075" bIns="46038" numCol="1" anchor="ctr" anchorCtr="0" compatLnSpc="1"/>
          <a:p>
            <a:pPr algn="r">
              <a:buNone/>
            </a:pPr>
            <a:fld id="{9A0DB2DC-4C9A-4742-B13C-FB6460FD3503}" type="slidenum">
              <a:rPr lang="en-US" altLang="en-US" dirty="0">
                <a:latin typeface="Arial" panose="020B0604020202020204" pitchFamily="34" charset="0"/>
              </a:rPr>
            </a:fld>
            <a:endParaRPr lang="en-US"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6"/>
          <p:cNvGrpSpPr/>
          <p:nvPr/>
        </p:nvGrpSpPr>
        <p:grpSpPr>
          <a:xfrm>
            <a:off x="457200" y="992188"/>
            <a:ext cx="8153400" cy="1600200"/>
            <a:chOff x="288" y="625"/>
            <a:chExt cx="5136" cy="1008"/>
          </a:xfrm>
        </p:grpSpPr>
        <p:sp>
          <p:nvSpPr>
            <p:cNvPr id="1032" name="Arc 2"/>
            <p:cNvSpPr/>
            <p:nvPr/>
          </p:nvSpPr>
          <p:spPr>
            <a:xfrm>
              <a:off x="3595" y="625"/>
              <a:ext cx="1829" cy="1008"/>
            </a:xfrm>
            <a:custGeom>
              <a:avLst/>
              <a:gdLst/>
              <a:ahLst/>
              <a:cxnLst>
                <a:cxn ang="0">
                  <a:pos x="0" y="0"/>
                </a:cxn>
                <a:cxn ang="0">
                  <a:pos x="0" y="0"/>
                </a:cxn>
                <a:cxn ang="0">
                  <a:pos x="0" y="0"/>
                </a:cxn>
              </a:cxnLst>
              <a:pathLst>
                <a:path w="21912" h="43200" fill="none">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lnTo>
                    <a:pt x="300" y="0"/>
                  </a:lnTo>
                  <a:close/>
                </a:path>
              </a:pathLst>
            </a:custGeom>
            <a:gradFill rotWithShape="0">
              <a:gsLst>
                <a:gs pos="0">
                  <a:schemeClr val="bg1">
                    <a:alpha val="100000"/>
                  </a:schemeClr>
                </a:gs>
                <a:gs pos="100000">
                  <a:srgbClr val="663300">
                    <a:alpha val="100000"/>
                  </a:srgbClr>
                </a:gs>
              </a:gsLst>
              <a:lin ang="0" scaled="1"/>
              <a:tileRect/>
            </a:gradFill>
            <a:ln w="9525">
              <a:noFill/>
            </a:ln>
          </p:spPr>
          <p:txBody>
            <a:bodyPr/>
            <a:p>
              <a:endParaRPr lang="en-US"/>
            </a:p>
          </p:txBody>
        </p:sp>
        <p:sp>
          <p:nvSpPr>
            <p:cNvPr id="1033" name="Arc 3"/>
            <p:cNvSpPr/>
            <p:nvPr/>
          </p:nvSpPr>
          <p:spPr>
            <a:xfrm>
              <a:off x="3548" y="729"/>
              <a:ext cx="1831" cy="800"/>
            </a:xfrm>
            <a:custGeom>
              <a:avLst/>
              <a:gdLst/>
              <a:ahLst/>
              <a:cxnLst>
                <a:cxn ang="0">
                  <a:pos x="0" y="0"/>
                </a:cxn>
                <a:cxn ang="0">
                  <a:pos x="0" y="0"/>
                </a:cxn>
                <a:cxn ang="0">
                  <a:pos x="0" y="0"/>
                </a:cxn>
              </a:cxnLst>
              <a:pathLst>
                <a:path w="21924" h="43200" fill="none">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lnTo>
                    <a:pt x="312" y="0"/>
                  </a:lnTo>
                  <a:close/>
                </a:path>
              </a:pathLst>
            </a:custGeom>
            <a:gradFill rotWithShape="0">
              <a:gsLst>
                <a:gs pos="0">
                  <a:schemeClr val="bg1">
                    <a:alpha val="100000"/>
                  </a:schemeClr>
                </a:gs>
                <a:gs pos="100000">
                  <a:srgbClr val="894400">
                    <a:alpha val="100000"/>
                  </a:srgbClr>
                </a:gs>
              </a:gsLst>
              <a:lin ang="0" scaled="1"/>
              <a:tileRect/>
            </a:gradFill>
            <a:ln w="9525">
              <a:noFill/>
            </a:ln>
          </p:spPr>
          <p:txBody>
            <a:bodyPr/>
            <a:p>
              <a:endParaRPr lang="en-US"/>
            </a:p>
          </p:txBody>
        </p:sp>
        <p:sp>
          <p:nvSpPr>
            <p:cNvPr id="1034" name="Arc 4"/>
            <p:cNvSpPr/>
            <p:nvPr/>
          </p:nvSpPr>
          <p:spPr>
            <a:xfrm>
              <a:off x="3521" y="868"/>
              <a:ext cx="1830" cy="522"/>
            </a:xfrm>
            <a:custGeom>
              <a:avLst/>
              <a:gdLst/>
              <a:ahLst/>
              <a:cxnLst>
                <a:cxn ang="0">
                  <a:pos x="0" y="0"/>
                </a:cxn>
                <a:cxn ang="0">
                  <a:pos x="0" y="0"/>
                </a:cxn>
                <a:cxn ang="0">
                  <a:pos x="0" y="0"/>
                </a:cxn>
              </a:cxnLst>
              <a:pathLst>
                <a:path w="21925" h="43200" fill="none">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lnTo>
                    <a:pt x="313" y="0"/>
                  </a:lnTo>
                  <a:close/>
                </a:path>
              </a:pathLst>
            </a:custGeom>
            <a:gradFill rotWithShape="0">
              <a:gsLst>
                <a:gs pos="0">
                  <a:schemeClr val="bg1">
                    <a:alpha val="100000"/>
                  </a:schemeClr>
                </a:gs>
                <a:gs pos="100000">
                  <a:srgbClr val="B75B00">
                    <a:alpha val="100000"/>
                  </a:srgbClr>
                </a:gs>
              </a:gsLst>
              <a:lin ang="0" scaled="1"/>
              <a:tileRect/>
            </a:gradFill>
            <a:ln w="9525">
              <a:noFill/>
            </a:ln>
          </p:spPr>
          <p:txBody>
            <a:bodyPr/>
            <a:p>
              <a:endParaRPr lang="en-US"/>
            </a:p>
          </p:txBody>
        </p:sp>
        <p:sp>
          <p:nvSpPr>
            <p:cNvPr id="4" name="AutoShape 5"/>
            <p:cNvSpPr>
              <a:spLocks noChangeArrowheads="1"/>
            </p:cNvSpPr>
            <p:nvPr/>
          </p:nvSpPr>
          <p:spPr bwMode="invGray">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rgbClr val="FFFFCC"/>
                </a:solidFill>
                <a:effectLst/>
                <a:uLnTx/>
                <a:uFillTx/>
                <a:latin typeface="Times New Roman" panose="02020603050405020304" pitchFamily="18" charset="0"/>
                <a:ea typeface="+mn-ea"/>
                <a:cs typeface="+mn-cs"/>
              </a:endParaRPr>
            </a:p>
          </p:txBody>
        </p:sp>
      </p:grpSp>
      <p:sp>
        <p:nvSpPr>
          <p:cNvPr id="1027" name="Rectangle 7"/>
          <p:cNvSpPr>
            <a:spLocks noGrp="1"/>
          </p:cNvSpPr>
          <p:nvPr>
            <p:ph type="title"/>
          </p:nvPr>
        </p:nvSpPr>
        <p:spPr>
          <a:xfrm>
            <a:off x="685800" y="381000"/>
            <a:ext cx="7772400" cy="1143000"/>
          </a:xfrm>
          <a:prstGeom prst="rect">
            <a:avLst/>
          </a:prstGeom>
          <a:noFill/>
          <a:ln w="9525">
            <a:noFill/>
          </a:ln>
        </p:spPr>
        <p:txBody>
          <a:bodyPr lIns="92075" tIns="46038" rIns="92075" bIns="46038" anchor="b" anchorCtr="0"/>
          <a:p>
            <a:pPr lvl="0"/>
            <a:r>
              <a:rPr lang="en-US" altLang="en-US" dirty="0"/>
              <a:t>Click to edit Master title style</a:t>
            </a:r>
            <a:endParaRPr lang="en-US" altLang="en-US" dirty="0"/>
          </a:p>
        </p:txBody>
      </p:sp>
      <p:sp>
        <p:nvSpPr>
          <p:cNvPr id="1028" name="Rectangle 8"/>
          <p:cNvSpPr>
            <a:spLocks noGrp="1"/>
          </p:cNvSpPr>
          <p:nvPr>
            <p:ph type="body" idx="1"/>
          </p:nvPr>
        </p:nvSpPr>
        <p:spPr>
          <a:xfrm>
            <a:off x="685800" y="2057400"/>
            <a:ext cx="7772400" cy="4114800"/>
          </a:xfrm>
          <a:prstGeom prst="rect">
            <a:avLst/>
          </a:prstGeom>
          <a:noFill/>
          <a:ln w="9525">
            <a:noFill/>
          </a:ln>
        </p:spPr>
        <p:txBody>
          <a:bodyPr lIns="92075" tIns="46038" rIns="92075" bIns="46038"/>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2" name="Rectangle 9"/>
          <p:cNvSpPr>
            <a:spLocks noGrp="1" noChangeArrowheads="1"/>
          </p:cNvSpPr>
          <p:nvPr>
            <p:ph type="dt" sz="half" idx="2"/>
          </p:nvPr>
        </p:nvSpPr>
        <p:spPr bwMode="auto">
          <a:xfrm>
            <a:off x="685800" y="6324600"/>
            <a:ext cx="1905000" cy="457200"/>
          </a:xfrm>
          <a:prstGeom prst="rect">
            <a:avLst/>
          </a:prstGeom>
          <a:noFill/>
          <a:ln>
            <a:noFill/>
          </a:ln>
          <a:effectLst/>
        </p:spPr>
        <p:txBody>
          <a:bodyPr vert="horz" wrap="square" lIns="92075" tIns="46038" rIns="92075" bIns="46038" numCol="1" anchor="ctr" anchorCtr="0" compatLnSpc="1"/>
          <a:lstStyle>
            <a:lvl1pPr eaLnBrk="1" hangingPunct="1">
              <a:defRPr sz="1400">
                <a:solidFill>
                  <a:srgbClr val="FFFFCC"/>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3" name="Rectangle 10"/>
          <p:cNvSpPr>
            <a:spLocks noGrp="1" noChangeArrowheads="1"/>
          </p:cNvSpPr>
          <p:nvPr>
            <p:ph type="ftr" sz="quarter" idx="3"/>
          </p:nvPr>
        </p:nvSpPr>
        <p:spPr bwMode="auto">
          <a:xfrm>
            <a:off x="3124200" y="6324600"/>
            <a:ext cx="2895600" cy="457200"/>
          </a:xfrm>
          <a:prstGeom prst="rect">
            <a:avLst/>
          </a:prstGeom>
          <a:noFill/>
          <a:ln>
            <a:noFill/>
          </a:ln>
          <a:effectLst/>
        </p:spPr>
        <p:txBody>
          <a:bodyPr vert="horz" wrap="square" lIns="92075" tIns="46038" rIns="92075" bIns="46038" numCol="1" anchor="ctr" anchorCtr="0" compatLnSpc="1"/>
          <a:lstStyle>
            <a:lvl1pPr algn="ctr" eaLnBrk="1" hangingPunct="1">
              <a:defRPr sz="1400">
                <a:solidFill>
                  <a:srgbClr val="FFFFCC"/>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1035" name="Rectangle 11"/>
          <p:cNvSpPr>
            <a:spLocks noGrp="1" noChangeArrowheads="1"/>
          </p:cNvSpPr>
          <p:nvPr>
            <p:ph type="sldNum" sz="quarter" idx="4"/>
          </p:nvPr>
        </p:nvSpPr>
        <p:spPr bwMode="auto">
          <a:xfrm>
            <a:off x="6553200" y="6324600"/>
            <a:ext cx="1905000" cy="457200"/>
          </a:xfrm>
          <a:prstGeom prst="rect">
            <a:avLst/>
          </a:prstGeom>
          <a:noFill/>
          <a:ln>
            <a:noFill/>
          </a:ln>
          <a:effectLst/>
        </p:spPr>
        <p:txBody>
          <a:bodyPr vert="horz" wrap="square" lIns="92075" tIns="46038" rIns="92075" bIns="46038" numCol="1" anchor="ctr" anchorCtr="0" compatLnSpc="1"/>
          <a:lstStyle>
            <a:lvl1pPr algn="r">
              <a:defRPr sz="1400">
                <a:solidFill>
                  <a:srgbClr val="FFFFCC"/>
                </a:solidFill>
                <a:latin typeface="Arial" panose="020B0604020202020204" pitchFamily="34" charset="0"/>
              </a:defRPr>
            </a:lvl1pPr>
          </a:lstStyle>
          <a:p>
            <a:pPr lvl="0" eaLnBrk="1" hangingPunct="1">
              <a:buNone/>
            </a:pPr>
            <a:fld id="{9A0DB2DC-4C9A-4742-B13C-FB6460FD3503}" type="slidenum">
              <a:rPr lang="en-US" altLang="en-US" dirty="0"/>
            </a:fld>
            <a:endParaRPr lang="en-US" altLang="en-US" dirty="0">
              <a:latin typeface="Times New Roman" panose="02020603050405020304" pitchFamily="18"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eaLnBrk="0" fontAlgn="base" hangingPunct="0">
        <a:spcBef>
          <a:spcPct val="0"/>
        </a:spcBef>
        <a:spcAft>
          <a:spcPct val="0"/>
        </a:spcAft>
        <a:defRPr sz="4400" i="1">
          <a:solidFill>
            <a:schemeClr val="tx2"/>
          </a:solidFill>
          <a:latin typeface="+mj-lt"/>
          <a:ea typeface="+mj-ea"/>
          <a:cs typeface="+mj-cs"/>
        </a:defRPr>
      </a:lvl1pPr>
      <a:lvl2pPr algn="r" rtl="0" eaLnBrk="0" fontAlgn="base" hangingPunct="0">
        <a:spcBef>
          <a:spcPct val="0"/>
        </a:spcBef>
        <a:spcAft>
          <a:spcPct val="0"/>
        </a:spcAft>
        <a:defRPr sz="4400" i="1">
          <a:solidFill>
            <a:schemeClr val="tx2"/>
          </a:solidFill>
          <a:latin typeface="Times New Roman" panose="02020603050405020304" pitchFamily="18" charset="0"/>
        </a:defRPr>
      </a:lvl2pPr>
      <a:lvl3pPr algn="r" rtl="0" eaLnBrk="0" fontAlgn="base" hangingPunct="0">
        <a:spcBef>
          <a:spcPct val="0"/>
        </a:spcBef>
        <a:spcAft>
          <a:spcPct val="0"/>
        </a:spcAft>
        <a:defRPr sz="4400" i="1">
          <a:solidFill>
            <a:schemeClr val="tx2"/>
          </a:solidFill>
          <a:latin typeface="Times New Roman" panose="02020603050405020304" pitchFamily="18" charset="0"/>
        </a:defRPr>
      </a:lvl3pPr>
      <a:lvl4pPr algn="r" rtl="0" eaLnBrk="0" fontAlgn="base" hangingPunct="0">
        <a:spcBef>
          <a:spcPct val="0"/>
        </a:spcBef>
        <a:spcAft>
          <a:spcPct val="0"/>
        </a:spcAft>
        <a:defRPr sz="4400" i="1">
          <a:solidFill>
            <a:schemeClr val="tx2"/>
          </a:solidFill>
          <a:latin typeface="Times New Roman" panose="02020603050405020304" pitchFamily="18" charset="0"/>
        </a:defRPr>
      </a:lvl4pPr>
      <a:lvl5pPr algn="r" rtl="0" eaLnBrk="0" fontAlgn="base" hangingPunct="0">
        <a:spcBef>
          <a:spcPct val="0"/>
        </a:spcBef>
        <a:spcAft>
          <a:spcPct val="0"/>
        </a:spcAft>
        <a:defRPr sz="4400" i="1">
          <a:solidFill>
            <a:schemeClr val="tx2"/>
          </a:solidFill>
          <a:latin typeface="Times New Roman" panose="02020603050405020304" pitchFamily="18" charset="0"/>
        </a:defRPr>
      </a:lvl5pPr>
      <a:lvl6pPr marL="457200" algn="r" rtl="0" fontAlgn="base">
        <a:spcBef>
          <a:spcPct val="0"/>
        </a:spcBef>
        <a:spcAft>
          <a:spcPct val="0"/>
        </a:spcAft>
        <a:defRPr sz="4400" i="1">
          <a:solidFill>
            <a:schemeClr val="tx2"/>
          </a:solidFill>
          <a:latin typeface="Times New Roman" panose="02020603050405020304" pitchFamily="18" charset="0"/>
        </a:defRPr>
      </a:lvl6pPr>
      <a:lvl7pPr marL="914400" algn="r" rtl="0" fontAlgn="base">
        <a:spcBef>
          <a:spcPct val="0"/>
        </a:spcBef>
        <a:spcAft>
          <a:spcPct val="0"/>
        </a:spcAft>
        <a:defRPr sz="4400" i="1">
          <a:solidFill>
            <a:schemeClr val="tx2"/>
          </a:solidFill>
          <a:latin typeface="Times New Roman" panose="02020603050405020304" pitchFamily="18" charset="0"/>
        </a:defRPr>
      </a:lvl7pPr>
      <a:lvl8pPr marL="1371600" algn="r" rtl="0" fontAlgn="base">
        <a:spcBef>
          <a:spcPct val="0"/>
        </a:spcBef>
        <a:spcAft>
          <a:spcPct val="0"/>
        </a:spcAft>
        <a:defRPr sz="4400" i="1">
          <a:solidFill>
            <a:schemeClr val="tx2"/>
          </a:solidFill>
          <a:latin typeface="Times New Roman" panose="02020603050405020304" pitchFamily="18" charset="0"/>
        </a:defRPr>
      </a:lvl8pPr>
      <a:lvl9pPr marL="1828800" algn="r" rtl="0" fontAlgn="base">
        <a:spcBef>
          <a:spcPct val="0"/>
        </a:spcBef>
        <a:spcAft>
          <a:spcPct val="0"/>
        </a:spcAft>
        <a:defRPr sz="4400" i="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Group 6"/>
          <p:cNvGrpSpPr/>
          <p:nvPr/>
        </p:nvGrpSpPr>
        <p:grpSpPr>
          <a:xfrm>
            <a:off x="457200" y="992188"/>
            <a:ext cx="8153400" cy="1600200"/>
            <a:chOff x="288" y="625"/>
            <a:chExt cx="5136" cy="1008"/>
          </a:xfrm>
        </p:grpSpPr>
        <p:sp>
          <p:nvSpPr>
            <p:cNvPr id="2056" name="Arc 2"/>
            <p:cNvSpPr/>
            <p:nvPr/>
          </p:nvSpPr>
          <p:spPr>
            <a:xfrm>
              <a:off x="3595" y="625"/>
              <a:ext cx="1829" cy="1008"/>
            </a:xfrm>
            <a:custGeom>
              <a:avLst/>
              <a:gdLst/>
              <a:ahLst/>
              <a:cxnLst>
                <a:cxn ang="0">
                  <a:pos x="0" y="0"/>
                </a:cxn>
                <a:cxn ang="0">
                  <a:pos x="0" y="0"/>
                </a:cxn>
                <a:cxn ang="0">
                  <a:pos x="0" y="0"/>
                </a:cxn>
              </a:cxnLst>
              <a:pathLst>
                <a:path w="21912" h="43200" fill="none">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path>
                <a:path w="21912" h="43200" stroke="0">
                  <a:moveTo>
                    <a:pt x="300" y="0"/>
                  </a:moveTo>
                  <a:cubicBezTo>
                    <a:pt x="304" y="0"/>
                    <a:pt x="308" y="-1"/>
                    <a:pt x="312" y="0"/>
                  </a:cubicBezTo>
                  <a:cubicBezTo>
                    <a:pt x="12241" y="0"/>
                    <a:pt x="21912" y="9670"/>
                    <a:pt x="21912" y="21600"/>
                  </a:cubicBezTo>
                  <a:cubicBezTo>
                    <a:pt x="21912" y="33529"/>
                    <a:pt x="12241" y="43200"/>
                    <a:pt x="312" y="43200"/>
                  </a:cubicBezTo>
                  <a:cubicBezTo>
                    <a:pt x="207" y="43200"/>
                    <a:pt x="103" y="43199"/>
                    <a:pt x="0" y="43197"/>
                  </a:cubicBezTo>
                  <a:lnTo>
                    <a:pt x="312" y="21600"/>
                  </a:lnTo>
                  <a:lnTo>
                    <a:pt x="300" y="0"/>
                  </a:lnTo>
                  <a:close/>
                </a:path>
              </a:pathLst>
            </a:custGeom>
            <a:gradFill rotWithShape="0">
              <a:gsLst>
                <a:gs pos="0">
                  <a:schemeClr val="bg1">
                    <a:alpha val="100000"/>
                  </a:schemeClr>
                </a:gs>
                <a:gs pos="100000">
                  <a:srgbClr val="663300">
                    <a:alpha val="100000"/>
                  </a:srgbClr>
                </a:gs>
              </a:gsLst>
              <a:lin ang="0" scaled="1"/>
              <a:tileRect/>
            </a:gradFill>
            <a:ln w="9525">
              <a:noFill/>
            </a:ln>
          </p:spPr>
          <p:txBody>
            <a:bodyPr/>
            <a:p>
              <a:endParaRPr lang="en-US"/>
            </a:p>
          </p:txBody>
        </p:sp>
        <p:sp>
          <p:nvSpPr>
            <p:cNvPr id="2057" name="Arc 3"/>
            <p:cNvSpPr/>
            <p:nvPr/>
          </p:nvSpPr>
          <p:spPr>
            <a:xfrm>
              <a:off x="3548" y="729"/>
              <a:ext cx="1831" cy="800"/>
            </a:xfrm>
            <a:custGeom>
              <a:avLst/>
              <a:gdLst/>
              <a:ahLst/>
              <a:cxnLst>
                <a:cxn ang="0">
                  <a:pos x="0" y="0"/>
                </a:cxn>
                <a:cxn ang="0">
                  <a:pos x="0" y="0"/>
                </a:cxn>
                <a:cxn ang="0">
                  <a:pos x="0" y="0"/>
                </a:cxn>
              </a:cxnLst>
              <a:pathLst>
                <a:path w="21924" h="43200" fill="none">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path>
                <a:path w="21924" h="43200" stroke="0">
                  <a:moveTo>
                    <a:pt x="312" y="0"/>
                  </a:moveTo>
                  <a:cubicBezTo>
                    <a:pt x="316" y="0"/>
                    <a:pt x="320" y="-1"/>
                    <a:pt x="324" y="0"/>
                  </a:cubicBezTo>
                  <a:cubicBezTo>
                    <a:pt x="12253" y="0"/>
                    <a:pt x="21924" y="9670"/>
                    <a:pt x="21924" y="21600"/>
                  </a:cubicBezTo>
                  <a:cubicBezTo>
                    <a:pt x="21924" y="33529"/>
                    <a:pt x="12253" y="43200"/>
                    <a:pt x="324" y="43200"/>
                  </a:cubicBezTo>
                  <a:cubicBezTo>
                    <a:pt x="215" y="43200"/>
                    <a:pt x="107" y="43199"/>
                    <a:pt x="0" y="43197"/>
                  </a:cubicBezTo>
                  <a:lnTo>
                    <a:pt x="324" y="21600"/>
                  </a:lnTo>
                  <a:lnTo>
                    <a:pt x="312" y="0"/>
                  </a:lnTo>
                  <a:close/>
                </a:path>
              </a:pathLst>
            </a:custGeom>
            <a:gradFill rotWithShape="0">
              <a:gsLst>
                <a:gs pos="0">
                  <a:schemeClr val="bg1">
                    <a:alpha val="100000"/>
                  </a:schemeClr>
                </a:gs>
                <a:gs pos="100000">
                  <a:srgbClr val="894400">
                    <a:alpha val="100000"/>
                  </a:srgbClr>
                </a:gs>
              </a:gsLst>
              <a:lin ang="0" scaled="1"/>
              <a:tileRect/>
            </a:gradFill>
            <a:ln w="9525">
              <a:noFill/>
            </a:ln>
          </p:spPr>
          <p:txBody>
            <a:bodyPr/>
            <a:p>
              <a:endParaRPr lang="en-US"/>
            </a:p>
          </p:txBody>
        </p:sp>
        <p:sp>
          <p:nvSpPr>
            <p:cNvPr id="2058" name="Arc 4"/>
            <p:cNvSpPr/>
            <p:nvPr/>
          </p:nvSpPr>
          <p:spPr>
            <a:xfrm>
              <a:off x="3521" y="868"/>
              <a:ext cx="1830" cy="522"/>
            </a:xfrm>
            <a:custGeom>
              <a:avLst/>
              <a:gdLst/>
              <a:ahLst/>
              <a:cxnLst>
                <a:cxn ang="0">
                  <a:pos x="0" y="0"/>
                </a:cxn>
                <a:cxn ang="0">
                  <a:pos x="0" y="0"/>
                </a:cxn>
                <a:cxn ang="0">
                  <a:pos x="0" y="0"/>
                </a:cxn>
              </a:cxnLst>
              <a:pathLst>
                <a:path w="21925" h="43200" fill="none">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path>
                <a:path w="21925" h="43200" stroke="0">
                  <a:moveTo>
                    <a:pt x="313" y="0"/>
                  </a:moveTo>
                  <a:cubicBezTo>
                    <a:pt x="317" y="0"/>
                    <a:pt x="321" y="-1"/>
                    <a:pt x="325" y="0"/>
                  </a:cubicBezTo>
                  <a:cubicBezTo>
                    <a:pt x="12254" y="0"/>
                    <a:pt x="21925" y="9670"/>
                    <a:pt x="21925" y="21600"/>
                  </a:cubicBezTo>
                  <a:cubicBezTo>
                    <a:pt x="21925" y="33529"/>
                    <a:pt x="12254" y="43200"/>
                    <a:pt x="325" y="43200"/>
                  </a:cubicBezTo>
                  <a:cubicBezTo>
                    <a:pt x="216" y="43200"/>
                    <a:pt x="108" y="43199"/>
                    <a:pt x="0" y="43197"/>
                  </a:cubicBezTo>
                  <a:lnTo>
                    <a:pt x="325" y="21600"/>
                  </a:lnTo>
                  <a:lnTo>
                    <a:pt x="313" y="0"/>
                  </a:lnTo>
                  <a:close/>
                </a:path>
              </a:pathLst>
            </a:custGeom>
            <a:gradFill rotWithShape="0">
              <a:gsLst>
                <a:gs pos="0">
                  <a:schemeClr val="bg1">
                    <a:alpha val="100000"/>
                  </a:schemeClr>
                </a:gs>
                <a:gs pos="100000">
                  <a:srgbClr val="B75B00">
                    <a:alpha val="100000"/>
                  </a:srgbClr>
                </a:gs>
              </a:gsLst>
              <a:lin ang="0" scaled="1"/>
              <a:tileRect/>
            </a:gradFill>
            <a:ln w="9525">
              <a:noFill/>
            </a:ln>
          </p:spPr>
          <p:txBody>
            <a:bodyPr/>
            <a:p>
              <a:endParaRPr lang="en-US"/>
            </a:p>
          </p:txBody>
        </p:sp>
        <p:sp>
          <p:nvSpPr>
            <p:cNvPr id="4" name="AutoShape 5"/>
            <p:cNvSpPr>
              <a:spLocks noChangeArrowheads="1"/>
            </p:cNvSpPr>
            <p:nvPr/>
          </p:nvSpPr>
          <p:spPr bwMode="invGray">
            <a:xfrm>
              <a:off x="288" y="1076"/>
              <a:ext cx="4988" cy="104"/>
            </a:xfrm>
            <a:prstGeom prst="roundRect">
              <a:avLst>
                <a:gd name="adj" fmla="val 49995"/>
              </a:avLst>
            </a:prstGeom>
            <a:gradFill rotWithShape="0">
              <a:gsLst>
                <a:gs pos="0">
                  <a:srgbClr val="000000"/>
                </a:gs>
                <a:gs pos="20000">
                  <a:srgbClr val="000040"/>
                </a:gs>
                <a:gs pos="50000">
                  <a:srgbClr val="400040"/>
                </a:gs>
                <a:gs pos="75000">
                  <a:srgbClr val="8F0040"/>
                </a:gs>
                <a:gs pos="89999">
                  <a:srgbClr val="F27300"/>
                </a:gs>
                <a:gs pos="100000">
                  <a:srgbClr val="FFBF00"/>
                </a:gs>
              </a:gsLst>
              <a:lin ang="0" scaled="1"/>
            </a:gradFill>
            <a:ln>
              <a:noFill/>
            </a:ln>
            <a:effec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rgbClr val="FFFFCC"/>
                </a:solidFill>
                <a:effectLst/>
                <a:uLnTx/>
                <a:uFillTx/>
                <a:latin typeface="Times New Roman" panose="02020603050405020304" pitchFamily="18" charset="0"/>
                <a:ea typeface="+mn-ea"/>
                <a:cs typeface="+mn-cs"/>
              </a:endParaRPr>
            </a:p>
          </p:txBody>
        </p:sp>
      </p:grpSp>
      <p:sp>
        <p:nvSpPr>
          <p:cNvPr id="2051" name="Rectangle 7"/>
          <p:cNvSpPr>
            <a:spLocks noGrp="1"/>
          </p:cNvSpPr>
          <p:nvPr>
            <p:ph type="title"/>
          </p:nvPr>
        </p:nvSpPr>
        <p:spPr>
          <a:xfrm>
            <a:off x="685800" y="381000"/>
            <a:ext cx="7772400" cy="1143000"/>
          </a:xfrm>
          <a:prstGeom prst="rect">
            <a:avLst/>
          </a:prstGeom>
          <a:noFill/>
          <a:ln w="9525">
            <a:noFill/>
          </a:ln>
        </p:spPr>
        <p:txBody>
          <a:bodyPr lIns="92075" tIns="46038" rIns="92075" bIns="46038" anchor="b" anchorCtr="0"/>
          <a:p>
            <a:pPr lvl="0"/>
            <a:r>
              <a:rPr lang="en-US" altLang="en-US" dirty="0"/>
              <a:t>Click to edit Master title style</a:t>
            </a:r>
            <a:endParaRPr lang="en-US" altLang="en-US" dirty="0"/>
          </a:p>
        </p:txBody>
      </p:sp>
      <p:sp>
        <p:nvSpPr>
          <p:cNvPr id="2052" name="Rectangle 8"/>
          <p:cNvSpPr>
            <a:spLocks noGrp="1"/>
          </p:cNvSpPr>
          <p:nvPr>
            <p:ph type="body" idx="1"/>
          </p:nvPr>
        </p:nvSpPr>
        <p:spPr>
          <a:xfrm>
            <a:off x="685800" y="2057400"/>
            <a:ext cx="7772400" cy="4114800"/>
          </a:xfrm>
          <a:prstGeom prst="rect">
            <a:avLst/>
          </a:prstGeom>
          <a:noFill/>
          <a:ln w="9525">
            <a:noFill/>
          </a:ln>
        </p:spPr>
        <p:txBody>
          <a:bodyPr lIns="92075" tIns="46038" rIns="92075" bIns="46038"/>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33" name="Rectangle 9"/>
          <p:cNvSpPr>
            <a:spLocks noGrp="1" noChangeArrowheads="1"/>
          </p:cNvSpPr>
          <p:nvPr>
            <p:ph type="dt" sz="half" idx="2"/>
          </p:nvPr>
        </p:nvSpPr>
        <p:spPr bwMode="auto">
          <a:xfrm>
            <a:off x="685800" y="6324600"/>
            <a:ext cx="1905000" cy="457200"/>
          </a:xfrm>
          <a:prstGeom prst="rect">
            <a:avLst/>
          </a:prstGeom>
          <a:noFill/>
          <a:ln>
            <a:noFill/>
          </a:ln>
          <a:effectLst/>
        </p:spPr>
        <p:txBody>
          <a:bodyPr vert="horz" wrap="square" lIns="92075" tIns="46038" rIns="92075" bIns="46038" numCol="1" anchor="ctr" anchorCtr="0" compatLnSpc="1"/>
          <a:lstStyle>
            <a:lvl1pPr eaLnBrk="1" hangingPunct="1">
              <a:defRPr sz="1400">
                <a:solidFill>
                  <a:srgbClr val="FFFFCC"/>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1034" name="Rectangle 10"/>
          <p:cNvSpPr>
            <a:spLocks noGrp="1" noChangeArrowheads="1"/>
          </p:cNvSpPr>
          <p:nvPr>
            <p:ph type="ftr" sz="quarter" idx="3"/>
          </p:nvPr>
        </p:nvSpPr>
        <p:spPr bwMode="auto">
          <a:xfrm>
            <a:off x="3124200" y="6324600"/>
            <a:ext cx="2895600" cy="457200"/>
          </a:xfrm>
          <a:prstGeom prst="rect">
            <a:avLst/>
          </a:prstGeom>
          <a:noFill/>
          <a:ln>
            <a:noFill/>
          </a:ln>
          <a:effectLst/>
        </p:spPr>
        <p:txBody>
          <a:bodyPr vert="horz" wrap="square" lIns="92075" tIns="46038" rIns="92075" bIns="46038" numCol="1" anchor="ctr" anchorCtr="0" compatLnSpc="1"/>
          <a:lstStyle>
            <a:lvl1pPr algn="ctr" eaLnBrk="1" hangingPunct="1">
              <a:defRPr sz="1400">
                <a:solidFill>
                  <a:srgbClr val="FFFFCC"/>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rgbClr val="FFFFCC"/>
              </a:solidFill>
              <a:effectLst/>
              <a:uLnTx/>
              <a:uFillTx/>
              <a:latin typeface="Arial" panose="020B0604020202020204" pitchFamily="34" charset="0"/>
              <a:ea typeface="+mn-ea"/>
              <a:cs typeface="+mn-cs"/>
            </a:endParaRPr>
          </a:p>
        </p:txBody>
      </p:sp>
      <p:sp>
        <p:nvSpPr>
          <p:cNvPr id="1035" name="Rectangle 11"/>
          <p:cNvSpPr>
            <a:spLocks noGrp="1" noChangeArrowheads="1"/>
          </p:cNvSpPr>
          <p:nvPr>
            <p:ph type="sldNum" sz="quarter" idx="4"/>
          </p:nvPr>
        </p:nvSpPr>
        <p:spPr bwMode="auto">
          <a:xfrm>
            <a:off x="6553200" y="6324600"/>
            <a:ext cx="1905000" cy="457200"/>
          </a:xfrm>
          <a:prstGeom prst="rect">
            <a:avLst/>
          </a:prstGeom>
          <a:noFill/>
          <a:ln>
            <a:noFill/>
          </a:ln>
          <a:effectLst/>
        </p:spPr>
        <p:txBody>
          <a:bodyPr vert="horz" wrap="square" lIns="92075" tIns="46038" rIns="92075" bIns="46038" numCol="1" anchor="ctr" anchorCtr="0" compatLnSpc="1"/>
          <a:lstStyle>
            <a:lvl1pPr algn="r">
              <a:defRPr sz="1400">
                <a:solidFill>
                  <a:srgbClr val="FFFFCC"/>
                </a:solidFill>
                <a:latin typeface="Arial" panose="020B0604020202020204" pitchFamily="34" charset="0"/>
              </a:defRPr>
            </a:lvl1pPr>
          </a:lstStyle>
          <a:p>
            <a:pPr lvl="0" eaLnBrk="1" hangingPunct="1">
              <a:buNone/>
            </a:pPr>
            <a:fld id="{9A0DB2DC-4C9A-4742-B13C-FB6460FD3503}" type="slidenum">
              <a:rPr lang="en-US" altLang="en-US" dirty="0"/>
            </a:fld>
            <a:endParaRPr lang="en-US" altLang="en-US" dirty="0">
              <a:latin typeface="Times New Roman" panose="02020603050405020304" pitchFamily="18" charset="0"/>
            </a:endParaRPr>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r" rtl="0" eaLnBrk="0" fontAlgn="base" hangingPunct="0">
        <a:spcBef>
          <a:spcPct val="0"/>
        </a:spcBef>
        <a:spcAft>
          <a:spcPct val="0"/>
        </a:spcAft>
        <a:defRPr sz="4400" i="1">
          <a:solidFill>
            <a:schemeClr val="tx2"/>
          </a:solidFill>
          <a:latin typeface="+mj-lt"/>
          <a:ea typeface="+mj-ea"/>
          <a:cs typeface="+mj-cs"/>
        </a:defRPr>
      </a:lvl1pPr>
      <a:lvl2pPr algn="r" rtl="0" eaLnBrk="0" fontAlgn="base" hangingPunct="0">
        <a:spcBef>
          <a:spcPct val="0"/>
        </a:spcBef>
        <a:spcAft>
          <a:spcPct val="0"/>
        </a:spcAft>
        <a:defRPr sz="4400" i="1">
          <a:solidFill>
            <a:schemeClr val="tx2"/>
          </a:solidFill>
          <a:latin typeface="Times New Roman" panose="02020603050405020304" pitchFamily="18" charset="0"/>
        </a:defRPr>
      </a:lvl2pPr>
      <a:lvl3pPr algn="r" rtl="0" eaLnBrk="0" fontAlgn="base" hangingPunct="0">
        <a:spcBef>
          <a:spcPct val="0"/>
        </a:spcBef>
        <a:spcAft>
          <a:spcPct val="0"/>
        </a:spcAft>
        <a:defRPr sz="4400" i="1">
          <a:solidFill>
            <a:schemeClr val="tx2"/>
          </a:solidFill>
          <a:latin typeface="Times New Roman" panose="02020603050405020304" pitchFamily="18" charset="0"/>
        </a:defRPr>
      </a:lvl3pPr>
      <a:lvl4pPr algn="r" rtl="0" eaLnBrk="0" fontAlgn="base" hangingPunct="0">
        <a:spcBef>
          <a:spcPct val="0"/>
        </a:spcBef>
        <a:spcAft>
          <a:spcPct val="0"/>
        </a:spcAft>
        <a:defRPr sz="4400" i="1">
          <a:solidFill>
            <a:schemeClr val="tx2"/>
          </a:solidFill>
          <a:latin typeface="Times New Roman" panose="02020603050405020304" pitchFamily="18" charset="0"/>
        </a:defRPr>
      </a:lvl4pPr>
      <a:lvl5pPr algn="r" rtl="0" eaLnBrk="0" fontAlgn="base" hangingPunct="0">
        <a:spcBef>
          <a:spcPct val="0"/>
        </a:spcBef>
        <a:spcAft>
          <a:spcPct val="0"/>
        </a:spcAft>
        <a:defRPr sz="4400" i="1">
          <a:solidFill>
            <a:schemeClr val="tx2"/>
          </a:solidFill>
          <a:latin typeface="Times New Roman" panose="02020603050405020304" pitchFamily="18" charset="0"/>
        </a:defRPr>
      </a:lvl5pPr>
      <a:lvl6pPr marL="457200" algn="r" rtl="0" fontAlgn="base">
        <a:spcBef>
          <a:spcPct val="0"/>
        </a:spcBef>
        <a:spcAft>
          <a:spcPct val="0"/>
        </a:spcAft>
        <a:defRPr sz="4400" i="1">
          <a:solidFill>
            <a:schemeClr val="tx2"/>
          </a:solidFill>
          <a:latin typeface="Times New Roman" panose="02020603050405020304" pitchFamily="18" charset="0"/>
        </a:defRPr>
      </a:lvl6pPr>
      <a:lvl7pPr marL="914400" algn="r" rtl="0" fontAlgn="base">
        <a:spcBef>
          <a:spcPct val="0"/>
        </a:spcBef>
        <a:spcAft>
          <a:spcPct val="0"/>
        </a:spcAft>
        <a:defRPr sz="4400" i="1">
          <a:solidFill>
            <a:schemeClr val="tx2"/>
          </a:solidFill>
          <a:latin typeface="Times New Roman" panose="02020603050405020304" pitchFamily="18" charset="0"/>
        </a:defRPr>
      </a:lvl7pPr>
      <a:lvl8pPr marL="1371600" algn="r" rtl="0" fontAlgn="base">
        <a:spcBef>
          <a:spcPct val="0"/>
        </a:spcBef>
        <a:spcAft>
          <a:spcPct val="0"/>
        </a:spcAft>
        <a:defRPr sz="4400" i="1">
          <a:solidFill>
            <a:schemeClr val="tx2"/>
          </a:solidFill>
          <a:latin typeface="Times New Roman" panose="02020603050405020304" pitchFamily="18" charset="0"/>
        </a:defRPr>
      </a:lvl8pPr>
      <a:lvl9pPr marL="1828800" algn="r" rtl="0" fontAlgn="base">
        <a:spcBef>
          <a:spcPct val="0"/>
        </a:spcBef>
        <a:spcAft>
          <a:spcPct val="0"/>
        </a:spcAft>
        <a:defRPr sz="4400" i="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fontAlgn="base">
        <a:spcBef>
          <a:spcPct val="20000"/>
        </a:spcBef>
        <a:spcAft>
          <a:spcPct val="0"/>
        </a:spcAft>
        <a:buClr>
          <a:schemeClr val="tx2"/>
        </a:buClr>
        <a:buChar char="•"/>
        <a:defRPr sz="2000">
          <a:solidFill>
            <a:schemeClr val="tx1"/>
          </a:solidFill>
          <a:latin typeface="+mn-lt"/>
        </a:defRPr>
      </a:lvl6pPr>
      <a:lvl7pPr marL="2971800" indent="-228600" algn="l" rtl="0" fontAlgn="base">
        <a:spcBef>
          <a:spcPct val="20000"/>
        </a:spcBef>
        <a:spcAft>
          <a:spcPct val="0"/>
        </a:spcAft>
        <a:buClr>
          <a:schemeClr val="tx2"/>
        </a:buClr>
        <a:buChar char="•"/>
        <a:defRPr sz="2000">
          <a:solidFill>
            <a:schemeClr val="tx1"/>
          </a:solidFill>
          <a:latin typeface="+mn-lt"/>
        </a:defRPr>
      </a:lvl7pPr>
      <a:lvl8pPr marL="3429000" indent="-228600" algn="l" rtl="0" fontAlgn="base">
        <a:spcBef>
          <a:spcPct val="20000"/>
        </a:spcBef>
        <a:spcAft>
          <a:spcPct val="0"/>
        </a:spcAft>
        <a:buClr>
          <a:schemeClr val="tx2"/>
        </a:buClr>
        <a:buChar char="•"/>
        <a:defRPr sz="2000">
          <a:solidFill>
            <a:schemeClr val="tx1"/>
          </a:solidFill>
          <a:latin typeface="+mn-lt"/>
        </a:defRPr>
      </a:lvl8pPr>
      <a:lvl9pPr marL="3886200" indent="-228600" algn="l" rtl="0" fontAlgn="base">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audio" Target="../media/audio6.wav"/><Relationship Id="rId3" Type="http://schemas.openxmlformats.org/officeDocument/2006/relationships/audio" Target="../media/audio3.wav"/><Relationship Id="rId2" Type="http://schemas.openxmlformats.org/officeDocument/2006/relationships/audio" Target="../media/audio5.wav"/><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audio" Target="../media/audio7.wav"/><Relationship Id="rId2" Type="http://schemas.openxmlformats.org/officeDocument/2006/relationships/audio" Target="../media/audio3.wav"/><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audio" Target="../media/audio6.wav"/><Relationship Id="rId4" Type="http://schemas.openxmlformats.org/officeDocument/2006/relationships/audio" Target="../media/audio4.wav"/><Relationship Id="rId3" Type="http://schemas.openxmlformats.org/officeDocument/2006/relationships/audio" Target="../media/audio3.wav"/><Relationship Id="rId2" Type="http://schemas.openxmlformats.org/officeDocument/2006/relationships/audio" Target="../media/audio5.wav"/><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audio" Target="../media/audio5.wav"/></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audio" Target="../media/audio5.wav"/></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audio" Target="../media/audio3.wav"/><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audio" Target="../media/audio5.wav"/></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audio" Target="../media/audio3.wav"/><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audio" Target="../media/audio3.wav"/><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3.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hyperlink" Target="https://www.ies.org/definitions/radiant-intensity/"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audio" Target="../media/audio3.wav"/><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13.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png"/><Relationship Id="rId1"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audio" Target="../media/audio4.wav"/><Relationship Id="rId2" Type="http://schemas.openxmlformats.org/officeDocument/2006/relationships/audio" Target="../media/audio3.wav"/><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ctrTitle" sz="quarter"/>
          </p:nvPr>
        </p:nvSpPr>
        <p:spPr>
          <a:ln/>
        </p:spPr>
        <p:txBody>
          <a:bodyPr vert="horz" wrap="square" lIns="92075" tIns="46038" rIns="92075" bIns="46038" anchor="b" anchorCtr="0"/>
          <a:p>
            <a:pPr algn="ctr" eaLnBrk="1" hangingPunct="1">
              <a:buClrTx/>
              <a:buSzTx/>
              <a:buFontTx/>
            </a:pPr>
            <a:r>
              <a:rPr lang="en-US" altLang="en-US" sz="6600" dirty="0">
                <a:latin typeface="+mj-lt"/>
                <a:ea typeface="+mj-ea"/>
                <a:cs typeface="+mj-cs"/>
              </a:rPr>
              <a:t>Measurements and Errors</a:t>
            </a:r>
            <a:endParaRPr lang="en-US" altLang="en-US" sz="6600" dirty="0">
              <a:latin typeface="+mj-lt"/>
              <a:ea typeface="+mj-ea"/>
              <a:cs typeface="+mj-cs"/>
            </a:endParaRPr>
          </a:p>
        </p:txBody>
      </p:sp>
      <p:sp>
        <p:nvSpPr>
          <p:cNvPr id="26627" name="Subtitle 1"/>
          <p:cNvSpPr>
            <a:spLocks noGrp="1"/>
          </p:cNvSpPr>
          <p:nvPr>
            <p:ph type="subTitle" sz="quarter" idx="1"/>
          </p:nvPr>
        </p:nvSpPr>
        <p:spPr>
          <a:ln/>
        </p:spPr>
        <p:txBody>
          <a:bodyPr vert="horz" wrap="square" lIns="92075" tIns="46038" rIns="92075" bIns="46038" anchor="t" anchorCtr="0"/>
          <a:p>
            <a:pPr>
              <a:buSzTx/>
            </a:pPr>
            <a:endParaRPr lang="en-US" altLang="en-US"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59" name="Rectangle 15"/>
          <p:cNvSpPr/>
          <p:nvPr/>
        </p:nvSpPr>
        <p:spPr>
          <a:xfrm>
            <a:off x="914400" y="4292600"/>
            <a:ext cx="1447800" cy="457200"/>
          </a:xfrm>
          <a:prstGeom prst="rect">
            <a:avLst/>
          </a:prstGeom>
          <a:solidFill>
            <a:srgbClr val="FF99FF"/>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35843" name="Text Box 14"/>
          <p:cNvSpPr txBox="1"/>
          <p:nvPr/>
        </p:nvSpPr>
        <p:spPr>
          <a:xfrm>
            <a:off x="914400" y="457200"/>
            <a:ext cx="7162800" cy="579438"/>
          </a:xfrm>
          <a:prstGeom prst="rect">
            <a:avLst/>
          </a:prstGeom>
          <a:gradFill rotWithShape="0">
            <a:gsLst>
              <a:gs pos="0">
                <a:srgbClr val="FF99FF"/>
              </a:gs>
              <a:gs pos="100000">
                <a:srgbClr val="FFFFCC"/>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dirty="0">
                <a:solidFill>
                  <a:srgbClr val="FF0000"/>
                </a:solidFill>
                <a:latin typeface="Swis721 Md BT" pitchFamily="34" charset="0"/>
              </a:rPr>
              <a:t>Human error</a:t>
            </a:r>
            <a:endParaRPr lang="en-GB" altLang="en-US" dirty="0">
              <a:solidFill>
                <a:srgbClr val="FF0000"/>
              </a:solidFill>
              <a:latin typeface="Swis721 Md BT" pitchFamily="34" charset="0"/>
            </a:endParaRPr>
          </a:p>
        </p:txBody>
      </p:sp>
      <p:sp>
        <p:nvSpPr>
          <p:cNvPr id="57347" name="Text Box 3"/>
          <p:cNvSpPr txBox="1"/>
          <p:nvPr/>
        </p:nvSpPr>
        <p:spPr>
          <a:xfrm>
            <a:off x="914400" y="1295400"/>
            <a:ext cx="2286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solidFill>
                  <a:srgbClr val="FF0000"/>
                </a:solidFill>
                <a:latin typeface="Swis721 Md BT" pitchFamily="34" charset="0"/>
              </a:rPr>
              <a:t>Example 1</a:t>
            </a:r>
            <a:endParaRPr lang="en-GB" altLang="en-US" sz="2800" dirty="0">
              <a:solidFill>
                <a:srgbClr val="FF0000"/>
              </a:solidFill>
              <a:latin typeface="Swis721 Md BT" pitchFamily="34" charset="0"/>
            </a:endParaRPr>
          </a:p>
        </p:txBody>
      </p:sp>
      <p:sp>
        <p:nvSpPr>
          <p:cNvPr id="57350" name="Text Box 6"/>
          <p:cNvSpPr txBox="1"/>
          <p:nvPr/>
        </p:nvSpPr>
        <p:spPr>
          <a:xfrm>
            <a:off x="914400" y="1905000"/>
            <a:ext cx="3505200"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latin typeface="Swis721 Md BT" pitchFamily="34" charset="0"/>
              </a:rPr>
              <a:t>Professor Messer </a:t>
            </a:r>
            <a:br>
              <a:rPr lang="en-GB" altLang="en-US" sz="2800" dirty="0">
                <a:latin typeface="Swis721 Md BT" pitchFamily="34" charset="0"/>
              </a:rPr>
            </a:br>
            <a:r>
              <a:rPr lang="en-GB" altLang="en-US" sz="2800" dirty="0">
                <a:latin typeface="Swis721 Md BT" pitchFamily="34" charset="0"/>
              </a:rPr>
              <a:t>is trying to </a:t>
            </a:r>
            <a:br>
              <a:rPr lang="en-GB" altLang="en-US" sz="2800" dirty="0">
                <a:latin typeface="Swis721 Md BT" pitchFamily="34" charset="0"/>
              </a:rPr>
            </a:br>
            <a:r>
              <a:rPr lang="en-GB" altLang="en-US" sz="2800" dirty="0">
                <a:latin typeface="Swis721 Md BT" pitchFamily="34" charset="0"/>
              </a:rPr>
              <a:t>measure the length of a piece of wood:</a:t>
            </a:r>
            <a:endParaRPr lang="en-GB" altLang="en-US" sz="2800" dirty="0">
              <a:latin typeface="Swis721 Md BT" pitchFamily="34" charset="0"/>
            </a:endParaRPr>
          </a:p>
        </p:txBody>
      </p:sp>
      <p:sp>
        <p:nvSpPr>
          <p:cNvPr id="57354" name="Text Box 10"/>
          <p:cNvSpPr txBox="1"/>
          <p:nvPr/>
        </p:nvSpPr>
        <p:spPr>
          <a:xfrm>
            <a:off x="914400" y="4267200"/>
            <a:ext cx="5562600" cy="1501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spcAft>
                <a:spcPct val="30000"/>
              </a:spcAft>
              <a:buClrTx/>
              <a:buNone/>
            </a:pPr>
            <a:r>
              <a:rPr lang="en-GB" altLang="en-US" sz="2800" dirty="0">
                <a:solidFill>
                  <a:srgbClr val="FF0000"/>
                </a:solidFill>
                <a:latin typeface="Swis721 Md BT" pitchFamily="34" charset="0"/>
              </a:rPr>
              <a:t>Discuss</a:t>
            </a:r>
            <a:r>
              <a:rPr lang="en-GB" altLang="en-US" sz="2800" dirty="0">
                <a:latin typeface="Swis721 Md BT" pitchFamily="34" charset="0"/>
              </a:rPr>
              <a:t>     what he is doing wrong.</a:t>
            </a:r>
            <a:endParaRPr lang="en-GB" altLang="en-US" sz="2800" dirty="0">
              <a:latin typeface="Swis721 Md BT" pitchFamily="34" charset="0"/>
            </a:endParaRPr>
          </a:p>
          <a:p>
            <a:pPr marL="0" lvl="0" indent="0" eaLnBrk="1" hangingPunct="1">
              <a:spcBef>
                <a:spcPct val="0"/>
              </a:spcBef>
              <a:spcAft>
                <a:spcPct val="30000"/>
              </a:spcAft>
              <a:buClrTx/>
              <a:buNone/>
            </a:pPr>
            <a:r>
              <a:rPr lang="en-GB" altLang="en-US" sz="2800" dirty="0">
                <a:latin typeface="Swis721 Md BT" pitchFamily="34" charset="0"/>
              </a:rPr>
              <a:t>How many mistakes </a:t>
            </a:r>
            <a:br>
              <a:rPr lang="en-GB" altLang="en-US" sz="2800" dirty="0">
                <a:latin typeface="Swis721 Md BT" pitchFamily="34" charset="0"/>
              </a:rPr>
            </a:br>
            <a:r>
              <a:rPr lang="en-GB" altLang="en-US" sz="2800" dirty="0">
                <a:latin typeface="Swis721 Md BT" pitchFamily="34" charset="0"/>
              </a:rPr>
              <a:t>can you find?    Six?   Seven?</a:t>
            </a:r>
            <a:endParaRPr lang="en-GB" altLang="en-US" sz="2400" dirty="0">
              <a:latin typeface="Swis721 Md BT" pitchFamily="34" charset="0"/>
            </a:endParaRPr>
          </a:p>
        </p:txBody>
      </p:sp>
      <p:pic>
        <p:nvPicPr>
          <p:cNvPr id="57357" name="Picture 13" descr="D:\P4U Web-site items\KJ-PowerPoints\images for PPTs\p8-ProM+Ruler.gif"/>
          <p:cNvPicPr>
            <a:picLocks noChangeAspect="1"/>
          </p:cNvPicPr>
          <p:nvPr/>
        </p:nvPicPr>
        <p:blipFill>
          <a:blip r:embed="rId1"/>
          <a:stretch>
            <a:fillRect/>
          </a:stretch>
        </p:blipFill>
        <p:spPr>
          <a:xfrm>
            <a:off x="4225925" y="838200"/>
            <a:ext cx="4613275" cy="3265488"/>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7347">
                                            <p:txEl>
                                              <p:charRg st="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wd">
                                    <p:tmAbs val="300"/>
                                  </p:iterate>
                                  <p:childTnLst>
                                    <p:set>
                                      <p:cBhvr>
                                        <p:cTn id="10" dur="1" fill="hold">
                                          <p:stCondLst>
                                            <p:cond delay="299"/>
                                          </p:stCondLst>
                                        </p:cTn>
                                        <p:tgtEl>
                                          <p:spTgt spid="57350">
                                            <p:txEl>
                                              <p:charRg st="0" end="71"/>
                                            </p:txEl>
                                          </p:spTgt>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par>
                          <p:cTn id="11" fill="hold">
                            <p:stCondLst>
                              <p:cond delay="20400"/>
                            </p:stCondLst>
                            <p:childTnLst>
                              <p:par>
                                <p:cTn id="12" presetID="9" presetClass="entr" presetSubtype="0" fill="hold" nodeType="afterEffect">
                                  <p:stCondLst>
                                    <p:cond delay="5000"/>
                                  </p:stCondLst>
                                  <p:childTnLst>
                                    <p:set>
                                      <p:cBhvr>
                                        <p:cTn id="13" dur="1" fill="hold">
                                          <p:stCondLst>
                                            <p:cond delay="0"/>
                                          </p:stCondLst>
                                        </p:cTn>
                                        <p:tgtEl>
                                          <p:spTgt spid="57357"/>
                                        </p:tgtEl>
                                        <p:attrNameLst>
                                          <p:attrName>style.visibility</p:attrName>
                                        </p:attrNameLst>
                                      </p:cBhvr>
                                      <p:to>
                                        <p:strVal val="visible"/>
                                      </p:to>
                                    </p:set>
                                    <p:animEffect transition="in" filter="dissolve">
                                      <p:cBhvr>
                                        <p:cTn id="14" dur="500"/>
                                        <p:tgtEl>
                                          <p:spTgt spid="57357"/>
                                        </p:tgtEl>
                                      </p:cBhvr>
                                    </p:animEffect>
                                  </p:childTnLst>
                                  <p:subTnLst>
                                    <p:audio>
                                      <p:cMediaNode>
                                        <p:cTn display="0" masterRel="sameClick">
                                          <p:stCondLst>
                                            <p:cond evt="begin" delay="0">
                                              <p:tn val="12"/>
                                            </p:cond>
                                          </p:stCondLst>
                                          <p:endCondLst>
                                            <p:cond evt="onStopAudio" delay="0">
                                              <p:tgtEl>
                                                <p:sldTgt/>
                                              </p:tgtEl>
                                            </p:cond>
                                          </p:endCondLst>
                                        </p:cTn>
                                        <p:tgtEl>
                                          <p:sndTgt r:embed="rId3" name="chimes.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wd">
                                    <p:tmAbs val="300"/>
                                  </p:iterate>
                                  <p:childTnLst>
                                    <p:set>
                                      <p:cBhvr>
                                        <p:cTn id="18" dur="1" fill="hold">
                                          <p:stCondLst>
                                            <p:cond delay="299"/>
                                          </p:stCondLst>
                                        </p:cTn>
                                        <p:tgtEl>
                                          <p:spTgt spid="57354"/>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4" name="type.wav"/>
                                        </p:tgtEl>
                                      </p:cMediaNode>
                                    </p:audio>
                                  </p:subTnLst>
                                </p:cTn>
                              </p:par>
                            </p:childTnLst>
                          </p:cTn>
                        </p:par>
                        <p:par>
                          <p:cTn id="19" fill="hold">
                            <p:stCondLst>
                              <p:cond delay="300"/>
                            </p:stCondLst>
                            <p:childTnLst>
                              <p:par>
                                <p:cTn id="20" presetID="9" presetClass="entr" presetSubtype="0" fill="hold" nodeType="afterEffect">
                                  <p:stCondLst>
                                    <p:cond delay="0"/>
                                  </p:stCondLst>
                                  <p:childTnLst>
                                    <p:set>
                                      <p:cBhvr>
                                        <p:cTn id="21" dur="1" fill="hold">
                                          <p:stCondLst>
                                            <p:cond delay="0"/>
                                          </p:stCondLst>
                                        </p:cTn>
                                        <p:tgtEl>
                                          <p:spTgt spid="57359"/>
                                        </p:tgtEl>
                                        <p:attrNameLst>
                                          <p:attrName>style.visibility</p:attrName>
                                        </p:attrNameLst>
                                      </p:cBhvr>
                                      <p:to>
                                        <p:strVal val="visible"/>
                                      </p:to>
                                    </p:set>
                                    <p:animEffect transition="in" filter="dissolve">
                                      <p:cBhvr>
                                        <p:cTn id="22" dur="500"/>
                                        <p:tgtEl>
                                          <p:spTgt spid="57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9" grpId="0" animBg="1"/>
      <p:bldP spid="57347" grpId="0" build="p"/>
      <p:bldP spid="57350" grpId="0" build="p"/>
      <p:bldP spid="573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3"/>
          <p:cNvSpPr txBox="1"/>
          <p:nvPr/>
        </p:nvSpPr>
        <p:spPr>
          <a:xfrm>
            <a:off x="914400" y="457200"/>
            <a:ext cx="7162800" cy="579438"/>
          </a:xfrm>
          <a:prstGeom prst="rect">
            <a:avLst/>
          </a:prstGeom>
          <a:gradFill rotWithShape="0">
            <a:gsLst>
              <a:gs pos="0">
                <a:srgbClr val="FF99FF"/>
              </a:gs>
              <a:gs pos="100000">
                <a:srgbClr val="FFFFCC"/>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dirty="0">
                <a:solidFill>
                  <a:srgbClr val="FF0000"/>
                </a:solidFill>
                <a:latin typeface="Swis721 Md BT" pitchFamily="34" charset="0"/>
              </a:rPr>
              <a:t>Human error</a:t>
            </a:r>
            <a:endParaRPr lang="en-GB" altLang="en-US" dirty="0">
              <a:solidFill>
                <a:srgbClr val="FF0000"/>
              </a:solidFill>
              <a:latin typeface="Swis721 Md BT" pitchFamily="34" charset="0"/>
            </a:endParaRPr>
          </a:p>
        </p:txBody>
      </p:sp>
      <p:pic>
        <p:nvPicPr>
          <p:cNvPr id="74759" name="Picture 7" descr="D:\P4U Web-site items\KJ-PowerPoints\images for PPTs\p8-ProM+Ruler.gif"/>
          <p:cNvPicPr>
            <a:picLocks noChangeAspect="1"/>
          </p:cNvPicPr>
          <p:nvPr/>
        </p:nvPicPr>
        <p:blipFill>
          <a:blip r:embed="rId1"/>
          <a:stretch>
            <a:fillRect/>
          </a:stretch>
        </p:blipFill>
        <p:spPr>
          <a:xfrm>
            <a:off x="5372100" y="647700"/>
            <a:ext cx="3657600" cy="2589213"/>
          </a:xfrm>
          <a:prstGeom prst="rect">
            <a:avLst/>
          </a:prstGeom>
          <a:noFill/>
          <a:ln w="9525">
            <a:noFill/>
          </a:ln>
        </p:spPr>
      </p:pic>
      <p:sp>
        <p:nvSpPr>
          <p:cNvPr id="74760" name="Text Box 8"/>
          <p:cNvSpPr txBox="1"/>
          <p:nvPr/>
        </p:nvSpPr>
        <p:spPr>
          <a:xfrm>
            <a:off x="762000" y="1524000"/>
            <a:ext cx="7696200" cy="44084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292100" lvl="0" indent="-292100" eaLnBrk="1" hangingPunct="1">
              <a:spcBef>
                <a:spcPct val="30000"/>
              </a:spcBef>
              <a:buClr>
                <a:srgbClr val="9900CC"/>
              </a:buClr>
              <a:buSzPct val="70000"/>
              <a:buAutoNum type="arabicPeriod"/>
            </a:pPr>
            <a:r>
              <a:rPr lang="en-GB" altLang="en-US" sz="2800" dirty="0">
                <a:latin typeface="Swis721 Md BT" pitchFamily="34" charset="0"/>
              </a:rPr>
              <a:t>Measuring from 100 end</a:t>
            </a:r>
            <a:endParaRPr lang="en-GB" altLang="en-US" sz="2800" dirty="0">
              <a:latin typeface="Swis721 Md BT" pitchFamily="34" charset="0"/>
            </a:endParaRPr>
          </a:p>
          <a:p>
            <a:pPr marL="292100" lvl="0" indent="-292100" eaLnBrk="1" hangingPunct="1">
              <a:spcBef>
                <a:spcPct val="30000"/>
              </a:spcBef>
              <a:buClr>
                <a:srgbClr val="9900CC"/>
              </a:buClr>
              <a:buSzPct val="70000"/>
              <a:buAutoNum type="arabicPeriod"/>
            </a:pPr>
            <a:r>
              <a:rPr lang="en-GB" altLang="en-US" sz="2800" dirty="0">
                <a:latin typeface="Swis721 Md BT" pitchFamily="34" charset="0"/>
              </a:rPr>
              <a:t>95.4 is the wrong number </a:t>
            </a:r>
            <a:endParaRPr lang="en-GB" altLang="en-US" sz="2800" dirty="0">
              <a:latin typeface="Swis721 Md BT" pitchFamily="34" charset="0"/>
            </a:endParaRPr>
          </a:p>
          <a:p>
            <a:pPr marL="292100" lvl="0" indent="-292100" eaLnBrk="1" hangingPunct="1">
              <a:spcBef>
                <a:spcPct val="30000"/>
              </a:spcBef>
              <a:buClr>
                <a:srgbClr val="9900CC"/>
              </a:buClr>
              <a:buSzPct val="70000"/>
              <a:buAutoNum type="arabicPeriod"/>
            </a:pPr>
            <a:r>
              <a:rPr lang="en-GB" altLang="en-US" sz="2800" dirty="0">
                <a:latin typeface="Swis721 Md BT" pitchFamily="34" charset="0"/>
              </a:rPr>
              <a:t>‘mm’ is wrong unit (cm)</a:t>
            </a:r>
            <a:endParaRPr lang="en-GB" altLang="en-US" sz="2800" dirty="0">
              <a:latin typeface="Swis721 Md BT" pitchFamily="34" charset="0"/>
            </a:endParaRPr>
          </a:p>
          <a:p>
            <a:pPr marL="292100" lvl="0" indent="-292100" eaLnBrk="1" hangingPunct="1">
              <a:spcBef>
                <a:spcPct val="30000"/>
              </a:spcBef>
              <a:buClr>
                <a:srgbClr val="9900CC"/>
              </a:buClr>
              <a:buSzPct val="70000"/>
              <a:buAutoNum type="arabicPeriod"/>
            </a:pPr>
            <a:r>
              <a:rPr lang="en-GB" altLang="en-US" sz="2800" dirty="0">
                <a:latin typeface="Swis721 Md BT" pitchFamily="34" charset="0"/>
              </a:rPr>
              <a:t>Hand-held object, wobbling</a:t>
            </a:r>
            <a:endParaRPr lang="en-GB" altLang="en-US" sz="2800" dirty="0">
              <a:latin typeface="Swis721 Md BT" pitchFamily="34" charset="0"/>
            </a:endParaRPr>
          </a:p>
          <a:p>
            <a:pPr marL="292100" lvl="0" indent="-292100" eaLnBrk="1" hangingPunct="1">
              <a:spcBef>
                <a:spcPct val="30000"/>
              </a:spcBef>
              <a:buClr>
                <a:srgbClr val="9900CC"/>
              </a:buClr>
              <a:buSzPct val="70000"/>
              <a:buAutoNum type="arabicPeriod"/>
            </a:pPr>
            <a:r>
              <a:rPr lang="en-GB" altLang="en-US" sz="2800" dirty="0">
                <a:latin typeface="Swis721 Md BT" pitchFamily="34" charset="0"/>
              </a:rPr>
              <a:t>Gap between object &amp; the rule</a:t>
            </a:r>
            <a:endParaRPr lang="en-GB" altLang="en-US" sz="2800" dirty="0">
              <a:latin typeface="Swis721 Md BT" pitchFamily="34" charset="0"/>
            </a:endParaRPr>
          </a:p>
          <a:p>
            <a:pPr marL="292100" lvl="0" indent="-292100" eaLnBrk="1" hangingPunct="1">
              <a:spcBef>
                <a:spcPct val="30000"/>
              </a:spcBef>
              <a:buClr>
                <a:srgbClr val="9900CC"/>
              </a:buClr>
              <a:buSzPct val="70000"/>
              <a:buAutoNum type="arabicPeriod"/>
            </a:pPr>
            <a:r>
              <a:rPr lang="en-GB" altLang="en-US" sz="2800" dirty="0">
                <a:latin typeface="Swis721 Md BT" pitchFamily="34" charset="0"/>
              </a:rPr>
              <a:t>End of object not at the end of the rule</a:t>
            </a:r>
            <a:endParaRPr lang="en-GB" altLang="en-US" sz="2800" dirty="0">
              <a:latin typeface="Swis721 Md BT" pitchFamily="34" charset="0"/>
            </a:endParaRPr>
          </a:p>
          <a:p>
            <a:pPr marL="292100" lvl="0" indent="-292100" eaLnBrk="1" hangingPunct="1">
              <a:spcBef>
                <a:spcPct val="30000"/>
              </a:spcBef>
              <a:buClr>
                <a:srgbClr val="9900CC"/>
              </a:buClr>
              <a:buSzPct val="70000"/>
              <a:buAutoNum type="arabicPeriod"/>
            </a:pPr>
            <a:r>
              <a:rPr lang="en-GB" altLang="en-US" sz="2800" dirty="0">
                <a:latin typeface="Swis721 Md BT" pitchFamily="34" charset="0"/>
              </a:rPr>
              <a:t>Eye is not at the end of the object (parallax)</a:t>
            </a:r>
            <a:endParaRPr lang="en-GB" altLang="en-US" sz="2800" dirty="0">
              <a:latin typeface="Swis721 Md BT" pitchFamily="34" charset="0"/>
            </a:endParaRPr>
          </a:p>
          <a:p>
            <a:pPr marL="292100" lvl="0" indent="-292100" eaLnBrk="1" hangingPunct="1">
              <a:spcBef>
                <a:spcPct val="30000"/>
              </a:spcBef>
              <a:buClr>
                <a:srgbClr val="9900CC"/>
              </a:buClr>
              <a:buSzPct val="70000"/>
              <a:buAutoNum type="arabicPeriod"/>
            </a:pPr>
            <a:r>
              <a:rPr lang="en-GB" altLang="en-US" sz="2800" dirty="0">
                <a:latin typeface="Swis721 Md BT" pitchFamily="34" charset="0"/>
              </a:rPr>
              <a:t>He is on wrong side of the rule to see scale.</a:t>
            </a:r>
            <a:endParaRPr lang="en-GB" altLang="en-US" sz="2400" dirty="0">
              <a:latin typeface="Swis721 Md BT" pitchFamily="34" charset="0"/>
            </a:endParaRPr>
          </a:p>
        </p:txBody>
      </p:sp>
      <p:sp>
        <p:nvSpPr>
          <p:cNvPr id="36869" name="Text Box 9"/>
          <p:cNvSpPr txBox="1"/>
          <p:nvPr/>
        </p:nvSpPr>
        <p:spPr>
          <a:xfrm>
            <a:off x="838200" y="1219200"/>
            <a:ext cx="2133600"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1800" dirty="0">
                <a:solidFill>
                  <a:srgbClr val="CC00CC"/>
                </a:solidFill>
                <a:latin typeface="Swis721 Md BT" pitchFamily="34" charset="0"/>
              </a:rPr>
              <a:t>Answers:</a:t>
            </a:r>
            <a:endParaRPr lang="en-GB" altLang="en-US" sz="1800" dirty="0">
              <a:solidFill>
                <a:srgbClr val="CC00CC"/>
              </a:solidFill>
              <a:latin typeface="Swis721 Md BT" pitchFamily="34" charset="0"/>
            </a:endParaRPr>
          </a:p>
        </p:txBody>
      </p:sp>
      <p:sp>
        <p:nvSpPr>
          <p:cNvPr id="74762" name="Text Box 10"/>
          <p:cNvSpPr txBox="1"/>
          <p:nvPr/>
        </p:nvSpPr>
        <p:spPr>
          <a:xfrm>
            <a:off x="762000" y="5943600"/>
            <a:ext cx="7543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b="1" dirty="0">
                <a:solidFill>
                  <a:srgbClr val="9900CC"/>
                </a:solidFill>
                <a:latin typeface="Swis721 Md BT" pitchFamily="34" charset="0"/>
              </a:rPr>
              <a:t>How many did you find?</a:t>
            </a:r>
            <a:endParaRPr lang="en-GB" altLang="en-US" sz="2800" b="1" dirty="0">
              <a:solidFill>
                <a:srgbClr val="9900CC"/>
              </a:solidFill>
              <a:latin typeface="Swis721 Md BT"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4759"/>
                                        </p:tgtEl>
                                        <p:attrNameLst>
                                          <p:attrName>style.visibility</p:attrName>
                                        </p:attrNameLst>
                                      </p:cBhvr>
                                      <p:to>
                                        <p:strVal val="visible"/>
                                      </p:to>
                                    </p:set>
                                    <p:animEffect transition="in" filter="dissolve">
                                      <p:cBhvr>
                                        <p:cTn id="7" dur="500"/>
                                        <p:tgtEl>
                                          <p:spTgt spid="74759"/>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iterate type="wd">
                                    <p:tmPct val="100000"/>
                                  </p:iterate>
                                  <p:childTnLst>
                                    <p:set>
                                      <p:cBhvr>
                                        <p:cTn id="11" dur="1" fill="hold">
                                          <p:stCondLst>
                                            <p:cond delay="0"/>
                                          </p:stCondLst>
                                        </p:cTn>
                                        <p:tgtEl>
                                          <p:spTgt spid="74760">
                                            <p:txEl>
                                              <p:charRg st="0" end="23"/>
                                            </p:txEl>
                                          </p:spTgt>
                                        </p:tgtEl>
                                        <p:attrNameLst>
                                          <p:attrName>style.visibility</p:attrName>
                                        </p:attrNameLst>
                                      </p:cBhvr>
                                      <p:to>
                                        <p:strVal val="visible"/>
                                      </p:to>
                                    </p:set>
                                    <p:animEffect transition="in" filter="dissolve">
                                      <p:cBhvr>
                                        <p:cTn id="12" dur="300"/>
                                        <p:tgtEl>
                                          <p:spTgt spid="74760">
                                            <p:txEl>
                                              <p:charRg st="0" end="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iterate type="wd">
                                    <p:tmPct val="100000"/>
                                  </p:iterate>
                                  <p:childTnLst>
                                    <p:set>
                                      <p:cBhvr>
                                        <p:cTn id="16" dur="1" fill="hold">
                                          <p:stCondLst>
                                            <p:cond delay="0"/>
                                          </p:stCondLst>
                                        </p:cTn>
                                        <p:tgtEl>
                                          <p:spTgt spid="74760">
                                            <p:txEl>
                                              <p:charRg st="23" end="49"/>
                                            </p:txEl>
                                          </p:spTgt>
                                        </p:tgtEl>
                                        <p:attrNameLst>
                                          <p:attrName>style.visibility</p:attrName>
                                        </p:attrNameLst>
                                      </p:cBhvr>
                                      <p:to>
                                        <p:strVal val="visible"/>
                                      </p:to>
                                    </p:set>
                                    <p:animEffect transition="in" filter="dissolve">
                                      <p:cBhvr>
                                        <p:cTn id="17" dur="300"/>
                                        <p:tgtEl>
                                          <p:spTgt spid="74760">
                                            <p:txEl>
                                              <p:charRg st="23"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iterate type="wd">
                                    <p:tmPct val="100000"/>
                                  </p:iterate>
                                  <p:childTnLst>
                                    <p:set>
                                      <p:cBhvr>
                                        <p:cTn id="21" dur="1" fill="hold">
                                          <p:stCondLst>
                                            <p:cond delay="0"/>
                                          </p:stCondLst>
                                        </p:cTn>
                                        <p:tgtEl>
                                          <p:spTgt spid="74760">
                                            <p:txEl>
                                              <p:charRg st="49" end="73"/>
                                            </p:txEl>
                                          </p:spTgt>
                                        </p:tgtEl>
                                        <p:attrNameLst>
                                          <p:attrName>style.visibility</p:attrName>
                                        </p:attrNameLst>
                                      </p:cBhvr>
                                      <p:to>
                                        <p:strVal val="visible"/>
                                      </p:to>
                                    </p:set>
                                    <p:animEffect transition="in" filter="dissolve">
                                      <p:cBhvr>
                                        <p:cTn id="22" dur="300"/>
                                        <p:tgtEl>
                                          <p:spTgt spid="74760">
                                            <p:txEl>
                                              <p:charRg st="49" end="7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iterate type="wd">
                                    <p:tmPct val="100000"/>
                                  </p:iterate>
                                  <p:childTnLst>
                                    <p:set>
                                      <p:cBhvr>
                                        <p:cTn id="26" dur="1" fill="hold">
                                          <p:stCondLst>
                                            <p:cond delay="0"/>
                                          </p:stCondLst>
                                        </p:cTn>
                                        <p:tgtEl>
                                          <p:spTgt spid="74760">
                                            <p:txEl>
                                              <p:charRg st="73" end="100"/>
                                            </p:txEl>
                                          </p:spTgt>
                                        </p:tgtEl>
                                        <p:attrNameLst>
                                          <p:attrName>style.visibility</p:attrName>
                                        </p:attrNameLst>
                                      </p:cBhvr>
                                      <p:to>
                                        <p:strVal val="visible"/>
                                      </p:to>
                                    </p:set>
                                    <p:animEffect transition="in" filter="dissolve">
                                      <p:cBhvr>
                                        <p:cTn id="27" dur="300"/>
                                        <p:tgtEl>
                                          <p:spTgt spid="74760">
                                            <p:txEl>
                                              <p:charRg st="73" end="10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iterate type="wd">
                                    <p:tmPct val="100000"/>
                                  </p:iterate>
                                  <p:childTnLst>
                                    <p:set>
                                      <p:cBhvr>
                                        <p:cTn id="31" dur="1" fill="hold">
                                          <p:stCondLst>
                                            <p:cond delay="0"/>
                                          </p:stCondLst>
                                        </p:cTn>
                                        <p:tgtEl>
                                          <p:spTgt spid="74760">
                                            <p:txEl>
                                              <p:charRg st="100" end="130"/>
                                            </p:txEl>
                                          </p:spTgt>
                                        </p:tgtEl>
                                        <p:attrNameLst>
                                          <p:attrName>style.visibility</p:attrName>
                                        </p:attrNameLst>
                                      </p:cBhvr>
                                      <p:to>
                                        <p:strVal val="visible"/>
                                      </p:to>
                                    </p:set>
                                    <p:animEffect transition="in" filter="dissolve">
                                      <p:cBhvr>
                                        <p:cTn id="32" dur="300"/>
                                        <p:tgtEl>
                                          <p:spTgt spid="74760">
                                            <p:txEl>
                                              <p:charRg st="100" end="13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iterate type="wd">
                                    <p:tmPct val="100000"/>
                                  </p:iterate>
                                  <p:childTnLst>
                                    <p:set>
                                      <p:cBhvr>
                                        <p:cTn id="36" dur="1" fill="hold">
                                          <p:stCondLst>
                                            <p:cond delay="0"/>
                                          </p:stCondLst>
                                        </p:cTn>
                                        <p:tgtEl>
                                          <p:spTgt spid="74760">
                                            <p:txEl>
                                              <p:charRg st="130" end="171"/>
                                            </p:txEl>
                                          </p:spTgt>
                                        </p:tgtEl>
                                        <p:attrNameLst>
                                          <p:attrName>style.visibility</p:attrName>
                                        </p:attrNameLst>
                                      </p:cBhvr>
                                      <p:to>
                                        <p:strVal val="visible"/>
                                      </p:to>
                                    </p:set>
                                    <p:animEffect transition="in" filter="dissolve">
                                      <p:cBhvr>
                                        <p:cTn id="37" dur="300"/>
                                        <p:tgtEl>
                                          <p:spTgt spid="74760">
                                            <p:txEl>
                                              <p:charRg st="130" end="17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iterate type="wd">
                                    <p:tmPct val="100000"/>
                                  </p:iterate>
                                  <p:childTnLst>
                                    <p:set>
                                      <p:cBhvr>
                                        <p:cTn id="41" dur="1" fill="hold">
                                          <p:stCondLst>
                                            <p:cond delay="0"/>
                                          </p:stCondLst>
                                        </p:cTn>
                                        <p:tgtEl>
                                          <p:spTgt spid="74760">
                                            <p:txEl>
                                              <p:charRg st="171" end="218"/>
                                            </p:txEl>
                                          </p:spTgt>
                                        </p:tgtEl>
                                        <p:attrNameLst>
                                          <p:attrName>style.visibility</p:attrName>
                                        </p:attrNameLst>
                                      </p:cBhvr>
                                      <p:to>
                                        <p:strVal val="visible"/>
                                      </p:to>
                                    </p:set>
                                    <p:animEffect transition="in" filter="dissolve">
                                      <p:cBhvr>
                                        <p:cTn id="42" dur="300"/>
                                        <p:tgtEl>
                                          <p:spTgt spid="74760">
                                            <p:txEl>
                                              <p:charRg st="171" end="21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iterate type="wd">
                                    <p:tmPct val="100000"/>
                                  </p:iterate>
                                  <p:childTnLst>
                                    <p:set>
                                      <p:cBhvr>
                                        <p:cTn id="46" dur="1" fill="hold">
                                          <p:stCondLst>
                                            <p:cond delay="0"/>
                                          </p:stCondLst>
                                        </p:cTn>
                                        <p:tgtEl>
                                          <p:spTgt spid="74760">
                                            <p:txEl>
                                              <p:charRg st="218" end="264"/>
                                            </p:txEl>
                                          </p:spTgt>
                                        </p:tgtEl>
                                        <p:attrNameLst>
                                          <p:attrName>style.visibility</p:attrName>
                                        </p:attrNameLst>
                                      </p:cBhvr>
                                      <p:to>
                                        <p:strVal val="visible"/>
                                      </p:to>
                                    </p:set>
                                    <p:animEffect transition="in" filter="dissolve">
                                      <p:cBhvr>
                                        <p:cTn id="47" dur="300"/>
                                        <p:tgtEl>
                                          <p:spTgt spid="74760">
                                            <p:txEl>
                                              <p:charRg st="218" end="26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74762"/>
                                        </p:tgtEl>
                                        <p:attrNameLst>
                                          <p:attrName>style.visibility</p:attrName>
                                        </p:attrNameLst>
                                      </p:cBhvr>
                                      <p:to>
                                        <p:strVal val="visible"/>
                                      </p:to>
                                    </p:set>
                                    <p:animEffect transition="in" filter="dissolve">
                                      <p:cBhvr>
                                        <p:cTn id="52" dur="500"/>
                                        <p:tgtEl>
                                          <p:spTgt spid="74762"/>
                                        </p:tgtEl>
                                      </p:cBhvr>
                                    </p:animEffect>
                                  </p:childTnLst>
                                  <p:subTnLst>
                                    <p:audio>
                                      <p:cMediaNode>
                                        <p:cTn display="0" masterRel="sameClick">
                                          <p:stCondLst>
                                            <p:cond evt="begin" delay="0">
                                              <p:tn val="50"/>
                                            </p:cond>
                                          </p:stCondLst>
                                          <p:endCondLst>
                                            <p:cond evt="onStopAudio" delay="0">
                                              <p:tgtEl>
                                                <p:sldTgt/>
                                              </p:tgtEl>
                                            </p:cond>
                                          </p:endCondLst>
                                        </p:cTn>
                                        <p:tgtEl>
                                          <p:sndTgt r:embed="rId3" name="applaus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build="p"/>
      <p:bldP spid="7476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p:nvPr/>
        </p:nvSpPr>
        <p:spPr>
          <a:xfrm>
            <a:off x="914400" y="4292600"/>
            <a:ext cx="1447800" cy="457200"/>
          </a:xfrm>
          <a:prstGeom prst="rect">
            <a:avLst/>
          </a:prstGeom>
          <a:solidFill>
            <a:srgbClr val="FF99FF"/>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37891" name="Text Box 3"/>
          <p:cNvSpPr txBox="1"/>
          <p:nvPr/>
        </p:nvSpPr>
        <p:spPr>
          <a:xfrm>
            <a:off x="914400" y="457200"/>
            <a:ext cx="7162800" cy="579438"/>
          </a:xfrm>
          <a:prstGeom prst="rect">
            <a:avLst/>
          </a:prstGeom>
          <a:gradFill rotWithShape="0">
            <a:gsLst>
              <a:gs pos="0">
                <a:srgbClr val="FF99FF"/>
              </a:gs>
              <a:gs pos="100000">
                <a:srgbClr val="FFFFCC"/>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dirty="0">
                <a:solidFill>
                  <a:srgbClr val="FF0000"/>
                </a:solidFill>
                <a:latin typeface="Swis721 Md BT" pitchFamily="34" charset="0"/>
              </a:rPr>
              <a:t>Human error</a:t>
            </a:r>
            <a:endParaRPr lang="en-GB" altLang="en-US" dirty="0">
              <a:solidFill>
                <a:srgbClr val="FF0000"/>
              </a:solidFill>
              <a:latin typeface="Swis721 Md BT" pitchFamily="34" charset="0"/>
            </a:endParaRPr>
          </a:p>
        </p:txBody>
      </p:sp>
      <p:sp>
        <p:nvSpPr>
          <p:cNvPr id="37892" name="Text Box 4"/>
          <p:cNvSpPr txBox="1"/>
          <p:nvPr/>
        </p:nvSpPr>
        <p:spPr>
          <a:xfrm>
            <a:off x="914400" y="1295400"/>
            <a:ext cx="2286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solidFill>
                  <a:srgbClr val="FF0000"/>
                </a:solidFill>
                <a:latin typeface="Swis721 Md BT" pitchFamily="34" charset="0"/>
              </a:rPr>
              <a:t>Example 2</a:t>
            </a:r>
            <a:endParaRPr lang="en-GB" altLang="en-US" sz="2800" dirty="0">
              <a:solidFill>
                <a:srgbClr val="FF0000"/>
              </a:solidFill>
              <a:latin typeface="Swis721 Md BT" pitchFamily="34" charset="0"/>
            </a:endParaRPr>
          </a:p>
        </p:txBody>
      </p:sp>
      <p:sp>
        <p:nvSpPr>
          <p:cNvPr id="75781" name="Text Box 5"/>
          <p:cNvSpPr txBox="1"/>
          <p:nvPr/>
        </p:nvSpPr>
        <p:spPr>
          <a:xfrm>
            <a:off x="914400" y="1905000"/>
            <a:ext cx="3048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latin typeface="Swis721 Md BT" pitchFamily="34" charset="0"/>
              </a:rPr>
              <a:t>Reading a scale:</a:t>
            </a:r>
            <a:endParaRPr lang="en-GB" altLang="en-US" sz="2800" dirty="0">
              <a:latin typeface="Swis721 Md BT" pitchFamily="34" charset="0"/>
            </a:endParaRPr>
          </a:p>
        </p:txBody>
      </p:sp>
      <p:sp>
        <p:nvSpPr>
          <p:cNvPr id="75782" name="Text Box 6"/>
          <p:cNvSpPr txBox="1"/>
          <p:nvPr/>
        </p:nvSpPr>
        <p:spPr>
          <a:xfrm>
            <a:off x="914400" y="4267200"/>
            <a:ext cx="44958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spcAft>
                <a:spcPct val="30000"/>
              </a:spcAft>
              <a:buClrTx/>
              <a:buNone/>
            </a:pPr>
            <a:r>
              <a:rPr lang="en-GB" altLang="en-US" sz="2800" dirty="0">
                <a:solidFill>
                  <a:srgbClr val="FF0000"/>
                </a:solidFill>
                <a:latin typeface="Swis721 Md BT" pitchFamily="34" charset="0"/>
              </a:rPr>
              <a:t>Discuss</a:t>
            </a:r>
            <a:r>
              <a:rPr lang="en-GB" altLang="en-US" sz="2800" dirty="0">
                <a:latin typeface="Swis721 Md BT" pitchFamily="34" charset="0"/>
              </a:rPr>
              <a:t>     the best position to put your eye.</a:t>
            </a:r>
            <a:endParaRPr lang="en-GB" altLang="en-US" sz="2800" dirty="0">
              <a:latin typeface="Swis721 Md BT" pitchFamily="34" charset="0"/>
            </a:endParaRPr>
          </a:p>
        </p:txBody>
      </p:sp>
      <p:sp>
        <p:nvSpPr>
          <p:cNvPr id="75785" name="Text Box 9"/>
          <p:cNvSpPr txBox="1"/>
          <p:nvPr/>
        </p:nvSpPr>
        <p:spPr>
          <a:xfrm>
            <a:off x="7543800" y="1346200"/>
            <a:ext cx="7620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1400" dirty="0">
                <a:latin typeface="Swis721 Md BT" pitchFamily="34" charset="0"/>
              </a:rPr>
              <a:t>your</a:t>
            </a:r>
            <a:br>
              <a:rPr lang="en-GB" altLang="en-US" sz="1400" dirty="0">
                <a:latin typeface="Swis721 Md BT" pitchFamily="34" charset="0"/>
              </a:rPr>
            </a:br>
            <a:r>
              <a:rPr lang="en-GB" altLang="en-US" sz="1400" dirty="0">
                <a:latin typeface="Swis721 Md BT" pitchFamily="34" charset="0"/>
              </a:rPr>
              <a:t>eye</a:t>
            </a:r>
            <a:endParaRPr lang="en-GB" altLang="en-US" sz="1400" dirty="0">
              <a:latin typeface="Swis721 Md BT" pitchFamily="34" charset="0"/>
            </a:endParaRPr>
          </a:p>
        </p:txBody>
      </p:sp>
      <p:pic>
        <p:nvPicPr>
          <p:cNvPr id="75786" name="Picture 10" descr="D:\P4U Web-site items\KJ-PowerPoints\images for PPTs\ParallaxError.gif"/>
          <p:cNvPicPr>
            <a:picLocks noChangeAspect="1"/>
          </p:cNvPicPr>
          <p:nvPr/>
        </p:nvPicPr>
        <p:blipFill>
          <a:blip r:embed="rId1"/>
          <a:stretch>
            <a:fillRect/>
          </a:stretch>
        </p:blipFill>
        <p:spPr>
          <a:xfrm>
            <a:off x="4038600" y="914400"/>
            <a:ext cx="4640263" cy="3578225"/>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300"/>
                                  </p:iterate>
                                  <p:childTnLst>
                                    <p:set>
                                      <p:cBhvr>
                                        <p:cTn id="6" dur="1" fill="hold">
                                          <p:stCondLst>
                                            <p:cond delay="299"/>
                                          </p:stCondLst>
                                        </p:cTn>
                                        <p:tgtEl>
                                          <p:spTgt spid="75781">
                                            <p:txEl>
                                              <p:charRg st="0" end="17"/>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75786"/>
                                        </p:tgtEl>
                                        <p:attrNameLst>
                                          <p:attrName>style.visibility</p:attrName>
                                        </p:attrNameLst>
                                      </p:cBhvr>
                                      <p:to>
                                        <p:strVal val="visible"/>
                                      </p:to>
                                    </p:set>
                                    <p:animEffect transition="in" filter="dissolve">
                                      <p:cBhvr>
                                        <p:cTn id="11" dur="500"/>
                                        <p:tgtEl>
                                          <p:spTgt spid="75786"/>
                                        </p:tgtEl>
                                      </p:cBhvr>
                                    </p:animEffect>
                                  </p:childTnLst>
                                  <p:subTnLst>
                                    <p:audio>
                                      <p:cMediaNode>
                                        <p:cTn display="0" masterRel="sameClick">
                                          <p:stCondLst>
                                            <p:cond evt="begin" delay="0">
                                              <p:tn val="9"/>
                                            </p:cond>
                                          </p:stCondLst>
                                          <p:endCondLst>
                                            <p:cond evt="onStopAudio" delay="0">
                                              <p:tgtEl>
                                                <p:sldTgt/>
                                              </p:tgtEl>
                                            </p:cond>
                                          </p:endCondLst>
                                        </p:cTn>
                                        <p:tgtEl>
                                          <p:sndTgt r:embed="rId3" name="chimes.wav"/>
                                        </p:tgtEl>
                                      </p:cMediaNode>
                                    </p:audio>
                                  </p:subTnLst>
                                </p:cTn>
                              </p:par>
                            </p:childTnLst>
                          </p:cTn>
                        </p:par>
                        <p:par>
                          <p:cTn id="12" fill="hold">
                            <p:stCondLst>
                              <p:cond delay="500"/>
                            </p:stCondLst>
                            <p:childTnLst>
                              <p:par>
                                <p:cTn id="13" presetID="2" presetClass="entr" presetSubtype="1" fill="hold" nodeType="afterEffect">
                                  <p:stCondLst>
                                    <p:cond delay="2000"/>
                                  </p:stCondLst>
                                  <p:childTnLst>
                                    <p:set>
                                      <p:cBhvr>
                                        <p:cTn id="14" dur="1" fill="hold">
                                          <p:stCondLst>
                                            <p:cond delay="0"/>
                                          </p:stCondLst>
                                        </p:cTn>
                                        <p:tgtEl>
                                          <p:spTgt spid="75785"/>
                                        </p:tgtEl>
                                        <p:attrNameLst>
                                          <p:attrName>style.visibility</p:attrName>
                                        </p:attrNameLst>
                                      </p:cBhvr>
                                      <p:to>
                                        <p:strVal val="visible"/>
                                      </p:to>
                                    </p:set>
                                    <p:anim calcmode="lin" valueType="num">
                                      <p:cBhvr additive="base">
                                        <p:cTn id="15" dur="500" fill="hold"/>
                                        <p:tgtEl>
                                          <p:spTgt spid="75785"/>
                                        </p:tgtEl>
                                        <p:attrNameLst>
                                          <p:attrName>ppt_x</p:attrName>
                                        </p:attrNameLst>
                                      </p:cBhvr>
                                      <p:tavLst>
                                        <p:tav tm="0">
                                          <p:val>
                                            <p:strVal val="#ppt_x"/>
                                          </p:val>
                                        </p:tav>
                                        <p:tav tm="100000">
                                          <p:val>
                                            <p:strVal val="#ppt_x"/>
                                          </p:val>
                                        </p:tav>
                                      </p:tavLst>
                                    </p:anim>
                                    <p:anim calcmode="lin" valueType="num">
                                      <p:cBhvr additive="base">
                                        <p:cTn id="16" dur="500" fill="hold"/>
                                        <p:tgtEl>
                                          <p:spTgt spid="7578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4" name="whoosh.wav"/>
                                        </p:tgtEl>
                                      </p:cMediaNode>
                                    </p:audio>
                                  </p:subTnLst>
                                </p:cTn>
                              </p:par>
                            </p:childTnLst>
                          </p:cTn>
                        </p:par>
                        <p:par>
                          <p:cTn id="17" fill="hold">
                            <p:stCondLst>
                              <p:cond delay="3000"/>
                            </p:stCondLst>
                            <p:childTnLst>
                              <p:par>
                                <p:cTn id="18" presetID="1" presetClass="entr" presetSubtype="0" fill="hold" nodeType="afterEffect">
                                  <p:stCondLst>
                                    <p:cond delay="3000"/>
                                  </p:stCondLst>
                                  <p:iterate type="wd">
                                    <p:tmAbs val="300"/>
                                  </p:iterate>
                                  <p:childTnLst>
                                    <p:set>
                                      <p:cBhvr>
                                        <p:cTn id="19" dur="1" fill="hold">
                                          <p:stCondLst>
                                            <p:cond delay="299"/>
                                          </p:stCondLst>
                                        </p:cTn>
                                        <p:tgtEl>
                                          <p:spTgt spid="75782"/>
                                        </p:tgtEl>
                                        <p:attrNameLst>
                                          <p:attrName>style.visibility</p:attrName>
                                        </p:attrNameLst>
                                      </p:cBhvr>
                                      <p:to>
                                        <p:strVal val="visible"/>
                                      </p:to>
                                    </p:set>
                                  </p:childTnLst>
                                  <p:subTnLst>
                                    <p:audio>
                                      <p:cMediaNode>
                                        <p:cTn display="0" masterRel="sameClick">
                                          <p:stCondLst>
                                            <p:cond evt="begin" delay="0">
                                              <p:tn val="18"/>
                                            </p:cond>
                                          </p:stCondLst>
                                          <p:endCondLst>
                                            <p:cond evt="onStopAudio" delay="0">
                                              <p:tgtEl>
                                                <p:sldTgt/>
                                              </p:tgtEl>
                                            </p:cond>
                                          </p:endCondLst>
                                        </p:cTn>
                                        <p:tgtEl>
                                          <p:sndTgt r:embed="rId5" name="type.wav"/>
                                        </p:tgtEl>
                                      </p:cMediaNode>
                                    </p:audio>
                                  </p:subTnLst>
                                </p:cTn>
                              </p:par>
                            </p:childTnLst>
                          </p:cTn>
                        </p:par>
                        <p:par>
                          <p:cTn id="20" fill="hold">
                            <p:stCondLst>
                              <p:cond delay="6300"/>
                            </p:stCondLst>
                            <p:childTnLst>
                              <p:par>
                                <p:cTn id="21" presetID="9" presetClass="entr" presetSubtype="0" fill="hold" nodeType="afterEffect">
                                  <p:stCondLst>
                                    <p:cond delay="0"/>
                                  </p:stCondLst>
                                  <p:childTnLst>
                                    <p:set>
                                      <p:cBhvr>
                                        <p:cTn id="22" dur="1" fill="hold">
                                          <p:stCondLst>
                                            <p:cond delay="0"/>
                                          </p:stCondLst>
                                        </p:cTn>
                                        <p:tgtEl>
                                          <p:spTgt spid="75778"/>
                                        </p:tgtEl>
                                        <p:attrNameLst>
                                          <p:attrName>style.visibility</p:attrName>
                                        </p:attrNameLst>
                                      </p:cBhvr>
                                      <p:to>
                                        <p:strVal val="visible"/>
                                      </p:to>
                                    </p:set>
                                    <p:animEffect transition="in" filter="dissolve">
                                      <p:cBhvr>
                                        <p:cTn id="23" dur="500"/>
                                        <p:tgtEl>
                                          <p:spTgt spid="75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animBg="1"/>
      <p:bldP spid="75781" grpId="0" build="p"/>
      <p:bldP spid="75782" grpId="0"/>
      <p:bldP spid="757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315" name="Rectangle 19"/>
          <p:cNvSpPr/>
          <p:nvPr/>
        </p:nvSpPr>
        <p:spPr>
          <a:xfrm>
            <a:off x="1295400" y="3403600"/>
            <a:ext cx="2209800" cy="533400"/>
          </a:xfrm>
          <a:prstGeom prst="rect">
            <a:avLst/>
          </a:prstGeom>
          <a:solidFill>
            <a:srgbClr val="8DD9FF"/>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55314" name="Rectangle 18"/>
          <p:cNvSpPr/>
          <p:nvPr/>
        </p:nvSpPr>
        <p:spPr>
          <a:xfrm>
            <a:off x="1295400" y="2616200"/>
            <a:ext cx="1752600" cy="533400"/>
          </a:xfrm>
          <a:prstGeom prst="rect">
            <a:avLst/>
          </a:prstGeom>
          <a:solidFill>
            <a:srgbClr val="FF8D83">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13316" name="Text Box 2"/>
          <p:cNvSpPr txBox="1">
            <a:spLocks noChangeArrowheads="1"/>
          </p:cNvSpPr>
          <p:nvPr/>
        </p:nvSpPr>
        <p:spPr bwMode="auto">
          <a:xfrm>
            <a:off x="914400" y="457200"/>
            <a:ext cx="7162800" cy="579438"/>
          </a:xfrm>
          <a:prstGeom prst="rect">
            <a:avLst/>
          </a:prstGeom>
          <a:solidFill>
            <a:srgbClr val="FFFF66"/>
          </a:solidFill>
          <a:ln>
            <a:noFill/>
          </a:ln>
        </p:spPr>
        <p:txBody>
          <a:bodyPr>
            <a:spAutoFit/>
          </a:bodyPr>
          <a:lstStyle>
            <a:lvl1pPr eaLnBrk="0" hangingPunct="0">
              <a:defRPr sz="2400">
                <a:solidFill>
                  <a:schemeClr val="tx1"/>
                </a:solidFill>
                <a:latin typeface="Swis721 Md BT" pitchFamily="34" charset="0"/>
              </a:defRPr>
            </a:lvl1pPr>
            <a:lvl2pPr marL="742950" indent="-285750" eaLnBrk="0" hangingPunct="0">
              <a:defRPr sz="2400">
                <a:solidFill>
                  <a:schemeClr val="tx1"/>
                </a:solidFill>
                <a:latin typeface="Swis721 Md BT" pitchFamily="34" charset="0"/>
              </a:defRPr>
            </a:lvl2pPr>
            <a:lvl3pPr marL="1143000" indent="-228600" eaLnBrk="0" hangingPunct="0">
              <a:defRPr sz="2400">
                <a:solidFill>
                  <a:schemeClr val="tx1"/>
                </a:solidFill>
                <a:latin typeface="Swis721 Md BT" pitchFamily="34" charset="0"/>
              </a:defRPr>
            </a:lvl3pPr>
            <a:lvl4pPr marL="1600200" indent="-228600" eaLnBrk="0" hangingPunct="0">
              <a:defRPr sz="2400">
                <a:solidFill>
                  <a:schemeClr val="tx1"/>
                </a:solidFill>
                <a:latin typeface="Swis721 Md BT" pitchFamily="34" charset="0"/>
              </a:defRPr>
            </a:lvl4pPr>
            <a:lvl5pPr marL="2057400" indent="-228600" eaLnBrk="0" hangingPunct="0">
              <a:defRPr sz="2400">
                <a:solidFill>
                  <a:schemeClr val="tx1"/>
                </a:solidFill>
                <a:latin typeface="Swis721 Md BT" pitchFamily="34" charset="0"/>
              </a:defRPr>
            </a:lvl5pPr>
            <a:lvl6pPr marL="2514600" indent="-228600" algn="ctr" eaLnBrk="0" fontAlgn="base" hangingPunct="0">
              <a:spcBef>
                <a:spcPct val="0"/>
              </a:spcBef>
              <a:spcAft>
                <a:spcPct val="0"/>
              </a:spcAft>
              <a:defRPr sz="2400">
                <a:solidFill>
                  <a:schemeClr val="tx1"/>
                </a:solidFill>
                <a:latin typeface="Swis721 Md BT" pitchFamily="34" charset="0"/>
              </a:defRPr>
            </a:lvl6pPr>
            <a:lvl7pPr marL="2971800" indent="-228600" algn="ctr" eaLnBrk="0" fontAlgn="base" hangingPunct="0">
              <a:spcBef>
                <a:spcPct val="0"/>
              </a:spcBef>
              <a:spcAft>
                <a:spcPct val="0"/>
              </a:spcAft>
              <a:defRPr sz="2400">
                <a:solidFill>
                  <a:schemeClr val="tx1"/>
                </a:solidFill>
                <a:latin typeface="Swis721 Md BT" pitchFamily="34" charset="0"/>
              </a:defRPr>
            </a:lvl7pPr>
            <a:lvl8pPr marL="3429000" indent="-228600" algn="ctr" eaLnBrk="0" fontAlgn="base" hangingPunct="0">
              <a:spcBef>
                <a:spcPct val="0"/>
              </a:spcBef>
              <a:spcAft>
                <a:spcPct val="0"/>
              </a:spcAft>
              <a:defRPr sz="2400">
                <a:solidFill>
                  <a:schemeClr val="tx1"/>
                </a:solidFill>
                <a:latin typeface="Swis721 Md BT" pitchFamily="34" charset="0"/>
              </a:defRPr>
            </a:lvl8pPr>
            <a:lvl9pPr marL="3886200" indent="-228600" algn="ctr" eaLnBrk="0" fontAlgn="base" hangingPunct="0">
              <a:spcBef>
                <a:spcPct val="0"/>
              </a:spcBef>
              <a:spcAft>
                <a:spcPct val="0"/>
              </a:spcAft>
              <a:defRPr sz="2400">
                <a:solidFill>
                  <a:schemeClr val="tx1"/>
                </a:solidFill>
                <a:latin typeface="Swis721 Md BT"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GB" altLang="en-US" sz="3200" b="0" i="0" u="none" strike="noStrike" kern="1200" cap="none" spc="0" normalizeH="0" baseline="0" noProof="0" dirty="0">
                <a:ln>
                  <a:noFill/>
                </a:ln>
                <a:solidFill>
                  <a:srgbClr val="FF0000"/>
                </a:solidFill>
                <a:effectLst/>
                <a:uLnTx/>
                <a:uFillTx/>
                <a:latin typeface="+mj-lt"/>
                <a:ea typeface="+mn-ea"/>
                <a:cs typeface="+mn-cs"/>
              </a:rPr>
              <a:t>Types of errors</a:t>
            </a:r>
            <a:endParaRPr kumimoji="0" lang="en-GB" altLang="en-US" sz="3200" b="0" i="0" u="none" strike="noStrike" kern="1200" cap="none" spc="0" normalizeH="0" baseline="0" noProof="0" dirty="0">
              <a:ln>
                <a:noFill/>
              </a:ln>
              <a:solidFill>
                <a:srgbClr val="FF0000"/>
              </a:solidFill>
              <a:effectLst/>
              <a:uLnTx/>
              <a:uFillTx/>
              <a:latin typeface="+mj-lt"/>
              <a:ea typeface="+mn-ea"/>
              <a:cs typeface="+mn-cs"/>
            </a:endParaRPr>
          </a:p>
        </p:txBody>
      </p:sp>
      <p:sp>
        <p:nvSpPr>
          <p:cNvPr id="55312" name="Text Box 16"/>
          <p:cNvSpPr txBox="1"/>
          <p:nvPr/>
        </p:nvSpPr>
        <p:spPr>
          <a:xfrm>
            <a:off x="914400" y="1371600"/>
            <a:ext cx="7162800" cy="9890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60000"/>
              </a:spcBef>
              <a:buClrTx/>
              <a:buNone/>
            </a:pPr>
            <a:r>
              <a:rPr lang="en-GB" altLang="en-US" sz="2800" dirty="0">
                <a:latin typeface="Swis721 Md BT" pitchFamily="34" charset="0"/>
              </a:rPr>
              <a:t>When reading scales,</a:t>
            </a:r>
            <a:endParaRPr lang="en-GB" altLang="en-US" sz="2800" dirty="0">
              <a:latin typeface="Swis721 Md BT" pitchFamily="34" charset="0"/>
            </a:endParaRPr>
          </a:p>
          <a:p>
            <a:pPr marL="0" lvl="0" indent="0" eaLnBrk="1" hangingPunct="1">
              <a:spcBef>
                <a:spcPct val="10000"/>
              </a:spcBef>
              <a:buClrTx/>
              <a:buNone/>
            </a:pPr>
            <a:r>
              <a:rPr lang="en-GB" altLang="en-US" sz="2800" dirty="0">
                <a:latin typeface="Swis721 Md BT" pitchFamily="34" charset="0"/>
              </a:rPr>
              <a:t>there are 2 main types of error:</a:t>
            </a:r>
            <a:endParaRPr lang="en-GB" altLang="en-US" sz="2800" dirty="0">
              <a:latin typeface="Swis721 Md BT" pitchFamily="34" charset="0"/>
            </a:endParaRPr>
          </a:p>
        </p:txBody>
      </p:sp>
      <p:sp>
        <p:nvSpPr>
          <p:cNvPr id="55313" name="Text Box 17"/>
          <p:cNvSpPr txBox="1"/>
          <p:nvPr/>
        </p:nvSpPr>
        <p:spPr>
          <a:xfrm>
            <a:off x="914400" y="4281488"/>
            <a:ext cx="6019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100000"/>
              </a:spcBef>
              <a:buClrTx/>
              <a:buNone/>
            </a:pPr>
            <a:r>
              <a:rPr lang="en-GB" altLang="en-US" sz="2800" dirty="0">
                <a:latin typeface="Swis721 Md BT" pitchFamily="34" charset="0"/>
              </a:rPr>
              <a:t>Let’s look at some examples . . .</a:t>
            </a:r>
            <a:endParaRPr lang="en-GB" altLang="en-US" sz="2400" dirty="0">
              <a:latin typeface="Swis721 Md BT" pitchFamily="34" charset="0"/>
            </a:endParaRPr>
          </a:p>
        </p:txBody>
      </p:sp>
      <p:sp>
        <p:nvSpPr>
          <p:cNvPr id="55317" name="Text Box 21"/>
          <p:cNvSpPr txBox="1"/>
          <p:nvPr/>
        </p:nvSpPr>
        <p:spPr>
          <a:xfrm>
            <a:off x="914400" y="2590800"/>
            <a:ext cx="7010400" cy="1358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381000" lvl="0" indent="-381000" eaLnBrk="1" hangingPunct="1">
              <a:spcBef>
                <a:spcPct val="60000"/>
              </a:spcBef>
              <a:buClrTx/>
            </a:pPr>
            <a:r>
              <a:rPr lang="en-GB" altLang="en-US" dirty="0">
                <a:latin typeface="Swis721 Md BT" pitchFamily="34" charset="0"/>
              </a:rPr>
              <a:t>Random</a:t>
            </a:r>
            <a:r>
              <a:rPr lang="en-GB" altLang="en-US" sz="2800" dirty="0">
                <a:latin typeface="Swis721 Md BT" pitchFamily="34" charset="0"/>
              </a:rPr>
              <a:t> errors</a:t>
            </a:r>
            <a:endParaRPr lang="en-GB" altLang="en-US" sz="2800" dirty="0">
              <a:latin typeface="Swis721 Md BT" pitchFamily="34" charset="0"/>
            </a:endParaRPr>
          </a:p>
          <a:p>
            <a:pPr marL="381000" lvl="0" indent="-381000" eaLnBrk="1" hangingPunct="1">
              <a:spcBef>
                <a:spcPct val="60000"/>
              </a:spcBef>
              <a:buClrTx/>
            </a:pPr>
            <a:r>
              <a:rPr lang="en-GB" altLang="en-US" dirty="0">
                <a:latin typeface="Swis721 Md BT" pitchFamily="34" charset="0"/>
              </a:rPr>
              <a:t>Systematic</a:t>
            </a:r>
            <a:r>
              <a:rPr lang="en-GB" altLang="en-US" sz="2800" dirty="0">
                <a:latin typeface="Swis721 Md BT" pitchFamily="34" charset="0"/>
              </a:rPr>
              <a:t> errors.</a:t>
            </a:r>
            <a:endParaRPr lang="en-GB" altLang="en-US" sz="2400" dirty="0">
              <a:latin typeface="Swis721 Md BT"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5312">
                                            <p:txEl>
                                              <p:charRg st="0" end="2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5312">
                                            <p:txEl>
                                              <p:charRg st="21" end="5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5317"/>
                                        </p:tgtEl>
                                        <p:attrNameLst>
                                          <p:attrName>style.visibility</p:attrName>
                                        </p:attrNameLst>
                                      </p:cBhvr>
                                      <p:to>
                                        <p:strVal val="visible"/>
                                      </p:to>
                                    </p:se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55314"/>
                                        </p:tgtEl>
                                        <p:attrNameLst>
                                          <p:attrName>style.visibility</p:attrName>
                                        </p:attrNameLst>
                                      </p:cBhvr>
                                      <p:to>
                                        <p:strVal val="visible"/>
                                      </p:to>
                                    </p:set>
                                    <p:animEffect transition="in" filter="dissolve">
                                      <p:cBhvr>
                                        <p:cTn id="18" dur="500"/>
                                        <p:tgtEl>
                                          <p:spTgt spid="55314"/>
                                        </p:tgtEl>
                                      </p:cBhvr>
                                    </p:animEffect>
                                  </p:childTnLst>
                                </p:cTn>
                              </p:par>
                            </p:childTnLst>
                          </p:cTn>
                        </p:par>
                        <p:par>
                          <p:cTn id="19" fill="hold">
                            <p:stCondLst>
                              <p:cond delay="1000"/>
                            </p:stCondLst>
                            <p:childTnLst>
                              <p:par>
                                <p:cTn id="20" presetID="9" presetClass="entr" presetSubtype="0" fill="hold" nodeType="afterEffect">
                                  <p:stCondLst>
                                    <p:cond delay="0"/>
                                  </p:stCondLst>
                                  <p:childTnLst>
                                    <p:set>
                                      <p:cBhvr>
                                        <p:cTn id="21" dur="1" fill="hold">
                                          <p:stCondLst>
                                            <p:cond delay="0"/>
                                          </p:stCondLst>
                                        </p:cTn>
                                        <p:tgtEl>
                                          <p:spTgt spid="55315"/>
                                        </p:tgtEl>
                                        <p:attrNameLst>
                                          <p:attrName>style.visibility</p:attrName>
                                        </p:attrNameLst>
                                      </p:cBhvr>
                                      <p:to>
                                        <p:strVal val="visible"/>
                                      </p:to>
                                    </p:set>
                                    <p:animEffect transition="in" filter="dissolve">
                                      <p:cBhvr>
                                        <p:cTn id="22" dur="500"/>
                                        <p:tgtEl>
                                          <p:spTgt spid="553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iterate type="wd">
                                    <p:tmAbs val="300"/>
                                  </p:iterate>
                                  <p:childTnLst>
                                    <p:set>
                                      <p:cBhvr>
                                        <p:cTn id="26" dur="1" fill="hold">
                                          <p:stCondLst>
                                            <p:cond delay="299"/>
                                          </p:stCondLst>
                                        </p:cTn>
                                        <p:tgtEl>
                                          <p:spTgt spid="55313"/>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5" grpId="0" animBg="1"/>
      <p:bldP spid="55314" grpId="0" animBg="1"/>
      <p:bldP spid="55312" grpId="0" build="p"/>
      <p:bldP spid="55313" grpId="0"/>
      <p:bldP spid="553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ext Box 18"/>
          <p:cNvSpPr txBox="1"/>
          <p:nvPr/>
        </p:nvSpPr>
        <p:spPr>
          <a:xfrm>
            <a:off x="914400" y="457200"/>
            <a:ext cx="6248400" cy="579438"/>
          </a:xfrm>
          <a:prstGeom prst="rect">
            <a:avLst/>
          </a:prstGeom>
          <a:gradFill rotWithShape="0">
            <a:gsLst>
              <a:gs pos="0">
                <a:srgbClr val="FF9D95"/>
              </a:gs>
              <a:gs pos="100000">
                <a:srgbClr val="FFFFCC"/>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dirty="0">
                <a:solidFill>
                  <a:srgbClr val="FF0000"/>
                </a:solidFill>
                <a:latin typeface="Swis721 Md BT" pitchFamily="34" charset="0"/>
              </a:rPr>
              <a:t>Random errors</a:t>
            </a:r>
            <a:endParaRPr lang="en-GB" altLang="en-US" dirty="0">
              <a:solidFill>
                <a:srgbClr val="FF0000"/>
              </a:solidFill>
              <a:latin typeface="Swis721 Md BT" pitchFamily="34" charset="0"/>
            </a:endParaRPr>
          </a:p>
        </p:txBody>
      </p:sp>
      <p:sp>
        <p:nvSpPr>
          <p:cNvPr id="58371" name="Text Box 3"/>
          <p:cNvSpPr txBox="1"/>
          <p:nvPr/>
        </p:nvSpPr>
        <p:spPr>
          <a:xfrm>
            <a:off x="914400" y="1371600"/>
            <a:ext cx="4343400" cy="2057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buClrTx/>
              <a:buNone/>
            </a:pPr>
            <a:r>
              <a:rPr lang="en-GB" altLang="en-US" sz="2800" dirty="0">
                <a:latin typeface="Swis721 Md BT" pitchFamily="34" charset="0"/>
              </a:rPr>
              <a:t>These may be due to </a:t>
            </a:r>
            <a:endParaRPr lang="en-GB" altLang="en-US" sz="2800" dirty="0">
              <a:latin typeface="Swis721 Md BT" pitchFamily="34" charset="0"/>
            </a:endParaRPr>
          </a:p>
          <a:p>
            <a:pPr marL="0" lvl="0" indent="0" eaLnBrk="1" hangingPunct="1">
              <a:buClrTx/>
              <a:buNone/>
            </a:pPr>
            <a:r>
              <a:rPr lang="en-GB" altLang="en-US" sz="2800" dirty="0">
                <a:latin typeface="Swis721 Md BT" pitchFamily="34" charset="0"/>
              </a:rPr>
              <a:t>human error,</a:t>
            </a:r>
            <a:endParaRPr lang="en-GB" altLang="en-US" sz="2800" dirty="0">
              <a:latin typeface="Swis721 Md BT" pitchFamily="34" charset="0"/>
            </a:endParaRPr>
          </a:p>
          <a:p>
            <a:pPr marL="0" lvl="0" indent="0" eaLnBrk="1" hangingPunct="1">
              <a:buClrTx/>
              <a:buNone/>
            </a:pPr>
            <a:r>
              <a:rPr lang="en-GB" altLang="en-US" sz="2800" dirty="0">
                <a:latin typeface="Swis721 Md BT" pitchFamily="34" charset="0"/>
              </a:rPr>
              <a:t>a faulty technique, </a:t>
            </a:r>
            <a:endParaRPr lang="en-GB" altLang="en-US" sz="2800" dirty="0">
              <a:latin typeface="Swis721 Md BT" pitchFamily="34" charset="0"/>
            </a:endParaRPr>
          </a:p>
          <a:p>
            <a:pPr marL="0" lvl="0" indent="0" eaLnBrk="1" hangingPunct="1">
              <a:buClrTx/>
              <a:buNone/>
            </a:pPr>
            <a:r>
              <a:rPr lang="en-GB" altLang="en-US" sz="2800" dirty="0">
                <a:latin typeface="Swis721 Md BT" pitchFamily="34" charset="0"/>
              </a:rPr>
              <a:t>or faulty equipment.</a:t>
            </a:r>
            <a:endParaRPr lang="en-GB" altLang="en-US" sz="2800" dirty="0">
              <a:solidFill>
                <a:schemeClr val="accent2"/>
              </a:solidFill>
              <a:latin typeface="Swis721 Md BT" pitchFamily="34" charset="0"/>
            </a:endParaRPr>
          </a:p>
        </p:txBody>
      </p:sp>
      <p:sp>
        <p:nvSpPr>
          <p:cNvPr id="58380" name="Text Box 12"/>
          <p:cNvSpPr txBox="1"/>
          <p:nvPr/>
        </p:nvSpPr>
        <p:spPr>
          <a:xfrm>
            <a:off x="2339975" y="4694238"/>
            <a:ext cx="5446713" cy="14716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10000"/>
              </a:spcBef>
              <a:buClrTx/>
              <a:buNone/>
            </a:pPr>
            <a:r>
              <a:rPr lang="en-GB" altLang="en-US" sz="2800" dirty="0">
                <a:latin typeface="Swis721 Md BT" pitchFamily="34" charset="0"/>
              </a:rPr>
              <a:t>When timing a pendulum </a:t>
            </a:r>
            <a:endParaRPr lang="en-GB" altLang="en-US" sz="2800" dirty="0">
              <a:latin typeface="Swis721 Md BT" pitchFamily="34" charset="0"/>
            </a:endParaRPr>
          </a:p>
          <a:p>
            <a:pPr marL="0" lvl="0" indent="0" eaLnBrk="1" hangingPunct="1">
              <a:spcBef>
                <a:spcPct val="10000"/>
              </a:spcBef>
              <a:buClrTx/>
              <a:buNone/>
            </a:pPr>
            <a:r>
              <a:rPr lang="en-GB" altLang="en-US" sz="2800" dirty="0">
                <a:latin typeface="Swis721 Md BT" pitchFamily="34" charset="0"/>
              </a:rPr>
              <a:t>you may start the stopwatch </a:t>
            </a:r>
            <a:endParaRPr lang="en-GB" altLang="en-US" sz="2800" dirty="0">
              <a:latin typeface="Swis721 Md BT" pitchFamily="34" charset="0"/>
            </a:endParaRPr>
          </a:p>
          <a:p>
            <a:pPr marL="0" lvl="0" indent="0" eaLnBrk="1" hangingPunct="1">
              <a:spcBef>
                <a:spcPct val="10000"/>
              </a:spcBef>
              <a:buClrTx/>
              <a:buNone/>
            </a:pPr>
            <a:r>
              <a:rPr lang="en-GB" altLang="en-US" sz="2800" dirty="0">
                <a:latin typeface="Swis721 Md BT" pitchFamily="34" charset="0"/>
              </a:rPr>
              <a:t>too soon, or too late, randomly.</a:t>
            </a:r>
            <a:endParaRPr lang="en-GB" altLang="en-US" sz="2800" dirty="0">
              <a:latin typeface="Swis721 Md BT" pitchFamily="34" charset="0"/>
            </a:endParaRPr>
          </a:p>
        </p:txBody>
      </p:sp>
      <p:pic>
        <p:nvPicPr>
          <p:cNvPr id="58381" name="Picture 13" descr="D:\P4U Web-site items\KJ-PowerPoints\images for PPTs\p8-ProM+Ruler.gif"/>
          <p:cNvPicPr>
            <a:picLocks noChangeAspect="1"/>
          </p:cNvPicPr>
          <p:nvPr/>
        </p:nvPicPr>
        <p:blipFill>
          <a:blip r:embed="rId1"/>
          <a:stretch>
            <a:fillRect/>
          </a:stretch>
        </p:blipFill>
        <p:spPr>
          <a:xfrm>
            <a:off x="5529263" y="2235200"/>
            <a:ext cx="2700337" cy="1911350"/>
          </a:xfrm>
          <a:prstGeom prst="rect">
            <a:avLst/>
          </a:prstGeom>
          <a:noFill/>
          <a:ln w="9525">
            <a:noFill/>
          </a:ln>
        </p:spPr>
      </p:pic>
      <p:pic>
        <p:nvPicPr>
          <p:cNvPr id="58382" name="Picture 14" descr="D:\P4U Web-site items\KJ-PowerPoints\images for PPTs\ParallaxError.gif"/>
          <p:cNvPicPr>
            <a:picLocks noChangeAspect="1"/>
          </p:cNvPicPr>
          <p:nvPr/>
        </p:nvPicPr>
        <p:blipFill>
          <a:blip r:embed="rId2"/>
          <a:stretch>
            <a:fillRect/>
          </a:stretch>
        </p:blipFill>
        <p:spPr>
          <a:xfrm>
            <a:off x="5527675" y="152400"/>
            <a:ext cx="2701925" cy="2082800"/>
          </a:xfrm>
          <a:prstGeom prst="rect">
            <a:avLst/>
          </a:prstGeom>
          <a:noFill/>
          <a:ln w="9525">
            <a:noFill/>
          </a:ln>
        </p:spPr>
      </p:pic>
      <p:sp>
        <p:nvSpPr>
          <p:cNvPr id="58383" name="Line 15"/>
          <p:cNvSpPr/>
          <p:nvPr/>
        </p:nvSpPr>
        <p:spPr>
          <a:xfrm flipV="1">
            <a:off x="4114800" y="1752600"/>
            <a:ext cx="1219200" cy="381000"/>
          </a:xfrm>
          <a:prstGeom prst="line">
            <a:avLst/>
          </a:prstGeom>
          <a:ln w="38100" cap="flat" cmpd="sng">
            <a:solidFill>
              <a:srgbClr val="FE7AA6"/>
            </a:solidFill>
            <a:prstDash val="solid"/>
            <a:headEnd type="none" w="med" len="med"/>
            <a:tailEnd type="triangle" w="med" len="med"/>
          </a:ln>
        </p:spPr>
      </p:sp>
      <p:sp>
        <p:nvSpPr>
          <p:cNvPr id="58384" name="Line 16"/>
          <p:cNvSpPr/>
          <p:nvPr/>
        </p:nvSpPr>
        <p:spPr>
          <a:xfrm>
            <a:off x="4114800" y="2438400"/>
            <a:ext cx="1295400" cy="152400"/>
          </a:xfrm>
          <a:prstGeom prst="line">
            <a:avLst/>
          </a:prstGeom>
          <a:ln w="38100" cap="flat" cmpd="sng">
            <a:solidFill>
              <a:srgbClr val="FE7AA6"/>
            </a:solidFill>
            <a:prstDash val="solid"/>
            <a:headEnd type="none" w="med" len="med"/>
            <a:tailEnd type="triangle" w="med" len="med"/>
          </a:ln>
        </p:spPr>
      </p:sp>
      <p:pic>
        <p:nvPicPr>
          <p:cNvPr id="2" name="Picture 1"/>
          <p:cNvPicPr>
            <a:picLocks noChangeAspect="1"/>
          </p:cNvPicPr>
          <p:nvPr/>
        </p:nvPicPr>
        <p:blipFill>
          <a:blip r:embed="rId3"/>
          <a:stretch>
            <a:fillRect/>
          </a:stretch>
        </p:blipFill>
        <p:spPr>
          <a:xfrm>
            <a:off x="971600" y="3861048"/>
            <a:ext cx="1104900" cy="2266950"/>
          </a:xfrm>
          <a:prstGeom prst="rect">
            <a:avLst/>
          </a:prstGeom>
          <a:scene3d>
            <a:camera prst="orthographicFront">
              <a:rot lat="0" lon="0" rev="0"/>
            </a:camera>
            <a:lightRig rig="threePt" dir="t"/>
          </a:scene3d>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8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58383"/>
                                        </p:tgtEl>
                                        <p:attrNameLst>
                                          <p:attrName>style.visibility</p:attrName>
                                        </p:attrNameLst>
                                      </p:cBhvr>
                                      <p:to>
                                        <p:strVal val="visible"/>
                                      </p:to>
                                    </p:set>
                                    <p:animEffect transition="in" filter="dissolve">
                                      <p:cBhvr>
                                        <p:cTn id="11" dur="500"/>
                                        <p:tgtEl>
                                          <p:spTgt spid="58383"/>
                                        </p:tgtEl>
                                      </p:cBhvr>
                                    </p:animEffect>
                                  </p:childTnLst>
                                </p:cTn>
                              </p:par>
                            </p:childTnLst>
                          </p:cTn>
                        </p:par>
                        <p:par>
                          <p:cTn id="12" fill="hold">
                            <p:stCondLst>
                              <p:cond delay="500"/>
                            </p:stCondLst>
                            <p:childTnLst>
                              <p:par>
                                <p:cTn id="13" presetID="9" presetClass="entr" presetSubtype="0" fill="hold" nodeType="afterEffect">
                                  <p:stCondLst>
                                    <p:cond delay="0"/>
                                  </p:stCondLst>
                                  <p:childTnLst>
                                    <p:set>
                                      <p:cBhvr>
                                        <p:cTn id="14" dur="1" fill="hold">
                                          <p:stCondLst>
                                            <p:cond delay="0"/>
                                          </p:stCondLst>
                                        </p:cTn>
                                        <p:tgtEl>
                                          <p:spTgt spid="58382"/>
                                        </p:tgtEl>
                                        <p:attrNameLst>
                                          <p:attrName>style.visibility</p:attrName>
                                        </p:attrNameLst>
                                      </p:cBhvr>
                                      <p:to>
                                        <p:strVal val="visible"/>
                                      </p:to>
                                    </p:set>
                                    <p:animEffect transition="in" filter="dissolve">
                                      <p:cBhvr>
                                        <p:cTn id="15" dur="500"/>
                                        <p:tgtEl>
                                          <p:spTgt spid="5838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8384"/>
                                        </p:tgtEl>
                                        <p:attrNameLst>
                                          <p:attrName>style.visibility</p:attrName>
                                        </p:attrNameLst>
                                      </p:cBhvr>
                                      <p:to>
                                        <p:strVal val="visible"/>
                                      </p:to>
                                    </p:set>
                                    <p:animEffect transition="in" filter="dissolve">
                                      <p:cBhvr>
                                        <p:cTn id="20" dur="500"/>
                                        <p:tgtEl>
                                          <p:spTgt spid="58384"/>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58381"/>
                                        </p:tgtEl>
                                        <p:attrNameLst>
                                          <p:attrName>style.visibility</p:attrName>
                                        </p:attrNameLst>
                                      </p:cBhvr>
                                      <p:to>
                                        <p:strVal val="visible"/>
                                      </p:to>
                                    </p:set>
                                    <p:animEffect transition="in" filter="dissolve">
                                      <p:cBhvr>
                                        <p:cTn id="24" dur="500"/>
                                        <p:tgtEl>
                                          <p:spTgt spid="5838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500"/>
                                  </p:stCondLst>
                                  <p:childTnLst>
                                    <p:set>
                                      <p:cBhvr>
                                        <p:cTn id="31" dur="1" fill="hold">
                                          <p:stCondLst>
                                            <p:cond delay="499"/>
                                          </p:stCondLst>
                                        </p:cTn>
                                        <p:tgtEl>
                                          <p:spTgt spid="58380">
                                            <p:txEl>
                                              <p:charRg st="0" end="24"/>
                                            </p:txEl>
                                          </p:spTgt>
                                        </p:tgtEl>
                                        <p:attrNameLst>
                                          <p:attrName>style.visibility</p:attrName>
                                        </p:attrNameLst>
                                      </p:cBhvr>
                                      <p:to>
                                        <p:strVal val="visible"/>
                                      </p:to>
                                    </p:set>
                                  </p:childTnLst>
                                </p:cTn>
                              </p:par>
                            </p:childTnLst>
                          </p:cTn>
                        </p:par>
                        <p:par>
                          <p:cTn id="32" fill="hold">
                            <p:stCondLst>
                              <p:cond delay="1000"/>
                            </p:stCondLst>
                            <p:childTnLst>
                              <p:par>
                                <p:cTn id="33" presetID="1" presetClass="entr" presetSubtype="0" fill="hold" nodeType="afterEffect">
                                  <p:stCondLst>
                                    <p:cond delay="1000"/>
                                  </p:stCondLst>
                                  <p:childTnLst>
                                    <p:set>
                                      <p:cBhvr>
                                        <p:cTn id="34" dur="1" fill="hold">
                                          <p:stCondLst>
                                            <p:cond delay="499"/>
                                          </p:stCondLst>
                                        </p:cTn>
                                        <p:tgtEl>
                                          <p:spTgt spid="58380">
                                            <p:txEl>
                                              <p:charRg st="24" end="53"/>
                                            </p:txEl>
                                          </p:spTgt>
                                        </p:tgtEl>
                                        <p:attrNameLst>
                                          <p:attrName>style.visibility</p:attrName>
                                        </p:attrNameLst>
                                      </p:cBhvr>
                                      <p:to>
                                        <p:strVal val="visible"/>
                                      </p:to>
                                    </p:set>
                                  </p:childTnLst>
                                </p:cTn>
                              </p:par>
                            </p:childTnLst>
                          </p:cTn>
                        </p:par>
                        <p:par>
                          <p:cTn id="35" fill="hold">
                            <p:stCondLst>
                              <p:cond delay="2500"/>
                            </p:stCondLst>
                            <p:childTnLst>
                              <p:par>
                                <p:cTn id="36" presetID="1" presetClass="entr" presetSubtype="0" fill="hold" nodeType="afterEffect">
                                  <p:stCondLst>
                                    <p:cond delay="500"/>
                                  </p:stCondLst>
                                  <p:childTnLst>
                                    <p:set>
                                      <p:cBhvr>
                                        <p:cTn id="37" dur="1" fill="hold">
                                          <p:stCondLst>
                                            <p:cond delay="499"/>
                                          </p:stCondLst>
                                        </p:cTn>
                                        <p:tgtEl>
                                          <p:spTgt spid="58380">
                                            <p:txEl>
                                              <p:charRg st="53" end="8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p:bldP spid="5838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 name="Rectangle 17"/>
          <p:cNvSpPr/>
          <p:nvPr/>
        </p:nvSpPr>
        <p:spPr>
          <a:xfrm>
            <a:off x="3095625" y="4365625"/>
            <a:ext cx="2268538" cy="358775"/>
          </a:xfrm>
          <a:prstGeom prst="rect">
            <a:avLst/>
          </a:prstGeom>
          <a:solidFill>
            <a:srgbClr val="FF8D83">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15363" name="Text Box 18"/>
          <p:cNvSpPr txBox="1">
            <a:spLocks noChangeArrowheads="1"/>
          </p:cNvSpPr>
          <p:nvPr/>
        </p:nvSpPr>
        <p:spPr bwMode="auto">
          <a:xfrm>
            <a:off x="914400" y="457200"/>
            <a:ext cx="6248400" cy="579438"/>
          </a:xfrm>
          <a:prstGeom prst="rect">
            <a:avLst/>
          </a:prstGeom>
          <a:gradFill rotWithShape="0">
            <a:gsLst>
              <a:gs pos="0">
                <a:srgbClr val="FF9D95"/>
              </a:gs>
              <a:gs pos="100000">
                <a:srgbClr val="FFFFCC"/>
              </a:gs>
            </a:gsLst>
            <a:lin ang="0" scaled="1"/>
          </a:gradFill>
          <a:ln>
            <a:noFill/>
          </a:ln>
        </p:spPr>
        <p:txBody>
          <a:bodyPr>
            <a:spAutoFit/>
          </a:bodyPr>
          <a:lstStyle>
            <a:lvl1pPr eaLnBrk="0" hangingPunct="0">
              <a:defRPr sz="2400">
                <a:solidFill>
                  <a:schemeClr val="tx1"/>
                </a:solidFill>
                <a:latin typeface="Swis721 Md BT" pitchFamily="34" charset="0"/>
              </a:defRPr>
            </a:lvl1pPr>
            <a:lvl2pPr marL="742950" indent="-285750" eaLnBrk="0" hangingPunct="0">
              <a:defRPr sz="2400">
                <a:solidFill>
                  <a:schemeClr val="tx1"/>
                </a:solidFill>
                <a:latin typeface="Swis721 Md BT" pitchFamily="34" charset="0"/>
              </a:defRPr>
            </a:lvl2pPr>
            <a:lvl3pPr marL="1143000" indent="-228600" eaLnBrk="0" hangingPunct="0">
              <a:defRPr sz="2400">
                <a:solidFill>
                  <a:schemeClr val="tx1"/>
                </a:solidFill>
                <a:latin typeface="Swis721 Md BT" pitchFamily="34" charset="0"/>
              </a:defRPr>
            </a:lvl3pPr>
            <a:lvl4pPr marL="1600200" indent="-228600" eaLnBrk="0" hangingPunct="0">
              <a:defRPr sz="2400">
                <a:solidFill>
                  <a:schemeClr val="tx1"/>
                </a:solidFill>
                <a:latin typeface="Swis721 Md BT" pitchFamily="34" charset="0"/>
              </a:defRPr>
            </a:lvl4pPr>
            <a:lvl5pPr marL="2057400" indent="-228600" eaLnBrk="0" hangingPunct="0">
              <a:defRPr sz="2400">
                <a:solidFill>
                  <a:schemeClr val="tx1"/>
                </a:solidFill>
                <a:latin typeface="Swis721 Md BT" pitchFamily="34" charset="0"/>
              </a:defRPr>
            </a:lvl5pPr>
            <a:lvl6pPr marL="2514600" indent="-228600" algn="ctr" eaLnBrk="0" fontAlgn="base" hangingPunct="0">
              <a:spcBef>
                <a:spcPct val="0"/>
              </a:spcBef>
              <a:spcAft>
                <a:spcPct val="0"/>
              </a:spcAft>
              <a:defRPr sz="2400">
                <a:solidFill>
                  <a:schemeClr val="tx1"/>
                </a:solidFill>
                <a:latin typeface="Swis721 Md BT" pitchFamily="34" charset="0"/>
              </a:defRPr>
            </a:lvl6pPr>
            <a:lvl7pPr marL="2971800" indent="-228600" algn="ctr" eaLnBrk="0" fontAlgn="base" hangingPunct="0">
              <a:spcBef>
                <a:spcPct val="0"/>
              </a:spcBef>
              <a:spcAft>
                <a:spcPct val="0"/>
              </a:spcAft>
              <a:defRPr sz="2400">
                <a:solidFill>
                  <a:schemeClr val="tx1"/>
                </a:solidFill>
                <a:latin typeface="Swis721 Md BT" pitchFamily="34" charset="0"/>
              </a:defRPr>
            </a:lvl7pPr>
            <a:lvl8pPr marL="3429000" indent="-228600" algn="ctr" eaLnBrk="0" fontAlgn="base" hangingPunct="0">
              <a:spcBef>
                <a:spcPct val="0"/>
              </a:spcBef>
              <a:spcAft>
                <a:spcPct val="0"/>
              </a:spcAft>
              <a:defRPr sz="2400">
                <a:solidFill>
                  <a:schemeClr val="tx1"/>
                </a:solidFill>
                <a:latin typeface="Swis721 Md BT" pitchFamily="34" charset="0"/>
              </a:defRPr>
            </a:lvl8pPr>
            <a:lvl9pPr marL="3886200" indent="-228600" algn="ctr" eaLnBrk="0" fontAlgn="base" hangingPunct="0">
              <a:spcBef>
                <a:spcPct val="0"/>
              </a:spcBef>
              <a:spcAft>
                <a:spcPct val="0"/>
              </a:spcAft>
              <a:defRPr sz="2400">
                <a:solidFill>
                  <a:schemeClr val="tx1"/>
                </a:solidFill>
                <a:latin typeface="Swis721 Md BT"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GB" altLang="en-US" sz="3200" b="0" i="0" u="none" strike="noStrike" kern="1200" cap="none" spc="0" normalizeH="0" baseline="0" noProof="0" dirty="0">
                <a:ln>
                  <a:noFill/>
                </a:ln>
                <a:solidFill>
                  <a:srgbClr val="FF0000"/>
                </a:solidFill>
                <a:effectLst/>
                <a:uLnTx/>
                <a:uFillTx/>
                <a:latin typeface="+mj-lt"/>
                <a:ea typeface="+mn-ea"/>
                <a:cs typeface="+mn-cs"/>
              </a:rPr>
              <a:t>Random errors</a:t>
            </a:r>
            <a:endParaRPr kumimoji="0" lang="en-GB" altLang="en-US" sz="3200" b="0" i="0" u="none" strike="noStrike" kern="1200" cap="none" spc="0" normalizeH="0" baseline="0" noProof="0" dirty="0">
              <a:ln>
                <a:noFill/>
              </a:ln>
              <a:solidFill>
                <a:srgbClr val="FF0000"/>
              </a:solidFill>
              <a:effectLst/>
              <a:uLnTx/>
              <a:uFillTx/>
              <a:latin typeface="+mj-lt"/>
              <a:ea typeface="+mn-ea"/>
              <a:cs typeface="+mn-cs"/>
            </a:endParaRPr>
          </a:p>
        </p:txBody>
      </p:sp>
      <p:sp>
        <p:nvSpPr>
          <p:cNvPr id="58385" name="Rectangle 17"/>
          <p:cNvSpPr/>
          <p:nvPr/>
        </p:nvSpPr>
        <p:spPr>
          <a:xfrm>
            <a:off x="2447925" y="1962150"/>
            <a:ext cx="4787900" cy="533400"/>
          </a:xfrm>
          <a:prstGeom prst="rect">
            <a:avLst/>
          </a:prstGeom>
          <a:solidFill>
            <a:srgbClr val="FF8D83">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58380" name="Text Box 12"/>
          <p:cNvSpPr txBox="1"/>
          <p:nvPr/>
        </p:nvSpPr>
        <p:spPr>
          <a:xfrm>
            <a:off x="874713" y="1484313"/>
            <a:ext cx="7010400" cy="9969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10000"/>
              </a:spcBef>
              <a:buClrTx/>
              <a:buNone/>
            </a:pPr>
            <a:r>
              <a:rPr lang="en-GB" altLang="en-US" sz="2800" dirty="0">
                <a:latin typeface="Swis721 Md BT" pitchFamily="34" charset="0"/>
              </a:rPr>
              <a:t>To reduce the error, take a lot of readings, </a:t>
            </a:r>
            <a:endParaRPr lang="en-GB" altLang="en-US" sz="2800" dirty="0">
              <a:latin typeface="Swis721 Md BT" pitchFamily="34" charset="0"/>
            </a:endParaRPr>
          </a:p>
          <a:p>
            <a:pPr marL="0" lvl="0" indent="0" eaLnBrk="1" hangingPunct="1">
              <a:spcBef>
                <a:spcPct val="10000"/>
              </a:spcBef>
              <a:buClrTx/>
              <a:buNone/>
            </a:pPr>
            <a:r>
              <a:rPr lang="en-GB" altLang="en-US" sz="2800" dirty="0">
                <a:latin typeface="Swis721 Md BT" pitchFamily="34" charset="0"/>
              </a:rPr>
              <a:t>and then calculate the average (mean).</a:t>
            </a:r>
            <a:endParaRPr lang="en-GB" altLang="en-US" sz="2800" dirty="0">
              <a:latin typeface="Swis721 Md BT" pitchFamily="34" charset="0"/>
            </a:endParaRPr>
          </a:p>
        </p:txBody>
      </p:sp>
      <p:pic>
        <p:nvPicPr>
          <p:cNvPr id="3" name="Picture 2"/>
          <p:cNvPicPr>
            <a:picLocks noChangeAspect="1"/>
          </p:cNvPicPr>
          <p:nvPr/>
        </p:nvPicPr>
        <p:blipFill>
          <a:blip r:embed="rId1"/>
          <a:stretch>
            <a:fillRect/>
          </a:stretch>
        </p:blipFill>
        <p:spPr>
          <a:xfrm>
            <a:off x="7354888" y="2852738"/>
            <a:ext cx="1104900" cy="2266950"/>
          </a:xfrm>
          <a:prstGeom prst="rect">
            <a:avLst/>
          </a:prstGeom>
          <a:noFill/>
          <a:ln w="9525">
            <a:noFill/>
          </a:ln>
        </p:spPr>
      </p:pic>
      <p:sp>
        <p:nvSpPr>
          <p:cNvPr id="2" name="TextBox 1"/>
          <p:cNvSpPr txBox="1"/>
          <p:nvPr/>
        </p:nvSpPr>
        <p:spPr>
          <a:xfrm>
            <a:off x="914400" y="2749550"/>
            <a:ext cx="6826250" cy="3354388"/>
          </a:xfrm>
          <a:prstGeom prst="rect">
            <a:avLst/>
          </a:prstGeom>
          <a:noFill/>
        </p:spPr>
        <p:txBody>
          <a:bodyPr>
            <a:spAutoFit/>
          </a:bodyPr>
          <a:lstStyle/>
          <a:p>
            <a:pPr marR="0" defTabSz="914400">
              <a:buClrTx/>
              <a:buSzTx/>
              <a:buFontTx/>
              <a:buNone/>
              <a:defRPr/>
            </a:pPr>
            <a:r>
              <a:rPr kumimoji="0" lang="en-GB" kern="1200" cap="none" spc="0" normalizeH="0" baseline="0" noProof="0" dirty="0">
                <a:latin typeface="Times New Roman" panose="02020603050405020304" pitchFamily="18" charset="0"/>
                <a:ea typeface="+mn-ea"/>
                <a:cs typeface="+mn-cs"/>
              </a:rPr>
              <a:t>For example, suppose the 6 results from timing </a:t>
            </a:r>
            <a:br>
              <a:rPr kumimoji="0" lang="en-GB" kern="1200" cap="none" spc="0" normalizeH="0" baseline="0" noProof="0" dirty="0">
                <a:latin typeface="Times New Roman" panose="02020603050405020304" pitchFamily="18" charset="0"/>
                <a:ea typeface="+mn-ea"/>
                <a:cs typeface="+mn-cs"/>
              </a:rPr>
            </a:br>
            <a:r>
              <a:rPr kumimoji="0" lang="en-GB" kern="1200" cap="none" spc="0" normalizeH="0" baseline="0" noProof="0" dirty="0">
                <a:latin typeface="Times New Roman" panose="02020603050405020304" pitchFamily="18" charset="0"/>
                <a:ea typeface="+mn-ea"/>
                <a:cs typeface="+mn-cs"/>
              </a:rPr>
              <a:t>20 swings of a pendulum are:</a:t>
            </a:r>
            <a:endParaRPr kumimoji="0" lang="en-GB" kern="1200" cap="none" spc="0" normalizeH="0" baseline="0" noProof="0" dirty="0">
              <a:latin typeface="Times New Roman" panose="02020603050405020304" pitchFamily="18" charset="0"/>
              <a:ea typeface="+mn-ea"/>
              <a:cs typeface="+mn-cs"/>
            </a:endParaRPr>
          </a:p>
          <a:p>
            <a:pPr marR="0" defTabSz="914400">
              <a:buClrTx/>
              <a:buSzTx/>
              <a:buFontTx/>
              <a:buNone/>
              <a:defRPr/>
            </a:pPr>
            <a:r>
              <a:rPr kumimoji="0" lang="en-GB" kern="1200" cap="none" spc="0" normalizeH="0" baseline="0" noProof="0" dirty="0">
                <a:latin typeface="Times New Roman" panose="02020603050405020304" pitchFamily="18" charset="0"/>
                <a:ea typeface="+mn-ea"/>
                <a:cs typeface="+mn-cs"/>
              </a:rPr>
              <a:t>21.7s    21.5s    22.1s    21.5s    21.6s    21.8s</a:t>
            </a:r>
            <a:endParaRPr kumimoji="0" lang="en-GB" kern="1200" cap="none" spc="0" normalizeH="0" baseline="0" noProof="0" dirty="0">
              <a:latin typeface="Times New Roman" panose="02020603050405020304" pitchFamily="18" charset="0"/>
              <a:ea typeface="+mn-ea"/>
              <a:cs typeface="+mn-cs"/>
            </a:endParaRPr>
          </a:p>
          <a:p>
            <a:pPr marR="0" defTabSz="914400">
              <a:spcBef>
                <a:spcPts val="600"/>
              </a:spcBef>
              <a:buClrTx/>
              <a:buSzTx/>
              <a:buFontTx/>
              <a:buNone/>
              <a:defRPr/>
            </a:pPr>
            <a:r>
              <a:rPr kumimoji="0" lang="en-GB" kern="1200" cap="none" spc="0" normalizeH="0" baseline="0" noProof="0" dirty="0">
                <a:latin typeface="Times New Roman" panose="02020603050405020304" pitchFamily="18" charset="0"/>
                <a:ea typeface="+mn-ea"/>
                <a:cs typeface="+mn-cs"/>
              </a:rPr>
              <a:t>We can get a more accurate value by </a:t>
            </a:r>
            <a:br>
              <a:rPr kumimoji="0" lang="en-GB" kern="1200" cap="none" spc="0" normalizeH="0" baseline="0" noProof="0" dirty="0">
                <a:latin typeface="Times New Roman" panose="02020603050405020304" pitchFamily="18" charset="0"/>
                <a:ea typeface="+mn-ea"/>
                <a:cs typeface="+mn-cs"/>
              </a:rPr>
            </a:br>
            <a:r>
              <a:rPr kumimoji="0" lang="en-GB" kern="1200" cap="none" spc="0" normalizeH="0" baseline="0" noProof="0" dirty="0">
                <a:latin typeface="Times New Roman" panose="02020603050405020304" pitchFamily="18" charset="0"/>
                <a:ea typeface="+mn-ea"/>
                <a:cs typeface="+mn-cs"/>
              </a:rPr>
              <a:t>calculating the mean (average), like this:</a:t>
            </a:r>
            <a:endParaRPr kumimoji="0" lang="en-GB" kern="1200" cap="none" spc="0" normalizeH="0" baseline="0" noProof="0" dirty="0">
              <a:latin typeface="Times New Roman" panose="02020603050405020304" pitchFamily="18" charset="0"/>
              <a:ea typeface="+mn-ea"/>
              <a:cs typeface="+mn-cs"/>
            </a:endParaRPr>
          </a:p>
          <a:p>
            <a:pPr marR="0" defTabSz="914400">
              <a:spcBef>
                <a:spcPts val="1800"/>
              </a:spcBef>
              <a:buClrTx/>
              <a:buSzTx/>
              <a:buFontTx/>
              <a:buNone/>
              <a:defRPr/>
            </a:pPr>
            <a:r>
              <a:rPr kumimoji="0" lang="en-GB" kern="1200" cap="none" spc="0" normalizeH="0" baseline="0" noProof="0" dirty="0">
                <a:latin typeface="Times New Roman" panose="02020603050405020304" pitchFamily="18" charset="0"/>
                <a:ea typeface="+mn-ea"/>
                <a:cs typeface="+mn-cs"/>
              </a:rPr>
              <a:t>Time for 20 swings</a:t>
            </a:r>
            <a:endParaRPr kumimoji="0" lang="en-GB" kern="1200" cap="none" spc="0" normalizeH="0" baseline="0" noProof="0" dirty="0">
              <a:latin typeface="Times New Roman" panose="02020603050405020304" pitchFamily="18" charset="0"/>
              <a:ea typeface="+mn-ea"/>
              <a:cs typeface="+mn-cs"/>
            </a:endParaRPr>
          </a:p>
          <a:p>
            <a:pPr marR="0" defTabSz="914400">
              <a:buClrTx/>
              <a:buSzTx/>
              <a:buFontTx/>
              <a:buNone/>
              <a:defRPr/>
            </a:pPr>
            <a:r>
              <a:rPr kumimoji="0" lang="en-GB" sz="3600" kern="1200" cap="none" spc="0" normalizeH="0" baseline="-30000" noProof="0" dirty="0">
                <a:latin typeface="Times New Roman" panose="02020603050405020304" pitchFamily="18" charset="0"/>
                <a:ea typeface="+mn-ea"/>
                <a:cs typeface="+mn-cs"/>
              </a:rPr>
              <a:t>=</a:t>
            </a:r>
            <a:r>
              <a:rPr kumimoji="0" lang="en-GB" kern="1200" cap="none" spc="0" normalizeH="0" baseline="0" noProof="0" dirty="0">
                <a:latin typeface="Times New Roman" panose="02020603050405020304" pitchFamily="18" charset="0"/>
                <a:ea typeface="+mn-ea"/>
                <a:cs typeface="+mn-cs"/>
              </a:rPr>
              <a:t>  </a:t>
            </a:r>
            <a:r>
              <a:rPr kumimoji="0" lang="en-GB" u="sng" kern="1200" cap="none" spc="-180" normalizeH="0" baseline="0" noProof="0" dirty="0">
                <a:latin typeface="Times New Roman" panose="02020603050405020304" pitchFamily="18" charset="0"/>
                <a:ea typeface="+mn-ea"/>
                <a:cs typeface="+mn-cs"/>
              </a:rPr>
              <a:t>21.7 + 21.5 + 22.1 + 21.5 + 21.6 + 21.8 </a:t>
            </a:r>
            <a:r>
              <a:rPr kumimoji="0" lang="en-GB" kern="1200" cap="none" spc="0" normalizeH="0" baseline="0" noProof="0" dirty="0">
                <a:latin typeface="Times New Roman" panose="02020603050405020304" pitchFamily="18" charset="0"/>
                <a:ea typeface="+mn-ea"/>
                <a:cs typeface="+mn-cs"/>
              </a:rPr>
              <a:t>  </a:t>
            </a:r>
            <a:r>
              <a:rPr kumimoji="0" lang="en-GB" sz="3600" kern="1200" cap="none" spc="0" normalizeH="0" baseline="-30000" noProof="0" dirty="0">
                <a:latin typeface="Times New Roman" panose="02020603050405020304" pitchFamily="18" charset="0"/>
                <a:ea typeface="+mn-ea"/>
                <a:cs typeface="+mn-cs"/>
              </a:rPr>
              <a:t>=</a:t>
            </a:r>
            <a:r>
              <a:rPr kumimoji="0" lang="en-GB" kern="1200" cap="none" spc="0" normalizeH="0" baseline="0" noProof="0" dirty="0">
                <a:latin typeface="Times New Roman" panose="02020603050405020304" pitchFamily="18" charset="0"/>
                <a:ea typeface="+mn-ea"/>
                <a:cs typeface="+mn-cs"/>
              </a:rPr>
              <a:t> </a:t>
            </a:r>
            <a:r>
              <a:rPr kumimoji="0" lang="en-GB" sz="3600" u="sng" kern="1200" cap="none" spc="-180" normalizeH="0" baseline="-24000" noProof="0" dirty="0">
                <a:uFill>
                  <a:solidFill>
                    <a:srgbClr val="0000FF"/>
                  </a:solidFill>
                </a:uFill>
                <a:latin typeface="Times New Roman" panose="02020603050405020304" pitchFamily="18" charset="0"/>
                <a:ea typeface="+mn-ea"/>
                <a:cs typeface="+mn-cs"/>
              </a:rPr>
              <a:t>21.7 s</a:t>
            </a:r>
            <a:endParaRPr kumimoji="0" lang="en-GB" sz="3600" u="sng" kern="1200" cap="none" spc="-180" normalizeH="0" baseline="-24000" noProof="0" dirty="0">
              <a:uFill>
                <a:solidFill>
                  <a:srgbClr val="0000FF"/>
                </a:solidFill>
              </a:uFill>
              <a:latin typeface="Times New Roman" panose="02020603050405020304" pitchFamily="18" charset="0"/>
              <a:ea typeface="+mn-ea"/>
              <a:cs typeface="+mn-cs"/>
            </a:endParaRPr>
          </a:p>
          <a:p>
            <a:pPr marR="0" defTabSz="914400">
              <a:buClrTx/>
              <a:buSzTx/>
              <a:buFontTx/>
              <a:buNone/>
              <a:defRPr/>
            </a:pPr>
            <a:endParaRPr kumimoji="0" lang="en-GB" kern="1200" cap="none" spc="0" normalizeH="0" baseline="0" noProof="0" dirty="0">
              <a:latin typeface="Times New Roman" panose="02020603050405020304" pitchFamily="18" charset="0"/>
              <a:ea typeface="+mn-ea"/>
              <a:cs typeface="+mn-cs"/>
            </a:endParaRPr>
          </a:p>
        </p:txBody>
      </p:sp>
      <p:sp>
        <p:nvSpPr>
          <p:cNvPr id="4" name="TextBox 3"/>
          <p:cNvSpPr txBox="1"/>
          <p:nvPr/>
        </p:nvSpPr>
        <p:spPr>
          <a:xfrm>
            <a:off x="3563938" y="5559425"/>
            <a:ext cx="474662"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r>
              <a:rPr lang="en-GB" altLang="en-US" sz="2400" dirty="0">
                <a:latin typeface="Swis721 Md BT" pitchFamily="34" charset="0"/>
              </a:rPr>
              <a:t>6</a:t>
            </a:r>
            <a:endParaRPr lang="en-GB" altLang="en-US" sz="2400" dirty="0">
              <a:latin typeface="Swis721 Md BT"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8380">
                                            <p:txEl>
                                              <p:charRg st="0" end="46"/>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499"/>
                                          </p:stCondLst>
                                        </p:cTn>
                                        <p:tgtEl>
                                          <p:spTgt spid="58380">
                                            <p:txEl>
                                              <p:charRg st="46" end="85"/>
                                            </p:txEl>
                                          </p:spTgt>
                                        </p:tgtEl>
                                        <p:attrNameLst>
                                          <p:attrName>style.visibility</p:attrName>
                                        </p:attrNameLst>
                                      </p:cBhvr>
                                      <p:to>
                                        <p:strVal val="visible"/>
                                      </p:to>
                                    </p:set>
                                  </p:childTnLst>
                                </p:cTn>
                              </p:par>
                            </p:childTnLst>
                          </p:cTn>
                        </p:par>
                        <p:par>
                          <p:cTn id="10" fill="hold">
                            <p:stCondLst>
                              <p:cond delay="1500"/>
                            </p:stCondLst>
                            <p:childTnLst>
                              <p:par>
                                <p:cTn id="11" presetID="10" presetClass="entr" presetSubtype="0" fill="hold" nodeType="afterEffect">
                                  <p:stCondLst>
                                    <p:cond delay="0"/>
                                  </p:stCondLst>
                                  <p:childTnLst>
                                    <p:set>
                                      <p:cBhvr>
                                        <p:cTn id="12" dur="1" fill="hold">
                                          <p:stCondLst>
                                            <p:cond delay="0"/>
                                          </p:stCondLst>
                                        </p:cTn>
                                        <p:tgtEl>
                                          <p:spTgt spid="58385"/>
                                        </p:tgtEl>
                                        <p:attrNameLst>
                                          <p:attrName>style.visibility</p:attrName>
                                        </p:attrNameLst>
                                      </p:cBhvr>
                                      <p:to>
                                        <p:strVal val="visible"/>
                                      </p:to>
                                    </p:set>
                                    <p:animEffect transition="in" filter="fade">
                                      <p:cBhvr>
                                        <p:cTn id="13" dur="500"/>
                                        <p:tgtEl>
                                          <p:spTgt spid="5838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500"/>
                                  </p:stCondLst>
                                  <p:childTnLst>
                                    <p:set>
                                      <p:cBhvr>
                                        <p:cTn id="20" dur="1" fill="hold">
                                          <p:stCondLst>
                                            <p:cond delay="0"/>
                                          </p:stCondLst>
                                        </p:cTn>
                                        <p:tgtEl>
                                          <p:spTgt spid="2">
                                            <p:txEl>
                                              <p:charRg st="0" end="7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500"/>
                                  </p:stCondLst>
                                  <p:childTnLst>
                                    <p:set>
                                      <p:cBhvr>
                                        <p:cTn id="24" dur="1" fill="hold">
                                          <p:stCondLst>
                                            <p:cond delay="0"/>
                                          </p:stCondLst>
                                        </p:cTn>
                                        <p:tgtEl>
                                          <p:spTgt spid="2">
                                            <p:txEl>
                                              <p:charRg st="77" end="12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500"/>
                                  </p:stCondLst>
                                  <p:childTnLst>
                                    <p:set>
                                      <p:cBhvr>
                                        <p:cTn id="28" dur="1" fill="hold">
                                          <p:stCondLst>
                                            <p:cond delay="0"/>
                                          </p:stCondLst>
                                        </p:cTn>
                                        <p:tgtEl>
                                          <p:spTgt spid="2">
                                            <p:txEl>
                                              <p:charRg st="128" end="20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500"/>
                                  </p:stCondLst>
                                  <p:childTnLst>
                                    <p:set>
                                      <p:cBhvr>
                                        <p:cTn id="32" dur="1" fill="hold">
                                          <p:stCondLst>
                                            <p:cond delay="0"/>
                                          </p:stCondLst>
                                        </p:cTn>
                                        <p:tgtEl>
                                          <p:spTgt spid="2">
                                            <p:txEl>
                                              <p:charRg st="208" end="22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500"/>
                                  </p:stCondLst>
                                  <p:childTnLst>
                                    <p:set>
                                      <p:cBhvr>
                                        <p:cTn id="36" dur="1" fill="hold">
                                          <p:stCondLst>
                                            <p:cond delay="0"/>
                                          </p:stCondLst>
                                        </p:cTn>
                                        <p:tgtEl>
                                          <p:spTgt spid="2">
                                            <p:txEl>
                                              <p:charRg st="227" end="28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8385" grpId="0" animBg="1"/>
      <p:bldP spid="58380" grpId="0" build="p"/>
      <p:bldP spid="2"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3" name="Rectangle 13"/>
          <p:cNvSpPr/>
          <p:nvPr/>
        </p:nvSpPr>
        <p:spPr>
          <a:xfrm>
            <a:off x="4127500" y="2565400"/>
            <a:ext cx="2438400" cy="457200"/>
          </a:xfrm>
          <a:prstGeom prst="rect">
            <a:avLst/>
          </a:prstGeom>
          <a:solidFill>
            <a:srgbClr val="8DD9FF">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61450" name="Rectangle 10"/>
          <p:cNvSpPr/>
          <p:nvPr/>
        </p:nvSpPr>
        <p:spPr>
          <a:xfrm>
            <a:off x="6743700" y="1397000"/>
            <a:ext cx="1219200" cy="457200"/>
          </a:xfrm>
          <a:prstGeom prst="rect">
            <a:avLst/>
          </a:prstGeom>
          <a:solidFill>
            <a:srgbClr val="8DD9FF">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61442" name="Text Box 2"/>
          <p:cNvSpPr txBox="1"/>
          <p:nvPr/>
        </p:nvSpPr>
        <p:spPr>
          <a:xfrm>
            <a:off x="914400" y="1371600"/>
            <a:ext cx="75438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latin typeface="Swis721 Md BT" pitchFamily="34" charset="0"/>
              </a:rPr>
              <a:t>These errors cause readings to be  shifted one way (or the other) from the true reading.</a:t>
            </a:r>
            <a:endParaRPr lang="en-GB" altLang="en-US" sz="2800" dirty="0">
              <a:latin typeface="Swis721 Md BT" pitchFamily="34" charset="0"/>
            </a:endParaRPr>
          </a:p>
        </p:txBody>
      </p:sp>
      <p:sp>
        <p:nvSpPr>
          <p:cNvPr id="41989" name="Text Box 12"/>
          <p:cNvSpPr txBox="1"/>
          <p:nvPr/>
        </p:nvSpPr>
        <p:spPr>
          <a:xfrm>
            <a:off x="914400" y="457200"/>
            <a:ext cx="9525000" cy="579438"/>
          </a:xfrm>
          <a:prstGeom prst="rect">
            <a:avLst/>
          </a:prstGeom>
          <a:gradFill rotWithShape="0">
            <a:gsLst>
              <a:gs pos="0">
                <a:srgbClr val="8DD9FF"/>
              </a:gs>
              <a:gs pos="100000">
                <a:srgbClr val="FFFFCC"/>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dirty="0">
                <a:solidFill>
                  <a:srgbClr val="FF0000"/>
                </a:solidFill>
                <a:latin typeface="Swis721 Md BT" pitchFamily="34" charset="0"/>
              </a:rPr>
              <a:t>Systematic errors</a:t>
            </a:r>
            <a:endParaRPr lang="en-GB" altLang="en-US" dirty="0">
              <a:solidFill>
                <a:srgbClr val="FF0000"/>
              </a:solidFill>
              <a:latin typeface="Swis721 Md BT" pitchFamily="34" charset="0"/>
            </a:endParaRPr>
          </a:p>
        </p:txBody>
      </p:sp>
      <p:sp>
        <p:nvSpPr>
          <p:cNvPr id="61454" name="Text Box 14"/>
          <p:cNvSpPr txBox="1"/>
          <p:nvPr/>
        </p:nvSpPr>
        <p:spPr>
          <a:xfrm>
            <a:off x="914400" y="2514600"/>
            <a:ext cx="7620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latin typeface="Swis721 Md BT" pitchFamily="34" charset="0"/>
              </a:rPr>
              <a:t>Your results will be systematically wrong.</a:t>
            </a:r>
            <a:endParaRPr lang="en-GB" altLang="en-US" sz="2400" dirty="0">
              <a:latin typeface="Swis721 Md BT" pitchFamily="34" charset="0"/>
            </a:endParaRPr>
          </a:p>
        </p:txBody>
      </p:sp>
      <p:sp>
        <p:nvSpPr>
          <p:cNvPr id="61455" name="Text Box 15"/>
          <p:cNvSpPr txBox="1"/>
          <p:nvPr/>
        </p:nvSpPr>
        <p:spPr>
          <a:xfrm>
            <a:off x="914400" y="3276600"/>
            <a:ext cx="6629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latin typeface="Swis721 Md BT" pitchFamily="34" charset="0"/>
              </a:rPr>
              <a:t>Let’s look at some examples . . .</a:t>
            </a:r>
            <a:endParaRPr lang="en-GB" altLang="en-US" sz="2800" dirty="0">
              <a:latin typeface="Swis721 Md BT"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1442">
                                            <p:txEl>
                                              <p:charRg st="0" end="89"/>
                                            </p:txEl>
                                          </p:spTgt>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nodeType="afterEffect">
                                  <p:stCondLst>
                                    <p:cond delay="0"/>
                                  </p:stCondLst>
                                  <p:childTnLst>
                                    <p:set>
                                      <p:cBhvr>
                                        <p:cTn id="9" dur="1" fill="hold">
                                          <p:stCondLst>
                                            <p:cond delay="0"/>
                                          </p:stCondLst>
                                        </p:cTn>
                                        <p:tgtEl>
                                          <p:spTgt spid="61450"/>
                                        </p:tgtEl>
                                        <p:attrNameLst>
                                          <p:attrName>style.visibility</p:attrName>
                                        </p:attrNameLst>
                                      </p:cBhvr>
                                      <p:to>
                                        <p:strVal val="visible"/>
                                      </p:to>
                                    </p:set>
                                    <p:animEffect transition="in" filter="dissolve">
                                      <p:cBhvr>
                                        <p:cTn id="10" dur="500"/>
                                        <p:tgtEl>
                                          <p:spTgt spid="6145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1454"/>
                                        </p:tgtEl>
                                        <p:attrNameLst>
                                          <p:attrName>style.visibility</p:attrName>
                                        </p:attrNameLst>
                                      </p:cBhvr>
                                      <p:to>
                                        <p:strVal val="visible"/>
                                      </p:to>
                                    </p:se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61453"/>
                                        </p:tgtEl>
                                        <p:attrNameLst>
                                          <p:attrName>style.visibility</p:attrName>
                                        </p:attrNameLst>
                                      </p:cBhvr>
                                      <p:to>
                                        <p:strVal val="visible"/>
                                      </p:to>
                                    </p:set>
                                    <p:animEffect transition="in" filter="dissolve">
                                      <p:cBhvr>
                                        <p:cTn id="18" dur="500"/>
                                        <p:tgtEl>
                                          <p:spTgt spid="61453"/>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iterate type="wd">
                                    <p:tmAbs val="300"/>
                                  </p:iterate>
                                  <p:childTnLst>
                                    <p:set>
                                      <p:cBhvr>
                                        <p:cTn id="22" dur="1" fill="hold">
                                          <p:stCondLst>
                                            <p:cond delay="299"/>
                                          </p:stCondLst>
                                        </p:cTn>
                                        <p:tgtEl>
                                          <p:spTgt spid="61455"/>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3" grpId="0" animBg="1"/>
      <p:bldP spid="61450" grpId="0" animBg="1"/>
      <p:bldP spid="61442" grpId="0" build="p"/>
      <p:bldP spid="61454" grpId="0"/>
      <p:bldP spid="614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015" name="Rectangle 71"/>
          <p:cNvSpPr/>
          <p:nvPr/>
        </p:nvSpPr>
        <p:spPr>
          <a:xfrm>
            <a:off x="927100" y="3657600"/>
            <a:ext cx="1219200" cy="457200"/>
          </a:xfrm>
          <a:prstGeom prst="rect">
            <a:avLst/>
          </a:prstGeom>
          <a:solidFill>
            <a:srgbClr val="93F7FF">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82946" name="Rectangle 2"/>
          <p:cNvSpPr/>
          <p:nvPr/>
        </p:nvSpPr>
        <p:spPr>
          <a:xfrm>
            <a:off x="927100" y="4978400"/>
            <a:ext cx="557213" cy="457200"/>
          </a:xfrm>
          <a:prstGeom prst="rect">
            <a:avLst/>
          </a:prstGeom>
          <a:solidFill>
            <a:srgbClr val="8DD9FF">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83012" name="Rectangle 68"/>
          <p:cNvSpPr/>
          <p:nvPr/>
        </p:nvSpPr>
        <p:spPr>
          <a:xfrm>
            <a:off x="4038600" y="4318000"/>
            <a:ext cx="1828800" cy="457200"/>
          </a:xfrm>
          <a:prstGeom prst="rect">
            <a:avLst/>
          </a:prstGeom>
          <a:solidFill>
            <a:srgbClr val="8DD9FF">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82947" name="Text Box 3"/>
          <p:cNvSpPr txBox="1"/>
          <p:nvPr/>
        </p:nvSpPr>
        <p:spPr>
          <a:xfrm>
            <a:off x="914400" y="1371600"/>
            <a:ext cx="3962400" cy="15875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solidFill>
                  <a:srgbClr val="3366FF"/>
                </a:solidFill>
                <a:latin typeface="Swis721 Md BT" pitchFamily="34" charset="0"/>
              </a:rPr>
              <a:t>Example 1</a:t>
            </a:r>
            <a:endParaRPr lang="en-GB" altLang="en-US" sz="2800" dirty="0">
              <a:solidFill>
                <a:srgbClr val="3366FF"/>
              </a:solidFill>
              <a:latin typeface="Swis721 Md BT" pitchFamily="34" charset="0"/>
            </a:endParaRPr>
          </a:p>
          <a:p>
            <a:pPr marL="0" lvl="0" indent="0" eaLnBrk="1" hangingPunct="1">
              <a:spcBef>
                <a:spcPct val="50000"/>
              </a:spcBef>
              <a:buClrTx/>
              <a:buNone/>
            </a:pPr>
            <a:r>
              <a:rPr lang="en-GB" altLang="en-US" sz="2800" dirty="0">
                <a:latin typeface="Swis721 Md BT" pitchFamily="34" charset="0"/>
              </a:rPr>
              <a:t>If you have a parallax error: </a:t>
            </a:r>
            <a:endParaRPr lang="en-GB" altLang="en-US" sz="2800" dirty="0">
              <a:latin typeface="Swis721 Md BT" pitchFamily="34" charset="0"/>
            </a:endParaRPr>
          </a:p>
        </p:txBody>
      </p:sp>
      <p:sp>
        <p:nvSpPr>
          <p:cNvPr id="43014" name="Text Box 4"/>
          <p:cNvSpPr txBox="1"/>
          <p:nvPr/>
        </p:nvSpPr>
        <p:spPr>
          <a:xfrm>
            <a:off x="914400" y="457200"/>
            <a:ext cx="9525000" cy="579438"/>
          </a:xfrm>
          <a:prstGeom prst="rect">
            <a:avLst/>
          </a:prstGeom>
          <a:gradFill rotWithShape="0">
            <a:gsLst>
              <a:gs pos="0">
                <a:srgbClr val="8DD9FF"/>
              </a:gs>
              <a:gs pos="100000">
                <a:srgbClr val="FFFFCC"/>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dirty="0">
                <a:solidFill>
                  <a:srgbClr val="FF0000"/>
                </a:solidFill>
                <a:latin typeface="Swis721 Md BT" pitchFamily="34" charset="0"/>
              </a:rPr>
              <a:t>Systematic errors</a:t>
            </a:r>
            <a:endParaRPr lang="en-GB" altLang="en-US" dirty="0">
              <a:solidFill>
                <a:srgbClr val="FF0000"/>
              </a:solidFill>
              <a:latin typeface="Swis721 Md BT" pitchFamily="34" charset="0"/>
            </a:endParaRPr>
          </a:p>
        </p:txBody>
      </p:sp>
      <p:pic>
        <p:nvPicPr>
          <p:cNvPr id="83009" name="Picture 65" descr="D:\P4U Web-site items\KJ-PowerPoints\images for PPTs\ParallaxError-SystematicHigh.gif"/>
          <p:cNvPicPr>
            <a:picLocks noChangeAspect="1"/>
          </p:cNvPicPr>
          <p:nvPr/>
        </p:nvPicPr>
        <p:blipFill>
          <a:blip r:embed="rId1"/>
          <a:stretch>
            <a:fillRect/>
          </a:stretch>
        </p:blipFill>
        <p:spPr>
          <a:xfrm>
            <a:off x="5105400" y="1295400"/>
            <a:ext cx="3352800" cy="2586038"/>
          </a:xfrm>
          <a:prstGeom prst="rect">
            <a:avLst/>
          </a:prstGeom>
          <a:noFill/>
          <a:ln w="9525">
            <a:noFill/>
          </a:ln>
        </p:spPr>
      </p:pic>
      <p:sp>
        <p:nvSpPr>
          <p:cNvPr id="83010" name="Text Box 66"/>
          <p:cNvSpPr txBox="1"/>
          <p:nvPr/>
        </p:nvSpPr>
        <p:spPr>
          <a:xfrm>
            <a:off x="914400" y="3168650"/>
            <a:ext cx="34290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latin typeface="Swis721 Md BT" pitchFamily="34" charset="0"/>
              </a:rPr>
              <a:t>with your eye </a:t>
            </a:r>
            <a:br>
              <a:rPr lang="en-GB" altLang="en-US" sz="2800" dirty="0">
                <a:latin typeface="Swis721 Md BT" pitchFamily="34" charset="0"/>
              </a:rPr>
            </a:br>
            <a:r>
              <a:rPr lang="en-GB" altLang="en-US" sz="2800" dirty="0">
                <a:latin typeface="Swis721 Md BT" pitchFamily="34" charset="0"/>
              </a:rPr>
              <a:t>always too high</a:t>
            </a:r>
            <a:endParaRPr lang="en-GB" altLang="en-US" sz="2400" dirty="0">
              <a:latin typeface="Swis721 Md BT" pitchFamily="34" charset="0"/>
            </a:endParaRPr>
          </a:p>
        </p:txBody>
      </p:sp>
      <p:sp>
        <p:nvSpPr>
          <p:cNvPr id="83011" name="Text Box 67"/>
          <p:cNvSpPr txBox="1"/>
          <p:nvPr/>
        </p:nvSpPr>
        <p:spPr>
          <a:xfrm>
            <a:off x="914400" y="4267200"/>
            <a:ext cx="63246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latin typeface="Swis721 Md BT" pitchFamily="34" charset="0"/>
              </a:rPr>
              <a:t>then you will get a systematic error</a:t>
            </a:r>
            <a:endParaRPr lang="en-GB" altLang="en-US" sz="2800" dirty="0">
              <a:latin typeface="Swis721 Md BT" pitchFamily="34" charset="0"/>
            </a:endParaRPr>
          </a:p>
        </p:txBody>
      </p:sp>
      <p:sp>
        <p:nvSpPr>
          <p:cNvPr id="83013" name="Line 69"/>
          <p:cNvSpPr/>
          <p:nvPr/>
        </p:nvSpPr>
        <p:spPr>
          <a:xfrm flipH="1">
            <a:off x="3644900" y="3378200"/>
            <a:ext cx="1143000" cy="457200"/>
          </a:xfrm>
          <a:prstGeom prst="line">
            <a:avLst/>
          </a:prstGeom>
          <a:ln w="9525" cap="flat" cmpd="sng">
            <a:solidFill>
              <a:srgbClr val="CC0000"/>
            </a:solidFill>
            <a:prstDash val="solid"/>
            <a:headEnd type="triangle" w="med" len="med"/>
            <a:tailEnd type="none" w="med" len="med"/>
          </a:ln>
        </p:spPr>
      </p:sp>
      <p:sp>
        <p:nvSpPr>
          <p:cNvPr id="83014" name="Text Box 70"/>
          <p:cNvSpPr txBox="1"/>
          <p:nvPr/>
        </p:nvSpPr>
        <p:spPr>
          <a:xfrm>
            <a:off x="914400" y="4953000"/>
            <a:ext cx="6400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latin typeface="Swis721 Md BT" pitchFamily="34" charset="0"/>
              </a:rPr>
              <a:t>All your readings will be too high.</a:t>
            </a:r>
            <a:endParaRPr lang="en-GB" altLang="en-US" sz="2400" dirty="0">
              <a:latin typeface="Swis721 Md BT"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2947">
                                            <p:txEl>
                                              <p:charRg st="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2947">
                                            <p:txEl>
                                              <p:charRg st="10" end="4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3009"/>
                                        </p:tgtEl>
                                        <p:attrNameLst>
                                          <p:attrName>style.visibility</p:attrName>
                                        </p:attrNameLst>
                                      </p:cBhvr>
                                      <p:to>
                                        <p:strVal val="visible"/>
                                      </p:to>
                                    </p:set>
                                    <p:animEffect transition="in" filter="dissolve">
                                      <p:cBhvr>
                                        <p:cTn id="15" dur="500"/>
                                        <p:tgtEl>
                                          <p:spTgt spid="83009"/>
                                        </p:tgtEl>
                                      </p:cBhvr>
                                    </p:animEffect>
                                  </p:childTnLst>
                                  <p:subTnLst>
                                    <p:audio>
                                      <p:cMediaNode>
                                        <p:cTn display="0" masterRel="sameClick">
                                          <p:stCondLst>
                                            <p:cond evt="begin" delay="0">
                                              <p:tn val="13"/>
                                            </p:cond>
                                          </p:stCondLst>
                                          <p:endCondLst>
                                            <p:cond evt="onStopAudio" delay="0">
                                              <p:tgtEl>
                                                <p:sldTgt/>
                                              </p:tgtEl>
                                            </p:cond>
                                          </p:endCondLst>
                                        </p:cTn>
                                        <p:tgtEl>
                                          <p:sndTgt r:embed="rId2" name="chimes.wav"/>
                                        </p:tgtEl>
                                      </p:cMediaNode>
                                    </p:audio>
                                  </p:sub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83010"/>
                                        </p:tgtEl>
                                        <p:attrNameLst>
                                          <p:attrName>style.visibility</p:attrName>
                                        </p:attrNameLst>
                                      </p:cBhvr>
                                      <p:to>
                                        <p:strVal val="visible"/>
                                      </p:to>
                                    </p:set>
                                  </p:childTnLst>
                                </p:cTn>
                              </p:par>
                            </p:childTnLst>
                          </p:cTn>
                        </p:par>
                        <p:par>
                          <p:cTn id="20" fill="hold">
                            <p:stCondLst>
                              <p:cond delay="500"/>
                            </p:stCondLst>
                            <p:childTnLst>
                              <p:par>
                                <p:cTn id="21" presetID="9" presetClass="entr" presetSubtype="0" fill="hold" nodeType="afterEffect">
                                  <p:stCondLst>
                                    <p:cond delay="0"/>
                                  </p:stCondLst>
                                  <p:childTnLst>
                                    <p:set>
                                      <p:cBhvr>
                                        <p:cTn id="22" dur="1" fill="hold">
                                          <p:stCondLst>
                                            <p:cond delay="0"/>
                                          </p:stCondLst>
                                        </p:cTn>
                                        <p:tgtEl>
                                          <p:spTgt spid="83015"/>
                                        </p:tgtEl>
                                        <p:attrNameLst>
                                          <p:attrName>style.visibility</p:attrName>
                                        </p:attrNameLst>
                                      </p:cBhvr>
                                      <p:to>
                                        <p:strVal val="visible"/>
                                      </p:to>
                                    </p:set>
                                    <p:animEffect transition="in" filter="dissolve">
                                      <p:cBhvr>
                                        <p:cTn id="23" dur="500"/>
                                        <p:tgtEl>
                                          <p:spTgt spid="83015"/>
                                        </p:tgtEl>
                                      </p:cBhvr>
                                    </p:animEffect>
                                  </p:childTnLst>
                                </p:cTn>
                              </p:par>
                            </p:childTnLst>
                          </p:cTn>
                        </p:par>
                        <p:par>
                          <p:cTn id="24" fill="hold">
                            <p:stCondLst>
                              <p:cond delay="1000"/>
                            </p:stCondLst>
                            <p:childTnLst>
                              <p:par>
                                <p:cTn id="25" presetID="17" presetClass="entr" presetSubtype="8" fill="hold" nodeType="afterEffect">
                                  <p:stCondLst>
                                    <p:cond delay="0"/>
                                  </p:stCondLst>
                                  <p:childTnLst>
                                    <p:set>
                                      <p:cBhvr>
                                        <p:cTn id="26" dur="1" fill="hold">
                                          <p:stCondLst>
                                            <p:cond delay="0"/>
                                          </p:stCondLst>
                                        </p:cTn>
                                        <p:tgtEl>
                                          <p:spTgt spid="83013"/>
                                        </p:tgtEl>
                                        <p:attrNameLst>
                                          <p:attrName>style.visibility</p:attrName>
                                        </p:attrNameLst>
                                      </p:cBhvr>
                                      <p:to>
                                        <p:strVal val="visible"/>
                                      </p:to>
                                    </p:set>
                                    <p:anim calcmode="lin" valueType="num">
                                      <p:cBhvr>
                                        <p:cTn id="27" dur="500" fill="hold"/>
                                        <p:tgtEl>
                                          <p:spTgt spid="83013"/>
                                        </p:tgtEl>
                                        <p:attrNameLst>
                                          <p:attrName>ppt_x</p:attrName>
                                        </p:attrNameLst>
                                      </p:cBhvr>
                                      <p:tavLst>
                                        <p:tav tm="0">
                                          <p:val>
                                            <p:strVal val="#ppt_x-#ppt_w/2"/>
                                          </p:val>
                                        </p:tav>
                                        <p:tav tm="100000">
                                          <p:val>
                                            <p:strVal val="#ppt_x"/>
                                          </p:val>
                                        </p:tav>
                                      </p:tavLst>
                                    </p:anim>
                                    <p:anim calcmode="lin" valueType="num">
                                      <p:cBhvr>
                                        <p:cTn id="28" dur="500" fill="hold"/>
                                        <p:tgtEl>
                                          <p:spTgt spid="83013"/>
                                        </p:tgtEl>
                                        <p:attrNameLst>
                                          <p:attrName>ppt_y</p:attrName>
                                        </p:attrNameLst>
                                      </p:cBhvr>
                                      <p:tavLst>
                                        <p:tav tm="0">
                                          <p:val>
                                            <p:strVal val="#ppt_y"/>
                                          </p:val>
                                        </p:tav>
                                        <p:tav tm="100000">
                                          <p:val>
                                            <p:strVal val="#ppt_y"/>
                                          </p:val>
                                        </p:tav>
                                      </p:tavLst>
                                    </p:anim>
                                    <p:anim calcmode="lin" valueType="num">
                                      <p:cBhvr>
                                        <p:cTn id="29" dur="500" fill="hold"/>
                                        <p:tgtEl>
                                          <p:spTgt spid="83013"/>
                                        </p:tgtEl>
                                        <p:attrNameLst>
                                          <p:attrName>ppt_w</p:attrName>
                                        </p:attrNameLst>
                                      </p:cBhvr>
                                      <p:tavLst>
                                        <p:tav tm="0">
                                          <p:val>
                                            <p:fltVal val="0.000000"/>
                                          </p:val>
                                        </p:tav>
                                        <p:tav tm="100000">
                                          <p:val>
                                            <p:strVal val="#ppt_w"/>
                                          </p:val>
                                        </p:tav>
                                      </p:tavLst>
                                    </p:anim>
                                    <p:anim calcmode="lin" valueType="num">
                                      <p:cBhvr>
                                        <p:cTn id="30" dur="500" fill="hold"/>
                                        <p:tgtEl>
                                          <p:spTgt spid="83013"/>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3011"/>
                                        </p:tgtEl>
                                        <p:attrNameLst>
                                          <p:attrName>style.visibility</p:attrName>
                                        </p:attrNameLst>
                                      </p:cBhvr>
                                      <p:to>
                                        <p:strVal val="visible"/>
                                      </p:to>
                                    </p:set>
                                  </p:childTnLst>
                                </p:cTn>
                              </p:par>
                            </p:childTnLst>
                          </p:cTn>
                        </p:par>
                        <p:par>
                          <p:cTn id="35" fill="hold">
                            <p:stCondLst>
                              <p:cond delay="500"/>
                            </p:stCondLst>
                            <p:childTnLst>
                              <p:par>
                                <p:cTn id="36" presetID="9" presetClass="entr" presetSubtype="0" fill="hold" nodeType="afterEffect">
                                  <p:stCondLst>
                                    <p:cond delay="0"/>
                                  </p:stCondLst>
                                  <p:childTnLst>
                                    <p:set>
                                      <p:cBhvr>
                                        <p:cTn id="37" dur="1" fill="hold">
                                          <p:stCondLst>
                                            <p:cond delay="0"/>
                                          </p:stCondLst>
                                        </p:cTn>
                                        <p:tgtEl>
                                          <p:spTgt spid="83012"/>
                                        </p:tgtEl>
                                        <p:attrNameLst>
                                          <p:attrName>style.visibility</p:attrName>
                                        </p:attrNameLst>
                                      </p:cBhvr>
                                      <p:to>
                                        <p:strVal val="visible"/>
                                      </p:to>
                                    </p:set>
                                    <p:animEffect transition="in" filter="dissolve">
                                      <p:cBhvr>
                                        <p:cTn id="38" dur="500"/>
                                        <p:tgtEl>
                                          <p:spTgt spid="830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3014"/>
                                        </p:tgtEl>
                                        <p:attrNameLst>
                                          <p:attrName>style.visibility</p:attrName>
                                        </p:attrNameLst>
                                      </p:cBhvr>
                                      <p:to>
                                        <p:strVal val="visible"/>
                                      </p:to>
                                    </p:se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82946"/>
                                        </p:tgtEl>
                                        <p:attrNameLst>
                                          <p:attrName>style.visibility</p:attrName>
                                        </p:attrNameLst>
                                      </p:cBhvr>
                                      <p:to>
                                        <p:strVal val="visible"/>
                                      </p:to>
                                    </p:set>
                                    <p:animEffect transition="in" filter="dissolve">
                                      <p:cBhvr>
                                        <p:cTn id="46" dur="500"/>
                                        <p:tgtEl>
                                          <p:spTgt spid="82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15" grpId="0" animBg="1"/>
      <p:bldP spid="82946" grpId="0" animBg="1"/>
      <p:bldP spid="83012" grpId="0" animBg="1"/>
      <p:bldP spid="82947" grpId="0" build="p"/>
      <p:bldP spid="83010" grpId="0"/>
      <p:bldP spid="83011" grpId="0"/>
      <p:bldP spid="830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1" name="Rectangle 3"/>
          <p:cNvSpPr/>
          <p:nvPr/>
        </p:nvSpPr>
        <p:spPr>
          <a:xfrm>
            <a:off x="2705100" y="2209800"/>
            <a:ext cx="1028700" cy="457200"/>
          </a:xfrm>
          <a:prstGeom prst="rect">
            <a:avLst/>
          </a:prstGeom>
          <a:solidFill>
            <a:srgbClr val="8DD9FF">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83972" name="Text Box 4"/>
          <p:cNvSpPr txBox="1"/>
          <p:nvPr/>
        </p:nvSpPr>
        <p:spPr>
          <a:xfrm>
            <a:off x="914400" y="1371600"/>
            <a:ext cx="6248400"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lnSpc>
                <a:spcPct val="120000"/>
              </a:lnSpc>
              <a:buClrTx/>
              <a:buNone/>
            </a:pPr>
            <a:r>
              <a:rPr lang="en-GB" altLang="en-US" sz="2800" dirty="0">
                <a:latin typeface="Swis721 Md BT" pitchFamily="34" charset="0"/>
              </a:rPr>
              <a:t>A particular type of systematic error</a:t>
            </a:r>
            <a:endParaRPr lang="en-GB" altLang="en-US" sz="2800" dirty="0">
              <a:latin typeface="Swis721 Md BT" pitchFamily="34" charset="0"/>
            </a:endParaRPr>
          </a:p>
          <a:p>
            <a:pPr marL="0" lvl="0" indent="0" eaLnBrk="1" hangingPunct="1">
              <a:lnSpc>
                <a:spcPct val="120000"/>
              </a:lnSpc>
              <a:buClrTx/>
              <a:buNone/>
            </a:pPr>
            <a:r>
              <a:rPr lang="en-GB" altLang="en-US" sz="2800" dirty="0">
                <a:latin typeface="Swis721 Md BT" pitchFamily="34" charset="0"/>
              </a:rPr>
              <a:t>is called a </a:t>
            </a:r>
            <a:r>
              <a:rPr lang="en-GB" altLang="en-US" sz="3600" dirty="0">
                <a:latin typeface="Swis721 Md BT" pitchFamily="34" charset="0"/>
              </a:rPr>
              <a:t>zero</a:t>
            </a:r>
            <a:r>
              <a:rPr lang="en-GB" altLang="en-US" sz="2800" dirty="0">
                <a:latin typeface="Swis721 Md BT" pitchFamily="34" charset="0"/>
              </a:rPr>
              <a:t> error.</a:t>
            </a:r>
            <a:endParaRPr lang="en-GB" altLang="en-US" sz="2800" dirty="0">
              <a:latin typeface="Swis721 Md BT" pitchFamily="34" charset="0"/>
            </a:endParaRPr>
          </a:p>
        </p:txBody>
      </p:sp>
      <p:sp>
        <p:nvSpPr>
          <p:cNvPr id="44036" name="Text Box 5"/>
          <p:cNvSpPr txBox="1"/>
          <p:nvPr/>
        </p:nvSpPr>
        <p:spPr>
          <a:xfrm>
            <a:off x="914400" y="457200"/>
            <a:ext cx="9525000" cy="579438"/>
          </a:xfrm>
          <a:prstGeom prst="rect">
            <a:avLst/>
          </a:prstGeom>
          <a:gradFill rotWithShape="0">
            <a:gsLst>
              <a:gs pos="0">
                <a:srgbClr val="8DD9FF"/>
              </a:gs>
              <a:gs pos="100000">
                <a:srgbClr val="FFFFCC"/>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dirty="0">
                <a:solidFill>
                  <a:srgbClr val="FF0000"/>
                </a:solidFill>
                <a:latin typeface="Swis721 Md BT" pitchFamily="34" charset="0"/>
              </a:rPr>
              <a:t>Systematic errors</a:t>
            </a:r>
            <a:endParaRPr lang="en-GB" altLang="en-US" dirty="0">
              <a:solidFill>
                <a:srgbClr val="FF0000"/>
              </a:solidFill>
              <a:latin typeface="Swis721 Md BT" pitchFamily="34" charset="0"/>
            </a:endParaRPr>
          </a:p>
        </p:txBody>
      </p:sp>
      <p:sp>
        <p:nvSpPr>
          <p:cNvPr id="83979" name="Text Box 11"/>
          <p:cNvSpPr txBox="1"/>
          <p:nvPr/>
        </p:nvSpPr>
        <p:spPr>
          <a:xfrm>
            <a:off x="914400" y="3443288"/>
            <a:ext cx="5562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buClrTx/>
              <a:buNone/>
            </a:pPr>
            <a:r>
              <a:rPr lang="en-GB" altLang="en-US" sz="2800" dirty="0">
                <a:latin typeface="Swis721 Md BT" pitchFamily="34" charset="0"/>
              </a:rPr>
              <a:t>Here are some examples . . .</a:t>
            </a:r>
            <a:endParaRPr lang="en-GB" altLang="en-US" sz="2400" dirty="0">
              <a:latin typeface="Swis721 Md BT"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3972">
                                            <p:txEl>
                                              <p:charRg st="0" end="3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3972">
                                            <p:txEl>
                                              <p:charRg st="38" end="62"/>
                                            </p:txEl>
                                          </p:spTgt>
                                        </p:tgtEl>
                                        <p:attrNameLst>
                                          <p:attrName>style.visibility</p:attrName>
                                        </p:attrNameLst>
                                      </p:cBhvr>
                                      <p:to>
                                        <p:strVal val="visible"/>
                                      </p:to>
                                    </p:se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83971"/>
                                        </p:tgtEl>
                                        <p:attrNameLst>
                                          <p:attrName>style.visibility</p:attrName>
                                        </p:attrNameLst>
                                      </p:cBhvr>
                                      <p:to>
                                        <p:strVal val="visible"/>
                                      </p:to>
                                    </p:set>
                                    <p:animEffect transition="in" filter="dissolve">
                                      <p:cBhvr>
                                        <p:cTn id="14" dur="500"/>
                                        <p:tgtEl>
                                          <p:spTgt spid="83971"/>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iterate type="wd">
                                    <p:tmAbs val="300"/>
                                  </p:iterate>
                                  <p:childTnLst>
                                    <p:set>
                                      <p:cBhvr>
                                        <p:cTn id="18" dur="1" fill="hold">
                                          <p:stCondLst>
                                            <p:cond delay="299"/>
                                          </p:stCondLst>
                                        </p:cTn>
                                        <p:tgtEl>
                                          <p:spTgt spid="83979"/>
                                        </p:tgtEl>
                                        <p:attrNameLst>
                                          <p:attrName>style.visibility</p:attrName>
                                        </p:attrNameLst>
                                      </p:cBhvr>
                                      <p:to>
                                        <p:strVal val="visible"/>
                                      </p:to>
                                    </p:set>
                                  </p:childTnLst>
                                  <p:subTnLst>
                                    <p:audio>
                                      <p:cMediaNode>
                                        <p:cTn display="0" masterRel="sameClick">
                                          <p:stCondLst>
                                            <p:cond evt="begin" delay="0">
                                              <p:tn val="17"/>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animBg="1"/>
      <p:bldP spid="83972" grpId="0" build="p"/>
      <p:bldP spid="8397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p:nvPr/>
        </p:nvSpPr>
        <p:spPr>
          <a:xfrm>
            <a:off x="2222500" y="3238500"/>
            <a:ext cx="1752600" cy="457200"/>
          </a:xfrm>
          <a:prstGeom prst="rect">
            <a:avLst/>
          </a:prstGeom>
          <a:solidFill>
            <a:srgbClr val="8DD9FF">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86019" name="Text Box 3"/>
          <p:cNvSpPr txBox="1"/>
          <p:nvPr/>
        </p:nvSpPr>
        <p:spPr>
          <a:xfrm>
            <a:off x="914400" y="1371600"/>
            <a:ext cx="3352800" cy="1628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lnSpc>
                <a:spcPct val="120000"/>
              </a:lnSpc>
              <a:buClrTx/>
              <a:buNone/>
            </a:pPr>
            <a:r>
              <a:rPr lang="en-GB" altLang="en-US" sz="2800" dirty="0">
                <a:solidFill>
                  <a:srgbClr val="FF0000"/>
                </a:solidFill>
                <a:latin typeface="Swis721 Md BT" pitchFamily="34" charset="0"/>
              </a:rPr>
              <a:t>Example 2</a:t>
            </a:r>
            <a:endParaRPr lang="en-GB" altLang="en-US" sz="2800" dirty="0">
              <a:solidFill>
                <a:srgbClr val="FF0000"/>
              </a:solidFill>
              <a:latin typeface="Swis721 Md BT" pitchFamily="34" charset="0"/>
            </a:endParaRPr>
          </a:p>
          <a:p>
            <a:pPr marL="0" lvl="0" indent="0" eaLnBrk="1" hangingPunct="1">
              <a:lnSpc>
                <a:spcPct val="115000"/>
              </a:lnSpc>
              <a:spcBef>
                <a:spcPct val="10000"/>
              </a:spcBef>
              <a:buClrTx/>
              <a:buNone/>
            </a:pPr>
            <a:r>
              <a:rPr lang="en-GB" altLang="en-US" sz="2800" dirty="0">
                <a:latin typeface="Swis721 Md BT" pitchFamily="34" charset="0"/>
              </a:rPr>
              <a:t>Look at this </a:t>
            </a:r>
            <a:br>
              <a:rPr lang="en-GB" altLang="en-US" sz="2800" dirty="0">
                <a:latin typeface="Swis721 Md BT" pitchFamily="34" charset="0"/>
              </a:rPr>
            </a:br>
            <a:r>
              <a:rPr lang="en-GB" altLang="en-US" sz="2800" dirty="0">
                <a:latin typeface="Swis721 Md BT" pitchFamily="34" charset="0"/>
              </a:rPr>
              <a:t>top-pan balance:</a:t>
            </a:r>
            <a:endParaRPr lang="en-GB" altLang="en-US" sz="2800" dirty="0">
              <a:latin typeface="Swis721 Md BT" pitchFamily="34" charset="0"/>
            </a:endParaRPr>
          </a:p>
        </p:txBody>
      </p:sp>
      <p:sp>
        <p:nvSpPr>
          <p:cNvPr id="45060" name="Text Box 4"/>
          <p:cNvSpPr txBox="1"/>
          <p:nvPr/>
        </p:nvSpPr>
        <p:spPr>
          <a:xfrm>
            <a:off x="914400" y="457200"/>
            <a:ext cx="9525000" cy="579438"/>
          </a:xfrm>
          <a:prstGeom prst="rect">
            <a:avLst/>
          </a:prstGeom>
          <a:gradFill rotWithShape="0">
            <a:gsLst>
              <a:gs pos="0">
                <a:srgbClr val="8DD9FF"/>
              </a:gs>
              <a:gs pos="100000">
                <a:srgbClr val="FFFFCC"/>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dirty="0">
                <a:solidFill>
                  <a:srgbClr val="FF0000"/>
                </a:solidFill>
                <a:latin typeface="Swis721 Md BT" pitchFamily="34" charset="0"/>
              </a:rPr>
              <a:t>Zero errors</a:t>
            </a:r>
            <a:endParaRPr lang="en-GB" altLang="en-US" dirty="0">
              <a:solidFill>
                <a:srgbClr val="FF0000"/>
              </a:solidFill>
              <a:latin typeface="Swis721 Md BT" pitchFamily="34" charset="0"/>
            </a:endParaRPr>
          </a:p>
        </p:txBody>
      </p:sp>
      <p:sp>
        <p:nvSpPr>
          <p:cNvPr id="86021" name="Text Box 5"/>
          <p:cNvSpPr txBox="1"/>
          <p:nvPr/>
        </p:nvSpPr>
        <p:spPr>
          <a:xfrm>
            <a:off x="914400" y="3733800"/>
            <a:ext cx="4419600" cy="9874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lnSpc>
                <a:spcPct val="105000"/>
              </a:lnSpc>
              <a:spcBef>
                <a:spcPct val="0"/>
              </a:spcBef>
              <a:buClrTx/>
              <a:buNone/>
            </a:pPr>
            <a:r>
              <a:rPr lang="en-GB" altLang="en-US" sz="2800" dirty="0">
                <a:latin typeface="Swis721 Md BT" pitchFamily="34" charset="0"/>
              </a:rPr>
              <a:t>There is nothing on it, </a:t>
            </a:r>
            <a:br>
              <a:rPr lang="en-GB" altLang="en-US" sz="2800" dirty="0">
                <a:latin typeface="Swis721 Md BT" pitchFamily="34" charset="0"/>
              </a:rPr>
            </a:br>
            <a:r>
              <a:rPr lang="en-GB" altLang="en-US" sz="2800" dirty="0">
                <a:latin typeface="Swis721 Md BT" pitchFamily="34" charset="0"/>
              </a:rPr>
              <a:t>but it is </a:t>
            </a:r>
            <a:r>
              <a:rPr lang="en-GB" altLang="en-US" sz="2800" u="sng" dirty="0">
                <a:latin typeface="Swis721 Md BT" pitchFamily="34" charset="0"/>
              </a:rPr>
              <a:t>not</a:t>
            </a:r>
            <a:r>
              <a:rPr lang="en-GB" altLang="en-US" sz="2800" dirty="0">
                <a:latin typeface="Swis721 Md BT" pitchFamily="34" charset="0"/>
              </a:rPr>
              <a:t> reading zero.</a:t>
            </a:r>
            <a:endParaRPr lang="en-GB" altLang="en-US" sz="2400" dirty="0">
              <a:latin typeface="Swis721 Md BT" pitchFamily="34" charset="0"/>
            </a:endParaRPr>
          </a:p>
        </p:txBody>
      </p:sp>
      <p:sp>
        <p:nvSpPr>
          <p:cNvPr id="86024" name="Text Box 8"/>
          <p:cNvSpPr txBox="1"/>
          <p:nvPr/>
        </p:nvSpPr>
        <p:spPr>
          <a:xfrm>
            <a:off x="914400" y="5029200"/>
            <a:ext cx="73152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latin typeface="Swis721 Md BT" pitchFamily="34" charset="0"/>
              </a:rPr>
              <a:t>What effect do you think this will have </a:t>
            </a:r>
            <a:br>
              <a:rPr lang="en-GB" altLang="en-US" sz="2800" dirty="0">
                <a:latin typeface="Swis721 Md BT" pitchFamily="34" charset="0"/>
              </a:rPr>
            </a:br>
            <a:r>
              <a:rPr lang="en-GB" altLang="en-US" sz="2800" dirty="0">
                <a:latin typeface="Swis721 Md BT" pitchFamily="34" charset="0"/>
              </a:rPr>
              <a:t>on all the readings?</a:t>
            </a:r>
            <a:endParaRPr lang="en-GB" altLang="en-US" sz="2800" dirty="0">
              <a:latin typeface="Swis721 Md BT" pitchFamily="34" charset="0"/>
            </a:endParaRPr>
          </a:p>
        </p:txBody>
      </p:sp>
      <p:sp>
        <p:nvSpPr>
          <p:cNvPr id="86031" name="Text Box 15"/>
          <p:cNvSpPr txBox="1"/>
          <p:nvPr/>
        </p:nvSpPr>
        <p:spPr>
          <a:xfrm>
            <a:off x="914400" y="3200400"/>
            <a:ext cx="3505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latin typeface="Swis721 Md BT" pitchFamily="34" charset="0"/>
              </a:rPr>
              <a:t>It has a zero error.</a:t>
            </a:r>
            <a:endParaRPr lang="en-GB" altLang="en-US" sz="2800" dirty="0">
              <a:latin typeface="Swis721 Md BT" pitchFamily="34" charset="0"/>
            </a:endParaRPr>
          </a:p>
        </p:txBody>
      </p:sp>
      <p:pic>
        <p:nvPicPr>
          <p:cNvPr id="86032" name="Picture 16" descr="D:\P4U Web-site items\KJ-PowerPoints\images for PPTs\TopPanBalance-NotZero.gif"/>
          <p:cNvPicPr>
            <a:picLocks noChangeAspect="1"/>
          </p:cNvPicPr>
          <p:nvPr/>
        </p:nvPicPr>
        <p:blipFill>
          <a:blip r:embed="rId1"/>
          <a:stretch>
            <a:fillRect/>
          </a:stretch>
        </p:blipFill>
        <p:spPr>
          <a:xfrm>
            <a:off x="4800600" y="684213"/>
            <a:ext cx="3581400" cy="3278187"/>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6019">
                                            <p:txEl>
                                              <p:charRg st="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6019">
                                            <p:txEl>
                                              <p:charRg st="10" end="41"/>
                                            </p:txEl>
                                          </p:spTgt>
                                        </p:tgtEl>
                                        <p:attrNameLst>
                                          <p:attrName>style.visibility</p:attrName>
                                        </p:attrNameLst>
                                      </p:cBhvr>
                                      <p:to>
                                        <p:strVal val="visible"/>
                                      </p:to>
                                    </p:set>
                                  </p:childTnLst>
                                </p:cTn>
                              </p:par>
                            </p:childTnLst>
                          </p:cTn>
                        </p:par>
                        <p:par>
                          <p:cTn id="11" fill="hold">
                            <p:stCondLst>
                              <p:cond delay="500"/>
                            </p:stCondLst>
                            <p:childTnLst>
                              <p:par>
                                <p:cTn id="12" presetID="9" presetClass="entr" presetSubtype="0" fill="hold" nodeType="afterEffect">
                                  <p:stCondLst>
                                    <p:cond delay="500"/>
                                  </p:stCondLst>
                                  <p:childTnLst>
                                    <p:set>
                                      <p:cBhvr>
                                        <p:cTn id="13" dur="1" fill="hold">
                                          <p:stCondLst>
                                            <p:cond delay="0"/>
                                          </p:stCondLst>
                                        </p:cTn>
                                        <p:tgtEl>
                                          <p:spTgt spid="86032"/>
                                        </p:tgtEl>
                                        <p:attrNameLst>
                                          <p:attrName>style.visibility</p:attrName>
                                        </p:attrNameLst>
                                      </p:cBhvr>
                                      <p:to>
                                        <p:strVal val="visible"/>
                                      </p:to>
                                    </p:set>
                                    <p:animEffect transition="in" filter="dissolve">
                                      <p:cBhvr>
                                        <p:cTn id="14" dur="500"/>
                                        <p:tgtEl>
                                          <p:spTgt spid="86032"/>
                                        </p:tgtEl>
                                      </p:cBhvr>
                                    </p:animEffect>
                                  </p:childTnLst>
                                  <p:subTnLst>
                                    <p:audio>
                                      <p:cMediaNode>
                                        <p:cTn display="0" masterRel="sameClick">
                                          <p:stCondLst>
                                            <p:cond evt="begin" delay="0">
                                              <p:tn val="12"/>
                                            </p:cond>
                                          </p:stCondLst>
                                          <p:endCondLst>
                                            <p:cond evt="onStopAudio" delay="0">
                                              <p:tgtEl>
                                                <p:sldTgt/>
                                              </p:tgtEl>
                                            </p:cond>
                                          </p:endCondLst>
                                        </p:cTn>
                                        <p:tgtEl>
                                          <p:sndTgt r:embed="rId2" name="chimes.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6031"/>
                                        </p:tgtEl>
                                        <p:attrNameLst>
                                          <p:attrName>style.visibility</p:attrName>
                                        </p:attrNameLst>
                                      </p:cBhvr>
                                      <p:to>
                                        <p:strVal val="visible"/>
                                      </p:to>
                                    </p:set>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86018"/>
                                        </p:tgtEl>
                                        <p:attrNameLst>
                                          <p:attrName>style.visibility</p:attrName>
                                        </p:attrNameLst>
                                      </p:cBhvr>
                                      <p:to>
                                        <p:strVal val="visible"/>
                                      </p:to>
                                    </p:set>
                                    <p:animEffect transition="in" filter="dissolve">
                                      <p:cBhvr>
                                        <p:cTn id="22" dur="500"/>
                                        <p:tgtEl>
                                          <p:spTgt spid="8601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6021">
                                            <p:txEl>
                                              <p:charRg st="0" end="5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iterate type="wd">
                                    <p:tmPct val="100000"/>
                                  </p:iterate>
                                  <p:childTnLst>
                                    <p:set>
                                      <p:cBhvr>
                                        <p:cTn id="30" dur="1" fill="hold">
                                          <p:stCondLst>
                                            <p:cond delay="0"/>
                                          </p:stCondLst>
                                        </p:cTn>
                                        <p:tgtEl>
                                          <p:spTgt spid="86024"/>
                                        </p:tgtEl>
                                        <p:attrNameLst>
                                          <p:attrName>style.visibility</p:attrName>
                                        </p:attrNameLst>
                                      </p:cBhvr>
                                      <p:to>
                                        <p:strVal val="visible"/>
                                      </p:to>
                                    </p:set>
                                    <p:animEffect transition="in" filter="dissolve">
                                      <p:cBhvr>
                                        <p:cTn id="31" dur="300"/>
                                        <p:tgtEl>
                                          <p:spTgt spid="86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nimBg="1"/>
      <p:bldP spid="86019" grpId="0" build="p"/>
      <p:bldP spid="86021" grpId="0" build="p"/>
      <p:bldP spid="86024" grpId="0"/>
      <p:bldP spid="860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ext Box 2"/>
          <p:cNvSpPr txBox="1"/>
          <p:nvPr/>
        </p:nvSpPr>
        <p:spPr>
          <a:xfrm>
            <a:off x="914400" y="-76200"/>
            <a:ext cx="7046913" cy="769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r>
              <a:rPr lang="en-US" altLang="en-US" sz="4400" dirty="0">
                <a:solidFill>
                  <a:srgbClr val="FFFF9E"/>
                </a:solidFill>
              </a:rPr>
              <a:t>Let’s Review Measurements</a:t>
            </a:r>
            <a:r>
              <a:rPr lang="en-US" altLang="en-US" sz="4400" dirty="0">
                <a:solidFill>
                  <a:srgbClr val="333399"/>
                </a:solidFill>
              </a:rPr>
              <a:t>:  </a:t>
            </a:r>
            <a:endParaRPr lang="en-US" altLang="en-US" sz="4400" dirty="0">
              <a:solidFill>
                <a:srgbClr val="333399"/>
              </a:solidFill>
            </a:endParaRPr>
          </a:p>
        </p:txBody>
      </p:sp>
      <p:sp>
        <p:nvSpPr>
          <p:cNvPr id="27651" name="Rectangle 1"/>
          <p:cNvSpPr/>
          <p:nvPr/>
        </p:nvSpPr>
        <p:spPr>
          <a:xfrm>
            <a:off x="0" y="685800"/>
            <a:ext cx="9220200" cy="6248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r>
              <a:rPr lang="en-US" altLang="en-US" sz="2800" dirty="0">
                <a:solidFill>
                  <a:srgbClr val="FFFFCC"/>
                </a:solidFill>
              </a:rPr>
              <a:t>Measurement is the comparison of  quantity with standard quantity. (standard quantity that is acceptable for every one)</a:t>
            </a:r>
            <a:endParaRPr lang="en-US" altLang="en-US" sz="2800" dirty="0">
              <a:solidFill>
                <a:srgbClr val="FFFFCC"/>
              </a:solidFill>
            </a:endParaRPr>
          </a:p>
          <a:p>
            <a:pPr marL="0" lvl="0" indent="0" eaLnBrk="1" hangingPunct="1">
              <a:spcBef>
                <a:spcPct val="0"/>
              </a:spcBef>
              <a:buClrTx/>
              <a:buNone/>
            </a:pPr>
            <a:endParaRPr lang="en-US" altLang="en-US" sz="2800" dirty="0">
              <a:solidFill>
                <a:srgbClr val="FFFFCC"/>
              </a:solidFill>
            </a:endParaRPr>
          </a:p>
          <a:p>
            <a:pPr marL="0" lvl="0" indent="0" eaLnBrk="1" hangingPunct="1">
              <a:spcBef>
                <a:spcPct val="0"/>
              </a:spcBef>
              <a:buClrTx/>
              <a:buNone/>
            </a:pPr>
            <a:r>
              <a:rPr lang="en-US" altLang="en-US" sz="2800" dirty="0">
                <a:solidFill>
                  <a:srgbClr val="FFFFCC"/>
                </a:solidFill>
              </a:rPr>
              <a:t>For example:</a:t>
            </a:r>
            <a:endParaRPr lang="en-US" altLang="en-US" sz="2800" dirty="0">
              <a:solidFill>
                <a:srgbClr val="FFFFCC"/>
              </a:solidFill>
            </a:endParaRPr>
          </a:p>
          <a:p>
            <a:pPr marL="0" lvl="0" indent="0" eaLnBrk="1" hangingPunct="1">
              <a:spcBef>
                <a:spcPct val="0"/>
              </a:spcBef>
              <a:buClrTx/>
              <a:buNone/>
            </a:pPr>
            <a:r>
              <a:rPr lang="en-US" altLang="en-US" sz="2800" dirty="0">
                <a:solidFill>
                  <a:srgbClr val="FFFFCC"/>
                </a:solidFill>
              </a:rPr>
              <a:t>2 kg sugar must be compare with 2kg standard weight.</a:t>
            </a:r>
            <a:endParaRPr lang="en-US" altLang="en-US" sz="2800" dirty="0">
              <a:solidFill>
                <a:srgbClr val="FFFFCC"/>
              </a:solidFill>
            </a:endParaRPr>
          </a:p>
          <a:p>
            <a:pPr marL="0" lvl="0" indent="0" algn="just" eaLnBrk="1" hangingPunct="1">
              <a:spcBef>
                <a:spcPct val="0"/>
              </a:spcBef>
              <a:buClrTx/>
              <a:buNone/>
            </a:pPr>
            <a:endParaRPr lang="en-US" altLang="en-US" b="1" dirty="0"/>
          </a:p>
          <a:p>
            <a:pPr marL="0" lvl="0" indent="0" algn="just" eaLnBrk="1" hangingPunct="1">
              <a:spcBef>
                <a:spcPct val="0"/>
              </a:spcBef>
              <a:buClrTx/>
              <a:buNone/>
            </a:pPr>
            <a:r>
              <a:rPr lang="en-US" altLang="en-US" b="1" dirty="0"/>
              <a:t>The Merits:</a:t>
            </a:r>
            <a:endParaRPr lang="en-US" altLang="en-US" b="1" dirty="0"/>
          </a:p>
          <a:p>
            <a:pPr marL="0" lvl="0" indent="0" algn="just" eaLnBrk="1" hangingPunct="1">
              <a:spcBef>
                <a:spcPct val="0"/>
              </a:spcBef>
              <a:buClrTx/>
              <a:buNone/>
            </a:pPr>
            <a:r>
              <a:rPr lang="en-US" altLang="en-US" sz="2800" dirty="0"/>
              <a:t>Measurements are essential for development of science and technology.</a:t>
            </a:r>
            <a:endParaRPr lang="en-US" altLang="en-US" sz="2800" dirty="0"/>
          </a:p>
          <a:p>
            <a:pPr marL="0" lvl="0" indent="0" algn="just" eaLnBrk="1" hangingPunct="1">
              <a:spcBef>
                <a:spcPct val="0"/>
              </a:spcBef>
              <a:buClrTx/>
              <a:buNone/>
            </a:pPr>
            <a:endParaRPr lang="en-US" altLang="en-US" sz="2800" dirty="0"/>
          </a:p>
          <a:p>
            <a:pPr marL="0" lvl="0" indent="0" algn="just" eaLnBrk="1" hangingPunct="1">
              <a:spcBef>
                <a:spcPct val="0"/>
              </a:spcBef>
              <a:buClrTx/>
              <a:buNone/>
            </a:pPr>
            <a:r>
              <a:rPr lang="en-US" altLang="en-US" sz="2800" dirty="0"/>
              <a:t>A reliable measurement can generate reliable information.</a:t>
            </a:r>
            <a:endParaRPr lang="en-US" altLang="en-US" sz="2800" dirty="0"/>
          </a:p>
          <a:p>
            <a:pPr marL="0" lvl="0" indent="0" eaLnBrk="1" hangingPunct="1">
              <a:spcBef>
                <a:spcPct val="0"/>
              </a:spcBef>
              <a:buClrTx/>
              <a:buNone/>
            </a:pPr>
            <a:endParaRPr lang="en-US" altLang="en-US" sz="2800" dirty="0">
              <a:solidFill>
                <a:srgbClr val="FFFFCC"/>
              </a:solidFill>
            </a:endParaRPr>
          </a:p>
          <a:p>
            <a:pPr marL="0" lvl="0" indent="0" eaLnBrk="1" hangingPunct="1">
              <a:spcBef>
                <a:spcPct val="0"/>
              </a:spcBef>
              <a:buClrTx/>
              <a:buNone/>
            </a:pPr>
            <a:r>
              <a:rPr lang="en-US" altLang="en-US" sz="2800" dirty="0">
                <a:solidFill>
                  <a:srgbClr val="FFFFCC"/>
                </a:solidFill>
              </a:rPr>
              <a:t>Every measurement has UNITS.</a:t>
            </a:r>
            <a:endParaRPr lang="en-US" altLang="en-US" sz="2800" dirty="0">
              <a:solidFill>
                <a:srgbClr val="FFFFCC"/>
              </a:solidFill>
            </a:endParaRPr>
          </a:p>
          <a:p>
            <a:pPr marL="0" lvl="0" indent="0" eaLnBrk="1" hangingPunct="1">
              <a:spcBef>
                <a:spcPct val="0"/>
              </a:spcBef>
              <a:buClrTx/>
              <a:buNone/>
            </a:pPr>
            <a:r>
              <a:rPr lang="en-US" altLang="en-US" sz="2800" dirty="0">
                <a:solidFill>
                  <a:srgbClr val="FFFFCC"/>
                </a:solidFill>
              </a:rPr>
              <a:t>Every measurement has UNCERTAINTY</a:t>
            </a:r>
            <a:endParaRPr lang="en-US" altLang="en-US" sz="2800" dirty="0">
              <a:solidFill>
                <a:srgbClr val="FFFFCC"/>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Text Box 2"/>
          <p:cNvSpPr txBox="1"/>
          <p:nvPr/>
        </p:nvSpPr>
        <p:spPr>
          <a:xfrm>
            <a:off x="914400" y="1371600"/>
            <a:ext cx="3352800" cy="16287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lnSpc>
                <a:spcPct val="120000"/>
              </a:lnSpc>
              <a:buClrTx/>
              <a:buNone/>
            </a:pPr>
            <a:r>
              <a:rPr lang="en-GB" altLang="en-US" sz="2800" dirty="0">
                <a:solidFill>
                  <a:srgbClr val="FF0000"/>
                </a:solidFill>
                <a:latin typeface="Swis721 Md BT" pitchFamily="34" charset="0"/>
              </a:rPr>
              <a:t>Example 3</a:t>
            </a:r>
            <a:endParaRPr lang="en-GB" altLang="en-US" sz="2800" dirty="0">
              <a:solidFill>
                <a:srgbClr val="FF0000"/>
              </a:solidFill>
              <a:latin typeface="Swis721 Md BT" pitchFamily="34" charset="0"/>
            </a:endParaRPr>
          </a:p>
          <a:p>
            <a:pPr marL="0" lvl="0" indent="0" eaLnBrk="1" hangingPunct="1">
              <a:lnSpc>
                <a:spcPct val="115000"/>
              </a:lnSpc>
              <a:spcBef>
                <a:spcPct val="10000"/>
              </a:spcBef>
              <a:buClrTx/>
              <a:buNone/>
            </a:pPr>
            <a:r>
              <a:rPr lang="en-GB" altLang="en-US" sz="2800" dirty="0">
                <a:latin typeface="Swis721 Md BT" pitchFamily="34" charset="0"/>
              </a:rPr>
              <a:t>Look at this </a:t>
            </a:r>
            <a:br>
              <a:rPr lang="en-GB" altLang="en-US" sz="2800" dirty="0">
                <a:latin typeface="Swis721 Md BT" pitchFamily="34" charset="0"/>
              </a:rPr>
            </a:br>
            <a:r>
              <a:rPr lang="en-GB" altLang="en-US" sz="2800" dirty="0">
                <a:latin typeface="Swis721 Md BT" pitchFamily="34" charset="0"/>
              </a:rPr>
              <a:t>voltmeter:</a:t>
            </a:r>
            <a:endParaRPr lang="en-GB" altLang="en-US" sz="2800" dirty="0">
              <a:latin typeface="Swis721 Md BT" pitchFamily="34" charset="0"/>
            </a:endParaRPr>
          </a:p>
        </p:txBody>
      </p:sp>
      <p:sp>
        <p:nvSpPr>
          <p:cNvPr id="46083" name="Text Box 3"/>
          <p:cNvSpPr txBox="1"/>
          <p:nvPr/>
        </p:nvSpPr>
        <p:spPr>
          <a:xfrm>
            <a:off x="914400" y="457200"/>
            <a:ext cx="9525000" cy="579438"/>
          </a:xfrm>
          <a:prstGeom prst="rect">
            <a:avLst/>
          </a:prstGeom>
          <a:gradFill rotWithShape="0">
            <a:gsLst>
              <a:gs pos="0">
                <a:srgbClr val="8DD9FF"/>
              </a:gs>
              <a:gs pos="100000">
                <a:srgbClr val="FFFFCC"/>
              </a:gs>
            </a:gsLst>
            <a:lin ang="0" scaled="1"/>
            <a:tileRect/>
          </a:grad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dirty="0">
                <a:solidFill>
                  <a:srgbClr val="FF0000"/>
                </a:solidFill>
                <a:latin typeface="Swis721 Md BT" pitchFamily="34" charset="0"/>
              </a:rPr>
              <a:t>Zero errors</a:t>
            </a:r>
            <a:endParaRPr lang="en-GB" altLang="en-US" dirty="0">
              <a:solidFill>
                <a:srgbClr val="FF0000"/>
              </a:solidFill>
              <a:latin typeface="Swis721 Md BT" pitchFamily="34" charset="0"/>
            </a:endParaRPr>
          </a:p>
        </p:txBody>
      </p:sp>
      <p:sp>
        <p:nvSpPr>
          <p:cNvPr id="88068" name="Text Box 4"/>
          <p:cNvSpPr txBox="1"/>
          <p:nvPr/>
        </p:nvSpPr>
        <p:spPr>
          <a:xfrm>
            <a:off x="914400" y="3352800"/>
            <a:ext cx="38100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dirty="0">
                <a:latin typeface="Swis721 Md BT" pitchFamily="34" charset="0"/>
              </a:rPr>
              <a:t>What is the first thing to do?</a:t>
            </a:r>
            <a:endParaRPr lang="en-GB" altLang="en-US" sz="2800" dirty="0">
              <a:latin typeface="Swis721 Md BT" pitchFamily="34" charset="0"/>
            </a:endParaRPr>
          </a:p>
        </p:txBody>
      </p:sp>
      <p:sp>
        <p:nvSpPr>
          <p:cNvPr id="88074" name="Text Box 10"/>
          <p:cNvSpPr txBox="1"/>
          <p:nvPr/>
        </p:nvSpPr>
        <p:spPr>
          <a:xfrm>
            <a:off x="2971800" y="4724400"/>
            <a:ext cx="35814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400" dirty="0">
                <a:latin typeface="Swis721 Md BT" pitchFamily="34" charset="0"/>
              </a:rPr>
              <a:t>Use a screwdriver here </a:t>
            </a:r>
            <a:br>
              <a:rPr lang="en-GB" altLang="en-US" sz="2400" dirty="0">
                <a:latin typeface="Swis721 Md BT" pitchFamily="34" charset="0"/>
              </a:rPr>
            </a:br>
            <a:r>
              <a:rPr lang="en-GB" altLang="en-US" sz="2400" dirty="0">
                <a:latin typeface="Swis721 Md BT" pitchFamily="34" charset="0"/>
              </a:rPr>
              <a:t>to adjust the pointer.</a:t>
            </a:r>
            <a:endParaRPr lang="en-GB" altLang="en-US" sz="2400" dirty="0">
              <a:latin typeface="Swis721 Md BT" pitchFamily="34" charset="0"/>
            </a:endParaRPr>
          </a:p>
        </p:txBody>
      </p:sp>
      <p:pic>
        <p:nvPicPr>
          <p:cNvPr id="88075" name="Picture 11" descr="D:\P4U Web-site items\KJ-PowerPoints\images for PPTs\Voltmeter-NotZero.gif"/>
          <p:cNvPicPr>
            <a:picLocks noChangeAspect="1"/>
          </p:cNvPicPr>
          <p:nvPr/>
        </p:nvPicPr>
        <p:blipFill>
          <a:blip r:embed="rId1"/>
          <a:stretch>
            <a:fillRect/>
          </a:stretch>
        </p:blipFill>
        <p:spPr>
          <a:xfrm>
            <a:off x="4951413" y="977900"/>
            <a:ext cx="3286125" cy="3019425"/>
          </a:xfrm>
          <a:prstGeom prst="rect">
            <a:avLst/>
          </a:prstGeom>
          <a:noFill/>
          <a:ln w="9525">
            <a:noFill/>
          </a:ln>
        </p:spPr>
      </p:pic>
      <p:sp>
        <p:nvSpPr>
          <p:cNvPr id="88073" name="Line 9"/>
          <p:cNvSpPr/>
          <p:nvPr/>
        </p:nvSpPr>
        <p:spPr>
          <a:xfrm flipH="1">
            <a:off x="5562600" y="3657600"/>
            <a:ext cx="914400" cy="1143000"/>
          </a:xfrm>
          <a:prstGeom prst="line">
            <a:avLst/>
          </a:prstGeom>
          <a:ln w="57150" cap="flat" cmpd="sng">
            <a:solidFill>
              <a:srgbClr val="FF0066"/>
            </a:solidFill>
            <a:prstDash val="solid"/>
            <a:headEnd type="triangle" w="med" len="med"/>
            <a:tailEnd type="none" w="med" len="med"/>
          </a:ln>
        </p:spPr>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8066">
                                            <p:txEl>
                                              <p:charRg st="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8066">
                                            <p:txEl>
                                              <p:charRg st="10" end="35"/>
                                            </p:txEl>
                                          </p:spTgt>
                                        </p:tgtEl>
                                        <p:attrNameLst>
                                          <p:attrName>style.visibility</p:attrName>
                                        </p:attrNameLst>
                                      </p:cBhvr>
                                      <p:to>
                                        <p:strVal val="visible"/>
                                      </p:to>
                                    </p:se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88075"/>
                                        </p:tgtEl>
                                        <p:attrNameLst>
                                          <p:attrName>style.visibility</p:attrName>
                                        </p:attrNameLst>
                                      </p:cBhvr>
                                      <p:to>
                                        <p:strVal val="visible"/>
                                      </p:to>
                                    </p:set>
                                    <p:animEffect transition="in" filter="dissolve">
                                      <p:cBhvr>
                                        <p:cTn id="14" dur="500"/>
                                        <p:tgtEl>
                                          <p:spTgt spid="88075"/>
                                        </p:tgtEl>
                                      </p:cBhvr>
                                    </p:animEffect>
                                  </p:childTnLst>
                                  <p:subTnLst>
                                    <p:audio>
                                      <p:cMediaNode>
                                        <p:cTn display="0" masterRel="sameClick">
                                          <p:stCondLst>
                                            <p:cond evt="begin" delay="0">
                                              <p:tn val="12"/>
                                            </p:cond>
                                          </p:stCondLst>
                                          <p:endCondLst>
                                            <p:cond evt="onStopAudio" delay="0">
                                              <p:tgtEl>
                                                <p:sldTgt/>
                                              </p:tgtEl>
                                            </p:cond>
                                          </p:endCondLst>
                                        </p:cTn>
                                        <p:tgtEl>
                                          <p:sndTgt r:embed="rId2" name="chimes.wav"/>
                                        </p:tgtEl>
                                      </p:cMediaNode>
                                    </p:audio>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88068">
                                            <p:txEl>
                                              <p:charRg st="0" end="3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8073"/>
                                        </p:tgtEl>
                                        <p:attrNameLst>
                                          <p:attrName>style.visibility</p:attrName>
                                        </p:attrNameLst>
                                      </p:cBhvr>
                                      <p:to>
                                        <p:strVal val="visible"/>
                                      </p:to>
                                    </p:set>
                                    <p:animEffect transition="in" filter="dissolve">
                                      <p:cBhvr>
                                        <p:cTn id="23" dur="500"/>
                                        <p:tgtEl>
                                          <p:spTgt spid="88073"/>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499"/>
                                          </p:stCondLst>
                                        </p:cTn>
                                        <p:tgtEl>
                                          <p:spTgt spid="88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build="p"/>
      <p:bldP spid="88068" grpId="0" build="p"/>
      <p:bldP spid="8807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43" name="Rectangle 7"/>
          <p:cNvSpPr/>
          <p:nvPr/>
        </p:nvSpPr>
        <p:spPr>
          <a:xfrm>
            <a:off x="1295400" y="2311400"/>
            <a:ext cx="1331913" cy="431800"/>
          </a:xfrm>
          <a:prstGeom prst="rect">
            <a:avLst/>
          </a:prstGeom>
          <a:solidFill>
            <a:srgbClr val="00B0F0">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65542" name="Rectangle 6"/>
          <p:cNvSpPr/>
          <p:nvPr/>
        </p:nvSpPr>
        <p:spPr>
          <a:xfrm>
            <a:off x="1295400" y="3311525"/>
            <a:ext cx="1524000" cy="431800"/>
          </a:xfrm>
          <a:prstGeom prst="rect">
            <a:avLst/>
          </a:prstGeom>
          <a:solidFill>
            <a:srgbClr val="FF8D83">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65540" name="Rectangle 4"/>
          <p:cNvSpPr/>
          <p:nvPr/>
        </p:nvSpPr>
        <p:spPr>
          <a:xfrm>
            <a:off x="1308100" y="4967288"/>
            <a:ext cx="1931988" cy="433387"/>
          </a:xfrm>
          <a:prstGeom prst="rect">
            <a:avLst/>
          </a:prstGeom>
          <a:solidFill>
            <a:srgbClr val="8DD9FF">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65541" name="Rectangle 5"/>
          <p:cNvSpPr/>
          <p:nvPr/>
        </p:nvSpPr>
        <p:spPr>
          <a:xfrm>
            <a:off x="5994400" y="4967288"/>
            <a:ext cx="838200" cy="433387"/>
          </a:xfrm>
          <a:prstGeom prst="rect">
            <a:avLst/>
          </a:prstGeom>
          <a:solidFill>
            <a:srgbClr val="8DD9FF">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27656" name="Text Box 2"/>
          <p:cNvSpPr txBox="1">
            <a:spLocks noChangeArrowheads="1"/>
          </p:cNvSpPr>
          <p:nvPr/>
        </p:nvSpPr>
        <p:spPr bwMode="auto">
          <a:xfrm>
            <a:off x="914400" y="304800"/>
            <a:ext cx="7162800" cy="646113"/>
          </a:xfrm>
          <a:prstGeom prst="rect">
            <a:avLst/>
          </a:prstGeom>
          <a:gradFill rotWithShape="0">
            <a:gsLst>
              <a:gs pos="0">
                <a:srgbClr val="FFFF66"/>
              </a:gs>
              <a:gs pos="100000">
                <a:srgbClr val="FFFFCC"/>
              </a:gs>
            </a:gsLst>
            <a:lin ang="0" scaled="1"/>
          </a:gradFill>
          <a:ln>
            <a:noFill/>
          </a:ln>
        </p:spPr>
        <p:txBody>
          <a:bodyPr>
            <a:spAutoFit/>
          </a:bodyPr>
          <a:lstStyle>
            <a:lvl1pPr eaLnBrk="0" hangingPunct="0">
              <a:defRPr sz="2400">
                <a:solidFill>
                  <a:schemeClr val="tx1"/>
                </a:solidFill>
                <a:latin typeface="Swis721 Md BT" pitchFamily="34" charset="0"/>
              </a:defRPr>
            </a:lvl1pPr>
            <a:lvl2pPr marL="742950" indent="-285750" eaLnBrk="0" hangingPunct="0">
              <a:defRPr sz="2400">
                <a:solidFill>
                  <a:schemeClr val="tx1"/>
                </a:solidFill>
                <a:latin typeface="Swis721 Md BT" pitchFamily="34" charset="0"/>
              </a:defRPr>
            </a:lvl2pPr>
            <a:lvl3pPr marL="1143000" indent="-228600" eaLnBrk="0" hangingPunct="0">
              <a:defRPr sz="2400">
                <a:solidFill>
                  <a:schemeClr val="tx1"/>
                </a:solidFill>
                <a:latin typeface="Swis721 Md BT" pitchFamily="34" charset="0"/>
              </a:defRPr>
            </a:lvl3pPr>
            <a:lvl4pPr marL="1600200" indent="-228600" eaLnBrk="0" hangingPunct="0">
              <a:defRPr sz="2400">
                <a:solidFill>
                  <a:schemeClr val="tx1"/>
                </a:solidFill>
                <a:latin typeface="Swis721 Md BT" pitchFamily="34" charset="0"/>
              </a:defRPr>
            </a:lvl4pPr>
            <a:lvl5pPr marL="2057400" indent="-228600" eaLnBrk="0" hangingPunct="0">
              <a:defRPr sz="2400">
                <a:solidFill>
                  <a:schemeClr val="tx1"/>
                </a:solidFill>
                <a:latin typeface="Swis721 Md BT" pitchFamily="34" charset="0"/>
              </a:defRPr>
            </a:lvl5pPr>
            <a:lvl6pPr marL="2514600" indent="-228600" algn="ctr" eaLnBrk="0" fontAlgn="base" hangingPunct="0">
              <a:spcBef>
                <a:spcPct val="0"/>
              </a:spcBef>
              <a:spcAft>
                <a:spcPct val="0"/>
              </a:spcAft>
              <a:defRPr sz="2400">
                <a:solidFill>
                  <a:schemeClr val="tx1"/>
                </a:solidFill>
                <a:latin typeface="Swis721 Md BT" pitchFamily="34" charset="0"/>
              </a:defRPr>
            </a:lvl6pPr>
            <a:lvl7pPr marL="2971800" indent="-228600" algn="ctr" eaLnBrk="0" fontAlgn="base" hangingPunct="0">
              <a:spcBef>
                <a:spcPct val="0"/>
              </a:spcBef>
              <a:spcAft>
                <a:spcPct val="0"/>
              </a:spcAft>
              <a:defRPr sz="2400">
                <a:solidFill>
                  <a:schemeClr val="tx1"/>
                </a:solidFill>
                <a:latin typeface="Swis721 Md BT" pitchFamily="34" charset="0"/>
              </a:defRPr>
            </a:lvl7pPr>
            <a:lvl8pPr marL="3429000" indent="-228600" algn="ctr" eaLnBrk="0" fontAlgn="base" hangingPunct="0">
              <a:spcBef>
                <a:spcPct val="0"/>
              </a:spcBef>
              <a:spcAft>
                <a:spcPct val="0"/>
              </a:spcAft>
              <a:defRPr sz="2400">
                <a:solidFill>
                  <a:schemeClr val="tx1"/>
                </a:solidFill>
                <a:latin typeface="Swis721 Md BT" pitchFamily="34" charset="0"/>
              </a:defRPr>
            </a:lvl8pPr>
            <a:lvl9pPr marL="3886200" indent="-228600" algn="ctr" eaLnBrk="0" fontAlgn="base" hangingPunct="0">
              <a:spcBef>
                <a:spcPct val="0"/>
              </a:spcBef>
              <a:spcAft>
                <a:spcPct val="0"/>
              </a:spcAft>
              <a:defRPr sz="2400">
                <a:solidFill>
                  <a:schemeClr val="tx1"/>
                </a:solidFill>
                <a:latin typeface="Swis721 Md BT"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GB" altLang="en-US" sz="3600" b="0" i="0" u="none" strike="noStrike" kern="1200" cap="none" spc="0" normalizeH="0" baseline="0" noProof="0" dirty="0">
                <a:ln>
                  <a:noFill/>
                </a:ln>
                <a:solidFill>
                  <a:srgbClr val="FF0000"/>
                </a:solidFill>
                <a:effectLst/>
                <a:uLnTx/>
                <a:uFillTx/>
                <a:latin typeface="+mj-lt"/>
                <a:ea typeface="+mn-ea"/>
                <a:cs typeface="+mn-cs"/>
              </a:rPr>
              <a:t>In summary</a:t>
            </a:r>
            <a:endParaRPr kumimoji="0" lang="en-GB" altLang="en-US" sz="3600" b="0" i="0" u="none" strike="noStrike" kern="1200" cap="none" spc="0" normalizeH="0" baseline="0" noProof="0" dirty="0">
              <a:ln>
                <a:noFill/>
              </a:ln>
              <a:solidFill>
                <a:srgbClr val="FF0000"/>
              </a:solidFill>
              <a:effectLst/>
              <a:uLnTx/>
              <a:uFillTx/>
              <a:latin typeface="+mj-lt"/>
              <a:ea typeface="+mn-ea"/>
              <a:cs typeface="+mn-cs"/>
            </a:endParaRPr>
          </a:p>
        </p:txBody>
      </p:sp>
      <p:sp>
        <p:nvSpPr>
          <p:cNvPr id="65539" name="Text Box 3"/>
          <p:cNvSpPr txBox="1"/>
          <p:nvPr/>
        </p:nvSpPr>
        <p:spPr>
          <a:xfrm>
            <a:off x="914400" y="2244725"/>
            <a:ext cx="8001000" cy="498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381000" lvl="0" indent="-381000" eaLnBrk="1" hangingPunct="1">
              <a:lnSpc>
                <a:spcPct val="95000"/>
              </a:lnSpc>
              <a:spcBef>
                <a:spcPct val="60000"/>
              </a:spcBef>
              <a:buClr>
                <a:srgbClr val="9900CC"/>
              </a:buClr>
            </a:pPr>
            <a:r>
              <a:rPr lang="en-GB" altLang="en-US" sz="2800" dirty="0">
                <a:latin typeface="Swis721 Md BT" pitchFamily="34" charset="0"/>
              </a:rPr>
              <a:t>Human errors can be due to faulty technique.</a:t>
            </a:r>
            <a:endParaRPr lang="en-GB" altLang="en-US" sz="2800" dirty="0">
              <a:latin typeface="Swis721 Md BT" pitchFamily="34" charset="0"/>
            </a:endParaRPr>
          </a:p>
        </p:txBody>
      </p:sp>
      <p:sp>
        <p:nvSpPr>
          <p:cNvPr id="65545" name="Text Box 9"/>
          <p:cNvSpPr txBox="1"/>
          <p:nvPr/>
        </p:nvSpPr>
        <p:spPr>
          <a:xfrm>
            <a:off x="914400" y="4979988"/>
            <a:ext cx="7543800" cy="8255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381000" lvl="0" indent="-381000" eaLnBrk="1" hangingPunct="1">
              <a:lnSpc>
                <a:spcPct val="85000"/>
              </a:lnSpc>
              <a:spcBef>
                <a:spcPct val="60000"/>
              </a:spcBef>
              <a:buClr>
                <a:srgbClr val="3366FF"/>
              </a:buClr>
            </a:pPr>
            <a:r>
              <a:rPr lang="en-GB" altLang="en-US" sz="2800" dirty="0">
                <a:latin typeface="Swis721 Md BT" pitchFamily="34" charset="0"/>
              </a:rPr>
              <a:t>Systematic errors, including zero errors, will cause all your results to be wrong.</a:t>
            </a:r>
            <a:endParaRPr lang="en-GB" altLang="en-US" sz="2400" dirty="0">
              <a:latin typeface="Swis721 Md BT" pitchFamily="34" charset="0"/>
            </a:endParaRPr>
          </a:p>
        </p:txBody>
      </p:sp>
      <p:sp>
        <p:nvSpPr>
          <p:cNvPr id="65546" name="Text Box 10"/>
          <p:cNvSpPr txBox="1"/>
          <p:nvPr/>
        </p:nvSpPr>
        <p:spPr>
          <a:xfrm>
            <a:off x="914400" y="3289300"/>
            <a:ext cx="7620000" cy="1557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381000" lvl="0" indent="-381000" eaLnBrk="1" hangingPunct="1">
              <a:lnSpc>
                <a:spcPct val="85000"/>
              </a:lnSpc>
              <a:spcBef>
                <a:spcPct val="60000"/>
              </a:spcBef>
              <a:buClr>
                <a:srgbClr val="FF3300"/>
              </a:buClr>
            </a:pPr>
            <a:r>
              <a:rPr lang="en-GB" altLang="en-US" sz="2800" dirty="0">
                <a:latin typeface="Swis721 Md BT" pitchFamily="34" charset="0"/>
              </a:rPr>
              <a:t>Random errors can be reduced by taking many readings, and then calculating the average (mean).  </a:t>
            </a:r>
            <a:br>
              <a:rPr lang="en-GB" altLang="en-US" sz="2800" dirty="0">
                <a:latin typeface="Swis721 Md BT" pitchFamily="34" charset="0"/>
              </a:rPr>
            </a:br>
            <a:r>
              <a:rPr lang="en-GB" altLang="en-US" sz="2800" dirty="0">
                <a:latin typeface="Swis721 Md BT" pitchFamily="34" charset="0"/>
              </a:rPr>
              <a:t>The uncertainty is half the range.</a:t>
            </a:r>
            <a:endParaRPr lang="en-GB" altLang="en-US" sz="2400" dirty="0">
              <a:latin typeface="Swis721 Md BT"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5539">
                                            <p:txEl>
                                              <p:charRg st="0" end="45"/>
                                            </p:txEl>
                                          </p:spTgt>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nodeType="afterEffect">
                                  <p:stCondLst>
                                    <p:cond delay="0"/>
                                  </p:stCondLst>
                                  <p:childTnLst>
                                    <p:set>
                                      <p:cBhvr>
                                        <p:cTn id="9" dur="1" fill="hold">
                                          <p:stCondLst>
                                            <p:cond delay="0"/>
                                          </p:stCondLst>
                                        </p:cTn>
                                        <p:tgtEl>
                                          <p:spTgt spid="65543"/>
                                        </p:tgtEl>
                                        <p:attrNameLst>
                                          <p:attrName>style.visibility</p:attrName>
                                        </p:attrNameLst>
                                      </p:cBhvr>
                                      <p:to>
                                        <p:strVal val="visible"/>
                                      </p:to>
                                    </p:set>
                                    <p:animEffect transition="in" filter="dissolve">
                                      <p:cBhvr>
                                        <p:cTn id="10" dur="500"/>
                                        <p:tgtEl>
                                          <p:spTgt spid="6554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65546"/>
                                        </p:tgtEl>
                                        <p:attrNameLst>
                                          <p:attrName>style.visibility</p:attrName>
                                        </p:attrNameLst>
                                      </p:cBhvr>
                                      <p:to>
                                        <p:strVal val="visible"/>
                                      </p:to>
                                    </p:se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65542"/>
                                        </p:tgtEl>
                                        <p:attrNameLst>
                                          <p:attrName>style.visibility</p:attrName>
                                        </p:attrNameLst>
                                      </p:cBhvr>
                                      <p:to>
                                        <p:strVal val="visible"/>
                                      </p:to>
                                    </p:set>
                                    <p:animEffect transition="in" filter="dissolve">
                                      <p:cBhvr>
                                        <p:cTn id="18" dur="500"/>
                                        <p:tgtEl>
                                          <p:spTgt spid="6554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65545"/>
                                        </p:tgtEl>
                                        <p:attrNameLst>
                                          <p:attrName>style.visibility</p:attrName>
                                        </p:attrNameLst>
                                      </p:cBhvr>
                                      <p:to>
                                        <p:strVal val="visible"/>
                                      </p:to>
                                    </p:se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65540"/>
                                        </p:tgtEl>
                                        <p:attrNameLst>
                                          <p:attrName>style.visibility</p:attrName>
                                        </p:attrNameLst>
                                      </p:cBhvr>
                                      <p:to>
                                        <p:strVal val="visible"/>
                                      </p:to>
                                    </p:set>
                                    <p:animEffect transition="in" filter="dissolve">
                                      <p:cBhvr>
                                        <p:cTn id="26" dur="500"/>
                                        <p:tgtEl>
                                          <p:spTgt spid="65540"/>
                                        </p:tgtEl>
                                      </p:cBhvr>
                                    </p:animEffect>
                                  </p:childTnLst>
                                </p:cTn>
                              </p:par>
                            </p:childTnLst>
                          </p:cTn>
                        </p:par>
                        <p:par>
                          <p:cTn id="27" fill="hold">
                            <p:stCondLst>
                              <p:cond delay="1000"/>
                            </p:stCondLst>
                            <p:childTnLst>
                              <p:par>
                                <p:cTn id="28" presetID="9" presetClass="entr" presetSubtype="0" fill="hold" nodeType="afterEffect">
                                  <p:stCondLst>
                                    <p:cond delay="0"/>
                                  </p:stCondLst>
                                  <p:childTnLst>
                                    <p:set>
                                      <p:cBhvr>
                                        <p:cTn id="29" dur="1" fill="hold">
                                          <p:stCondLst>
                                            <p:cond delay="0"/>
                                          </p:stCondLst>
                                        </p:cTn>
                                        <p:tgtEl>
                                          <p:spTgt spid="65541"/>
                                        </p:tgtEl>
                                        <p:attrNameLst>
                                          <p:attrName>style.visibility</p:attrName>
                                        </p:attrNameLst>
                                      </p:cBhvr>
                                      <p:to>
                                        <p:strVal val="visible"/>
                                      </p:to>
                                    </p:set>
                                    <p:animEffect transition="in" filter="dissolve">
                                      <p:cBhvr>
                                        <p:cTn id="30"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3" grpId="0" animBg="1"/>
      <p:bldP spid="65542" grpId="0" animBg="1"/>
      <p:bldP spid="65540" grpId="0" animBg="1"/>
      <p:bldP spid="65541" grpId="0" animBg="1"/>
      <p:bldP spid="65539" grpId="0" build="p"/>
      <p:bldP spid="65545" grpId="0"/>
      <p:bldP spid="6554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ctrTitle" sz="quarter"/>
          </p:nvPr>
        </p:nvSpPr>
        <p:spPr>
          <a:ln/>
        </p:spPr>
        <p:txBody>
          <a:bodyPr vert="horz" wrap="square" lIns="92075" tIns="46038" rIns="92075" bIns="46038" anchor="b" anchorCtr="0"/>
          <a:p>
            <a:pPr algn="ctr" eaLnBrk="1" hangingPunct="1">
              <a:buClrTx/>
              <a:buSzTx/>
              <a:buFontTx/>
            </a:pPr>
            <a:r>
              <a:rPr lang="en-US" altLang="en-US" sz="6600" dirty="0">
                <a:latin typeface="+mj-lt"/>
                <a:ea typeface="+mj-ea"/>
                <a:cs typeface="+mj-cs"/>
              </a:rPr>
              <a:t>Measurements Systems</a:t>
            </a:r>
            <a:endParaRPr lang="en-US" altLang="en-US" sz="6600" dirty="0">
              <a:latin typeface="+mj-lt"/>
              <a:ea typeface="+mj-ea"/>
              <a:cs typeface="+mj-cs"/>
            </a:endParaRPr>
          </a:p>
        </p:txBody>
      </p:sp>
      <p:sp>
        <p:nvSpPr>
          <p:cNvPr id="48131" name="Subtitle 1"/>
          <p:cNvSpPr>
            <a:spLocks noGrp="1"/>
          </p:cNvSpPr>
          <p:nvPr>
            <p:ph type="subTitle" sz="quarter" idx="1"/>
          </p:nvPr>
        </p:nvSpPr>
        <p:spPr>
          <a:ln/>
        </p:spPr>
        <p:txBody>
          <a:bodyPr vert="horz" wrap="square" lIns="92075" tIns="46038" rIns="92075" bIns="46038" anchor="t" anchorCtr="0"/>
          <a:p>
            <a:pPr>
              <a:buSzTx/>
            </a:pPr>
            <a:endParaRPr lang="en-US" altLang="en-US" dirty="0">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ext Box 2"/>
          <p:cNvSpPr txBox="1"/>
          <p:nvPr/>
        </p:nvSpPr>
        <p:spPr>
          <a:xfrm>
            <a:off x="914400" y="-76200"/>
            <a:ext cx="7046913" cy="7699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r>
              <a:rPr lang="en-US" altLang="en-US" sz="4400" dirty="0">
                <a:solidFill>
                  <a:srgbClr val="FFFF9E"/>
                </a:solidFill>
              </a:rPr>
              <a:t>Let’s Review Measurements</a:t>
            </a:r>
            <a:r>
              <a:rPr lang="en-US" altLang="en-US" sz="4400" dirty="0">
                <a:solidFill>
                  <a:srgbClr val="333399"/>
                </a:solidFill>
              </a:rPr>
              <a:t>:  </a:t>
            </a:r>
            <a:endParaRPr lang="en-US" altLang="en-US" sz="4400" dirty="0">
              <a:solidFill>
                <a:srgbClr val="333399"/>
              </a:solidFill>
            </a:endParaRPr>
          </a:p>
        </p:txBody>
      </p:sp>
      <p:sp>
        <p:nvSpPr>
          <p:cNvPr id="49155" name="Rectangle 1"/>
          <p:cNvSpPr/>
          <p:nvPr/>
        </p:nvSpPr>
        <p:spPr>
          <a:xfrm>
            <a:off x="76200" y="685800"/>
            <a:ext cx="9220200" cy="5816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r>
              <a:rPr lang="en-US" altLang="en-US" sz="2800" dirty="0">
                <a:solidFill>
                  <a:srgbClr val="FFFFCC"/>
                </a:solidFill>
              </a:rPr>
              <a:t>Measurement is the comparison of  quantity with standard quantity. (standard quantity that is acceptable for every one)</a:t>
            </a:r>
            <a:endParaRPr lang="en-US" altLang="en-US" sz="2800" dirty="0">
              <a:solidFill>
                <a:srgbClr val="FFFFCC"/>
              </a:solidFill>
            </a:endParaRPr>
          </a:p>
          <a:p>
            <a:pPr marL="0" lvl="0" indent="0" eaLnBrk="1" hangingPunct="1">
              <a:spcBef>
                <a:spcPct val="0"/>
              </a:spcBef>
              <a:buClrTx/>
              <a:buNone/>
            </a:pPr>
            <a:endParaRPr lang="en-US" altLang="en-US" sz="2800" dirty="0">
              <a:solidFill>
                <a:srgbClr val="FFFFCC"/>
              </a:solidFill>
            </a:endParaRPr>
          </a:p>
          <a:p>
            <a:pPr marL="0" lvl="0" indent="0" eaLnBrk="1" hangingPunct="1">
              <a:spcBef>
                <a:spcPct val="0"/>
              </a:spcBef>
              <a:buClrTx/>
              <a:buNone/>
            </a:pPr>
            <a:r>
              <a:rPr lang="en-US" altLang="en-US" sz="2800" dirty="0">
                <a:solidFill>
                  <a:srgbClr val="FFFFCC"/>
                </a:solidFill>
              </a:rPr>
              <a:t>For example:</a:t>
            </a:r>
            <a:endParaRPr lang="en-US" altLang="en-US" sz="2800" dirty="0">
              <a:solidFill>
                <a:srgbClr val="FFFFCC"/>
              </a:solidFill>
            </a:endParaRPr>
          </a:p>
          <a:p>
            <a:pPr marL="0" lvl="0" indent="0" eaLnBrk="1" hangingPunct="1">
              <a:spcBef>
                <a:spcPct val="0"/>
              </a:spcBef>
              <a:buClrTx/>
              <a:buNone/>
            </a:pPr>
            <a:r>
              <a:rPr lang="en-US" altLang="en-US" sz="2800" dirty="0">
                <a:solidFill>
                  <a:srgbClr val="FFFFCC"/>
                </a:solidFill>
              </a:rPr>
              <a:t>2 kg sugar must be compare with 2kg standard weight.</a:t>
            </a:r>
            <a:endParaRPr lang="en-US" altLang="en-US" sz="2800" dirty="0">
              <a:solidFill>
                <a:srgbClr val="FFFFCC"/>
              </a:solidFill>
            </a:endParaRPr>
          </a:p>
          <a:p>
            <a:pPr marL="0" lvl="0" indent="0" algn="just" eaLnBrk="1" hangingPunct="1">
              <a:spcBef>
                <a:spcPct val="0"/>
              </a:spcBef>
              <a:buClrTx/>
              <a:buNone/>
            </a:pPr>
            <a:endParaRPr lang="en-US" altLang="en-US" b="1" dirty="0"/>
          </a:p>
          <a:p>
            <a:pPr marL="0" lvl="0" indent="0" algn="just" eaLnBrk="1" hangingPunct="1">
              <a:spcBef>
                <a:spcPct val="0"/>
              </a:spcBef>
              <a:buClrTx/>
              <a:buNone/>
            </a:pPr>
            <a:r>
              <a:rPr lang="en-US" altLang="en-US" b="1" dirty="0"/>
              <a:t>The Merits:</a:t>
            </a:r>
            <a:endParaRPr lang="en-US" altLang="en-US" b="1" dirty="0"/>
          </a:p>
          <a:p>
            <a:pPr marL="0" lvl="0" indent="0" algn="just" eaLnBrk="1" hangingPunct="1">
              <a:spcBef>
                <a:spcPct val="0"/>
              </a:spcBef>
              <a:buClrTx/>
              <a:buNone/>
            </a:pPr>
            <a:r>
              <a:rPr lang="en-US" altLang="en-US" sz="2800" dirty="0"/>
              <a:t>Measurements are essential for development of science and technology.</a:t>
            </a:r>
            <a:endParaRPr lang="en-US" altLang="en-US" sz="2800" dirty="0"/>
          </a:p>
          <a:p>
            <a:pPr marL="0" lvl="0" indent="0" algn="just" eaLnBrk="1" hangingPunct="1">
              <a:spcBef>
                <a:spcPct val="0"/>
              </a:spcBef>
              <a:buClrTx/>
              <a:buNone/>
            </a:pPr>
            <a:endParaRPr lang="en-US" altLang="en-US" sz="2800" dirty="0"/>
          </a:p>
          <a:p>
            <a:pPr marL="0" lvl="0" indent="0" algn="just" eaLnBrk="1" hangingPunct="1">
              <a:spcBef>
                <a:spcPct val="0"/>
              </a:spcBef>
              <a:buClrTx/>
              <a:buNone/>
            </a:pPr>
            <a:r>
              <a:rPr lang="en-US" altLang="en-US" sz="2800" dirty="0"/>
              <a:t>A reliable measurement can generate reliable information.</a:t>
            </a:r>
            <a:endParaRPr lang="en-US" altLang="en-US" sz="2800" dirty="0"/>
          </a:p>
          <a:p>
            <a:pPr marL="0" lvl="0" indent="0" eaLnBrk="1" hangingPunct="1">
              <a:spcBef>
                <a:spcPct val="0"/>
              </a:spcBef>
              <a:buClrTx/>
              <a:buNone/>
            </a:pPr>
            <a:endParaRPr lang="en-US" altLang="en-US" sz="2800" dirty="0">
              <a:solidFill>
                <a:srgbClr val="FFFFCC"/>
              </a:solidFill>
            </a:endParaRPr>
          </a:p>
          <a:p>
            <a:pPr marL="0" lvl="0" indent="0" eaLnBrk="1" hangingPunct="1">
              <a:spcBef>
                <a:spcPct val="0"/>
              </a:spcBef>
              <a:buClrTx/>
              <a:buNone/>
            </a:pPr>
            <a:r>
              <a:rPr lang="en-US" altLang="en-US" sz="2800" dirty="0">
                <a:solidFill>
                  <a:srgbClr val="FFFFCC"/>
                </a:solidFill>
              </a:rPr>
              <a:t>Every measurement has UNITS.</a:t>
            </a:r>
            <a:endParaRPr lang="en-US" altLang="en-US" sz="2800" dirty="0">
              <a:solidFill>
                <a:srgbClr val="FFFFCC"/>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2"/>
          <p:cNvSpPr>
            <a:spLocks noGrp="1"/>
          </p:cNvSpPr>
          <p:nvPr>
            <p:ph type="title"/>
          </p:nvPr>
        </p:nvSpPr>
        <p:spPr>
          <a:xfrm>
            <a:off x="474663" y="0"/>
            <a:ext cx="8229600" cy="1143000"/>
          </a:xfrm>
          <a:ln/>
        </p:spPr>
        <p:txBody>
          <a:bodyPr vert="horz" wrap="square" lIns="92075" tIns="46038" rIns="92075" bIns="46038" anchor="b" anchorCtr="0"/>
          <a:p>
            <a:pPr eaLnBrk="1" hangingPunct="1"/>
            <a:r>
              <a:rPr lang="en-US" altLang="en-US" dirty="0"/>
              <a:t>Why Learn to Measure?</a:t>
            </a:r>
            <a:endParaRPr lang="en-US" altLang="en-US" dirty="0"/>
          </a:p>
        </p:txBody>
      </p:sp>
      <p:sp>
        <p:nvSpPr>
          <p:cNvPr id="31747" name="Rectangle 3"/>
          <p:cNvSpPr>
            <a:spLocks noGrp="1"/>
          </p:cNvSpPr>
          <p:nvPr>
            <p:ph idx="1"/>
          </p:nvPr>
        </p:nvSpPr>
        <p:spPr>
          <a:xfrm>
            <a:off x="457200" y="1600200"/>
            <a:ext cx="8686800" cy="4525963"/>
          </a:xfrm>
          <a:ln/>
        </p:spPr>
        <p:txBody>
          <a:bodyPr vert="horz" wrap="square" lIns="92075" tIns="46038" rIns="92075" bIns="46038" anchor="t" anchorCtr="0"/>
          <a:p>
            <a:pPr eaLnBrk="1" hangingPunct="1">
              <a:lnSpc>
                <a:spcPct val="90000"/>
              </a:lnSpc>
              <a:buNone/>
            </a:pPr>
            <a:r>
              <a:rPr lang="en-US" altLang="en-US" sz="2800" b="1" dirty="0"/>
              <a:t>		Valuable skill for a job</a:t>
            </a:r>
            <a:endParaRPr lang="en-US" altLang="en-US" sz="2800" b="1" dirty="0"/>
          </a:p>
          <a:p>
            <a:pPr eaLnBrk="1" hangingPunct="1">
              <a:lnSpc>
                <a:spcPct val="90000"/>
              </a:lnSpc>
            </a:pPr>
            <a:endParaRPr lang="en-US" altLang="en-US" sz="2800" b="1" dirty="0"/>
          </a:p>
          <a:p>
            <a:pPr eaLnBrk="1" hangingPunct="1">
              <a:lnSpc>
                <a:spcPct val="90000"/>
              </a:lnSpc>
            </a:pPr>
            <a:endParaRPr lang="en-US" altLang="en-US" sz="2800" b="1" dirty="0"/>
          </a:p>
          <a:p>
            <a:pPr eaLnBrk="1" hangingPunct="1">
              <a:lnSpc>
                <a:spcPct val="90000"/>
              </a:lnSpc>
            </a:pPr>
            <a:endParaRPr lang="en-US" altLang="en-US" sz="2800" b="1" dirty="0"/>
          </a:p>
          <a:p>
            <a:pPr eaLnBrk="1" hangingPunct="1">
              <a:lnSpc>
                <a:spcPct val="90000"/>
              </a:lnSpc>
              <a:buNone/>
            </a:pPr>
            <a:r>
              <a:rPr lang="en-US" altLang="en-US" sz="2800" b="1" dirty="0"/>
              <a:t>				Valuable skill for hobbies</a:t>
            </a:r>
            <a:endParaRPr lang="en-US" altLang="en-US" sz="2800" b="1" dirty="0"/>
          </a:p>
          <a:p>
            <a:pPr eaLnBrk="1" hangingPunct="1">
              <a:lnSpc>
                <a:spcPct val="90000"/>
              </a:lnSpc>
            </a:pPr>
            <a:endParaRPr lang="en-US" altLang="en-US" sz="2800" b="1" dirty="0"/>
          </a:p>
          <a:p>
            <a:pPr eaLnBrk="1" hangingPunct="1">
              <a:lnSpc>
                <a:spcPct val="90000"/>
              </a:lnSpc>
            </a:pPr>
            <a:endParaRPr lang="en-US" altLang="en-US" sz="2800" b="1" dirty="0"/>
          </a:p>
          <a:p>
            <a:pPr eaLnBrk="1" hangingPunct="1">
              <a:lnSpc>
                <a:spcPct val="90000"/>
              </a:lnSpc>
            </a:pPr>
            <a:endParaRPr lang="en-US" altLang="en-US" sz="2800" b="1" dirty="0"/>
          </a:p>
          <a:p>
            <a:pPr eaLnBrk="1" hangingPunct="1">
              <a:lnSpc>
                <a:spcPct val="90000"/>
              </a:lnSpc>
              <a:buNone/>
            </a:pPr>
            <a:r>
              <a:rPr lang="en-US" altLang="en-US" sz="2800" b="1" dirty="0"/>
              <a:t>	Valuable skill for every day life</a:t>
            </a:r>
            <a:endParaRPr lang="en-US" altLang="en-US" sz="2800" b="1" dirty="0"/>
          </a:p>
        </p:txBody>
      </p:sp>
      <p:pic>
        <p:nvPicPr>
          <p:cNvPr id="31748" name="Picture 4" descr="MPj04304920000[1]"/>
          <p:cNvPicPr>
            <a:picLocks noChangeAspect="1"/>
          </p:cNvPicPr>
          <p:nvPr/>
        </p:nvPicPr>
        <p:blipFill>
          <a:blip r:embed="rId1"/>
          <a:stretch>
            <a:fillRect/>
          </a:stretch>
        </p:blipFill>
        <p:spPr>
          <a:xfrm>
            <a:off x="777875" y="2563813"/>
            <a:ext cx="2397125" cy="2397125"/>
          </a:xfrm>
          <a:prstGeom prst="rect">
            <a:avLst/>
          </a:prstGeom>
          <a:noFill/>
          <a:ln w="9525">
            <a:noFill/>
          </a:ln>
        </p:spPr>
      </p:pic>
      <p:pic>
        <p:nvPicPr>
          <p:cNvPr id="31765" name="Picture 21" descr="MPj04090230000[1]"/>
          <p:cNvPicPr>
            <a:picLocks noChangeAspect="1"/>
          </p:cNvPicPr>
          <p:nvPr/>
        </p:nvPicPr>
        <p:blipFill>
          <a:blip r:embed="rId2"/>
          <a:stretch>
            <a:fillRect/>
          </a:stretch>
        </p:blipFill>
        <p:spPr>
          <a:xfrm>
            <a:off x="5305425" y="1147763"/>
            <a:ext cx="2084388" cy="2084387"/>
          </a:xfrm>
          <a:prstGeom prst="rect">
            <a:avLst/>
          </a:prstGeom>
          <a:noFill/>
          <a:ln w="9525">
            <a:noFill/>
          </a:ln>
        </p:spPr>
      </p:pic>
      <p:pic>
        <p:nvPicPr>
          <p:cNvPr id="31766" name="Picture 22" descr="MPj04023220000[1]"/>
          <p:cNvPicPr>
            <a:picLocks noChangeAspect="1"/>
          </p:cNvPicPr>
          <p:nvPr/>
        </p:nvPicPr>
        <p:blipFill>
          <a:blip r:embed="rId3"/>
          <a:stretch>
            <a:fillRect/>
          </a:stretch>
        </p:blipFill>
        <p:spPr>
          <a:xfrm>
            <a:off x="6105525" y="4418013"/>
            <a:ext cx="1611313" cy="20161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charRg st="0" end="27"/>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1747">
                                            <p:txEl>
                                              <p:charRg st="30" end="6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1747">
                                            <p:txEl>
                                              <p:charRg st="64" end="9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6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4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17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Content Placeholder 2"/>
          <p:cNvSpPr>
            <a:spLocks noGrp="1"/>
          </p:cNvSpPr>
          <p:nvPr>
            <p:ph idx="1"/>
          </p:nvPr>
        </p:nvSpPr>
        <p:spPr>
          <a:xfrm>
            <a:off x="685800" y="2057400"/>
            <a:ext cx="8001000" cy="4114800"/>
          </a:xfrm>
          <a:ln/>
        </p:spPr>
        <p:txBody>
          <a:bodyPr vert="horz" wrap="square" lIns="92075" tIns="46038" rIns="92075" bIns="46038" anchor="t" anchorCtr="0"/>
          <a:p>
            <a:r>
              <a:rPr lang="en-US" altLang="en-US" dirty="0"/>
              <a:t>1	MKS System</a:t>
            </a:r>
            <a:endParaRPr lang="en-US" altLang="en-US" dirty="0"/>
          </a:p>
          <a:p>
            <a:r>
              <a:rPr lang="en-US" altLang="en-US" dirty="0"/>
              <a:t>2	CGS System</a:t>
            </a:r>
            <a:endParaRPr lang="en-US" altLang="en-US" dirty="0"/>
          </a:p>
          <a:p>
            <a:r>
              <a:rPr lang="en-US" altLang="en-US" dirty="0"/>
              <a:t>3	FPS System/ British Engineering System</a:t>
            </a:r>
            <a:endParaRPr lang="en-US" altLang="en-US" dirty="0"/>
          </a:p>
          <a:p>
            <a:r>
              <a:rPr lang="en-US" altLang="en-US" dirty="0"/>
              <a:t>4	SI Units	</a:t>
            </a:r>
            <a:endParaRPr lang="en-US" altLang="en-US" dirty="0"/>
          </a:p>
        </p:txBody>
      </p:sp>
      <p:sp>
        <p:nvSpPr>
          <p:cNvPr id="52227" name="Rectangle 2"/>
          <p:cNvSpPr>
            <a:spLocks noGrp="1"/>
          </p:cNvSpPr>
          <p:nvPr>
            <p:ph type="title"/>
          </p:nvPr>
        </p:nvSpPr>
        <p:spPr>
          <a:xfrm>
            <a:off x="457200" y="152400"/>
            <a:ext cx="8001000" cy="1143000"/>
          </a:xfrm>
          <a:ln/>
        </p:spPr>
        <p:txBody>
          <a:bodyPr vert="horz" wrap="square" lIns="92075" tIns="46038" rIns="92075" bIns="46038" anchor="b" anchorCtr="0"/>
          <a:p>
            <a:pPr algn="ctr" eaLnBrk="1" hangingPunct="1"/>
            <a:r>
              <a:rPr lang="en-US" altLang="en-US" sz="6600" dirty="0"/>
              <a:t>Measurements Systems</a:t>
            </a:r>
            <a:endParaRPr lang="en-US" altLang="en-US" sz="6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xfrm>
            <a:off x="-228600" y="609600"/>
            <a:ext cx="9525000" cy="685800"/>
          </a:xfrm>
          <a:ln/>
        </p:spPr>
        <p:txBody>
          <a:bodyPr vert="horz" wrap="square" lIns="92075" tIns="46038" rIns="92075" bIns="46038" anchor="b" anchorCtr="0"/>
          <a:p>
            <a:pPr algn="ctr"/>
            <a:br>
              <a:rPr lang="en-AU" altLang="en-US" b="1" dirty="0"/>
            </a:br>
            <a:br>
              <a:rPr lang="en-AU" altLang="en-US" b="1" dirty="0"/>
            </a:br>
            <a:r>
              <a:rPr lang="en-AU" altLang="en-US" sz="3600" b="1" dirty="0"/>
              <a:t>FUNDAMENTAL‌ PHYSICAL QUANTITIES</a:t>
            </a:r>
            <a:br>
              <a:rPr lang="en-US" altLang="en-US" dirty="0"/>
            </a:br>
            <a:endParaRPr lang="en-US" altLang="en-US" dirty="0"/>
          </a:p>
        </p:txBody>
      </p:sp>
      <p:sp>
        <p:nvSpPr>
          <p:cNvPr id="3" name="Content Placeholder 2"/>
          <p:cNvSpPr>
            <a:spLocks noGrp="1"/>
          </p:cNvSpPr>
          <p:nvPr>
            <p:ph idx="1"/>
          </p:nvPr>
        </p:nvSpPr>
        <p:spPr>
          <a:xfrm>
            <a:off x="228600" y="2286000"/>
            <a:ext cx="8610600" cy="3886200"/>
          </a:xfrm>
        </p:spPr>
        <p:txBody>
          <a:bodyPr vert="horz" wrap="square" lIns="92075" tIns="46038" rIns="92075" bIns="46038" numCol="1" anchor="t" anchorCtr="0" compatLnSpc="1"/>
          <a:lstStyle/>
          <a:p>
            <a:pPr marL="342900" marR="0" lvl="0" indent="-342900" algn="just" defTabSz="914400" rtl="0" eaLnBrk="0" fontAlgn="base" latinLnBrk="0" hangingPunct="0">
              <a:lnSpc>
                <a:spcPct val="100000"/>
              </a:lnSpc>
              <a:spcBef>
                <a:spcPct val="20000"/>
              </a:spcBef>
              <a:spcAft>
                <a:spcPct val="0"/>
              </a:spcAft>
              <a:buClr>
                <a:schemeClr val="tx2"/>
              </a:buClr>
              <a:buSzTx/>
              <a:buFontTx/>
              <a:buChar char="•"/>
              <a:defRPr/>
            </a:pPr>
            <a:r>
              <a:rPr kumimoji="0" lang="en-AU" sz="3200" b="0" i="0" u="none" strike="noStrike" kern="0" cap="none" spc="0" normalizeH="0" baseline="0" noProof="0" dirty="0">
                <a:ln>
                  <a:noFill/>
                </a:ln>
                <a:solidFill>
                  <a:schemeClr val="tx1"/>
                </a:solidFill>
                <a:effectLst/>
                <a:uLnTx/>
                <a:uFillTx/>
                <a:latin typeface="+mn-lt"/>
                <a:ea typeface="+mn-ea"/>
                <a:cs typeface="+mn-cs"/>
              </a:rPr>
              <a:t>A physical quantity which defined independently and considered as fundamental quantities all over the world is known as fundamental physical quantities.</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
                <a:schemeClr val="tx2"/>
              </a:buClr>
              <a:buSzTx/>
              <a:buFontTx/>
              <a:buChar char="•"/>
              <a:defRPr/>
            </a:pPr>
            <a:r>
              <a:rPr kumimoji="0" lang="en-AU" sz="3200" b="0" i="0" u="none" strike="noStrike" kern="0" cap="none" spc="0" normalizeH="0" baseline="0" noProof="0" dirty="0">
                <a:ln>
                  <a:noFill/>
                </a:ln>
                <a:solidFill>
                  <a:schemeClr val="tx2">
                    <a:lumMod val="75000"/>
                  </a:schemeClr>
                </a:solidFill>
                <a:effectLst/>
                <a:uLnTx/>
                <a:uFillTx/>
                <a:latin typeface="+mn-lt"/>
                <a:ea typeface="+mn-ea"/>
                <a:cs typeface="+mn-cs"/>
              </a:rPr>
              <a:t>Example: </a:t>
            </a:r>
            <a:r>
              <a:rPr kumimoji="0" lang="en-AU" sz="3200" b="0" i="0" u="none" strike="noStrike" kern="0" cap="none" spc="0" normalizeH="0" baseline="0" noProof="0" dirty="0">
                <a:ln>
                  <a:noFill/>
                </a:ln>
                <a:solidFill>
                  <a:schemeClr val="tx1"/>
                </a:solidFill>
                <a:effectLst/>
                <a:uLnTx/>
                <a:uFillTx/>
                <a:latin typeface="+mn-lt"/>
                <a:ea typeface="+mn-ea"/>
                <a:cs typeface="+mn-cs"/>
              </a:rPr>
              <a:t>Length, Mass, Time, Electric Current, Amount of substance, Luminous Intensity, Temperature.</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Tx/>
              <a:buFontTx/>
              <a:buChar char="•"/>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xfrm>
            <a:off x="533400" y="152400"/>
            <a:ext cx="7772400" cy="1219200"/>
          </a:xfrm>
          <a:ln/>
        </p:spPr>
        <p:txBody>
          <a:bodyPr vert="horz" wrap="square" lIns="92075" tIns="46038" rIns="92075" bIns="46038" anchor="b" anchorCtr="0"/>
          <a:p>
            <a:r>
              <a:rPr lang="en-AU" altLang="en-US" sz="3600" b="1" dirty="0"/>
              <a:t>DERIVED‌ PHYSICAL QUANTITIES:</a:t>
            </a:r>
            <a:br>
              <a:rPr lang="en-US" altLang="en-US" sz="3600" dirty="0"/>
            </a:br>
            <a:endParaRPr lang="en-US" altLang="en-US" sz="3600" dirty="0"/>
          </a:p>
        </p:txBody>
      </p:sp>
      <p:sp>
        <p:nvSpPr>
          <p:cNvPr id="3" name="Content Placeholder 2"/>
          <p:cNvSpPr>
            <a:spLocks noGrp="1"/>
          </p:cNvSpPr>
          <p:nvPr>
            <p:ph idx="1"/>
          </p:nvPr>
        </p:nvSpPr>
        <p:spPr>
          <a:xfrm>
            <a:off x="304800" y="2514600"/>
            <a:ext cx="8686800" cy="3276600"/>
          </a:xfrm>
        </p:spPr>
        <p:txBody>
          <a:bodyPr vert="horz" wrap="square" lIns="92075" tIns="46038" rIns="92075" bIns="46038" numCol="1" anchor="t" anchorCtr="0" compatLnSpc="1"/>
          <a:lstStyle/>
          <a:p>
            <a:pPr marL="342900" marR="0" lvl="0" indent="-342900" algn="just" defTabSz="914400" rtl="0" eaLnBrk="0" fontAlgn="base" latinLnBrk="0" hangingPunct="0">
              <a:lnSpc>
                <a:spcPct val="100000"/>
              </a:lnSpc>
              <a:spcBef>
                <a:spcPct val="20000"/>
              </a:spcBef>
              <a:spcAft>
                <a:spcPct val="0"/>
              </a:spcAft>
              <a:buClr>
                <a:schemeClr val="tx2"/>
              </a:buClr>
              <a:buSzTx/>
              <a:buFontTx/>
              <a:buChar char="•"/>
              <a:defRPr/>
            </a:pPr>
            <a:r>
              <a:rPr kumimoji="0" lang="en-AU" sz="3200" b="0" i="0" u="none" strike="noStrike" kern="0" cap="none" spc="0" normalizeH="0" baseline="0" noProof="0" dirty="0">
                <a:ln>
                  <a:noFill/>
                </a:ln>
                <a:solidFill>
                  <a:schemeClr val="tx1"/>
                </a:solidFill>
                <a:effectLst/>
                <a:uLnTx/>
                <a:uFillTx/>
                <a:latin typeface="+mn-lt"/>
                <a:ea typeface="+mn-ea"/>
                <a:cs typeface="+mn-cs"/>
              </a:rPr>
              <a:t>Physical quantities which came into being by the help of fundamental physical quantities are known as derived physical quantities.</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0" fontAlgn="base" latinLnBrk="0" hangingPunct="0">
              <a:lnSpc>
                <a:spcPct val="100000"/>
              </a:lnSpc>
              <a:spcBef>
                <a:spcPct val="20000"/>
              </a:spcBef>
              <a:spcAft>
                <a:spcPct val="0"/>
              </a:spcAft>
              <a:buClr>
                <a:schemeClr val="tx2"/>
              </a:buClr>
              <a:buSzTx/>
              <a:buFontTx/>
              <a:buChar char="•"/>
              <a:defRPr/>
            </a:pPr>
            <a:r>
              <a:rPr kumimoji="0" lang="en-AU" sz="3200" b="0" i="0" u="none" strike="noStrike" kern="0" cap="none" spc="0" normalizeH="0" baseline="0" noProof="0" dirty="0">
                <a:ln>
                  <a:noFill/>
                </a:ln>
                <a:solidFill>
                  <a:schemeClr val="tx2">
                    <a:lumMod val="75000"/>
                  </a:schemeClr>
                </a:solidFill>
                <a:effectLst/>
                <a:uLnTx/>
                <a:uFillTx/>
                <a:latin typeface="+mn-lt"/>
                <a:ea typeface="+mn-ea"/>
                <a:cs typeface="+mn-cs"/>
              </a:rPr>
              <a:t>Example: </a:t>
            </a:r>
            <a:r>
              <a:rPr kumimoji="0" lang="en-AU" sz="3200" b="0" i="0" u="none" strike="noStrike" kern="0" cap="none" spc="0" normalizeH="0" baseline="0" noProof="0" dirty="0">
                <a:ln>
                  <a:noFill/>
                </a:ln>
                <a:solidFill>
                  <a:schemeClr val="tx1"/>
                </a:solidFill>
                <a:effectLst/>
                <a:uLnTx/>
                <a:uFillTx/>
                <a:latin typeface="+mn-lt"/>
                <a:ea typeface="+mn-ea"/>
                <a:cs typeface="+mn-cs"/>
              </a:rPr>
              <a:t>Velocity, Acceleration, Force, Momentum , Torque. etc.</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xfrm>
            <a:off x="685800" y="-76200"/>
            <a:ext cx="7772400" cy="1143000"/>
          </a:xfrm>
          <a:ln/>
        </p:spPr>
        <p:txBody>
          <a:bodyPr vert="horz" wrap="square" lIns="92075" tIns="46038" rIns="92075" bIns="46038" anchor="b" anchorCtr="0"/>
          <a:p>
            <a:pPr algn="ctr" eaLnBrk="1" hangingPunct="1"/>
            <a:r>
              <a:rPr lang="en-US" altLang="en-US" dirty="0"/>
              <a:t>Units of Measurement</a:t>
            </a:r>
            <a:endParaRPr lang="en-US" altLang="en-US" dirty="0"/>
          </a:p>
        </p:txBody>
      </p:sp>
      <p:sp>
        <p:nvSpPr>
          <p:cNvPr id="55299" name="Rectangle 3"/>
          <p:cNvSpPr>
            <a:spLocks noGrp="1"/>
          </p:cNvSpPr>
          <p:nvPr>
            <p:ph idx="1"/>
          </p:nvPr>
        </p:nvSpPr>
        <p:spPr>
          <a:ln/>
        </p:spPr>
        <p:txBody>
          <a:bodyPr vert="horz" wrap="square" lIns="92075" tIns="46038" rIns="92075" bIns="46038" anchor="t" anchorCtr="0"/>
          <a:p>
            <a:pPr eaLnBrk="1" hangingPunct="1"/>
            <a:r>
              <a:rPr lang="en-US" altLang="en-US" dirty="0"/>
              <a:t>Measurements involve </a:t>
            </a:r>
            <a:r>
              <a:rPr lang="en-US" altLang="en-US" u="sng" dirty="0">
                <a:solidFill>
                  <a:srgbClr val="FFFF00"/>
                </a:solidFill>
              </a:rPr>
              <a:t>NUMBER </a:t>
            </a:r>
            <a:r>
              <a:rPr lang="en-US" altLang="en-US" dirty="0"/>
              <a:t>and </a:t>
            </a:r>
            <a:r>
              <a:rPr lang="en-US" altLang="en-US" u="sng" dirty="0">
                <a:solidFill>
                  <a:srgbClr val="FFFF00"/>
                </a:solidFill>
              </a:rPr>
              <a:t>UNIT</a:t>
            </a:r>
            <a:endParaRPr lang="en-US" altLang="en-US" u="sng" dirty="0">
              <a:solidFill>
                <a:srgbClr val="FFFF00"/>
              </a:solidFill>
            </a:endParaRPr>
          </a:p>
          <a:p>
            <a:pPr eaLnBrk="1" hangingPunct="1"/>
            <a:r>
              <a:rPr lang="en-US" altLang="en-US" dirty="0"/>
              <a:t>Represent a </a:t>
            </a:r>
            <a:r>
              <a:rPr lang="en-US" altLang="en-US" b="1" u="sng" dirty="0">
                <a:solidFill>
                  <a:srgbClr val="FFFF00"/>
                </a:solidFill>
              </a:rPr>
              <a:t>quantity</a:t>
            </a:r>
            <a:r>
              <a:rPr lang="en-US" altLang="en-US" dirty="0"/>
              <a:t>: has magnitude, size, or amount</a:t>
            </a:r>
            <a:endParaRPr lang="en-US" altLang="en-US" dirty="0"/>
          </a:p>
          <a:p>
            <a:pPr eaLnBrk="1" hangingPunct="1"/>
            <a:r>
              <a:rPr lang="en-US" altLang="en-US" dirty="0"/>
              <a:t>Gram = </a:t>
            </a:r>
            <a:r>
              <a:rPr lang="en-US" altLang="en-US" u="sng" dirty="0">
                <a:solidFill>
                  <a:srgbClr val="FFFF00"/>
                </a:solidFill>
              </a:rPr>
              <a:t>unit of measurement</a:t>
            </a:r>
            <a:endParaRPr lang="en-US" altLang="en-US" u="sng" dirty="0">
              <a:solidFill>
                <a:srgbClr val="FFFF00"/>
              </a:solidFill>
            </a:endParaRPr>
          </a:p>
          <a:p>
            <a:pPr eaLnBrk="1" hangingPunct="1"/>
            <a:r>
              <a:rPr lang="en-US" altLang="en-US" dirty="0"/>
              <a:t>Mass = </a:t>
            </a:r>
            <a:r>
              <a:rPr lang="en-US" altLang="en-US" u="sng" dirty="0">
                <a:solidFill>
                  <a:srgbClr val="FFFF00"/>
                </a:solidFill>
              </a:rPr>
              <a:t>quantity</a:t>
            </a:r>
            <a:endParaRPr lang="en-US" altLang="en-US" u="sng" dirty="0">
              <a:solidFill>
                <a:srgbClr val="FFFF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Rectangle 2"/>
          <p:cNvSpPr>
            <a:spLocks noGrp="1"/>
          </p:cNvSpPr>
          <p:nvPr>
            <p:ph type="title"/>
          </p:nvPr>
        </p:nvSpPr>
        <p:spPr>
          <a:xfrm>
            <a:off x="685800" y="0"/>
            <a:ext cx="7772400" cy="1143000"/>
          </a:xfrm>
          <a:ln/>
        </p:spPr>
        <p:txBody>
          <a:bodyPr vert="horz" wrap="square" lIns="92075" tIns="46038" rIns="92075" bIns="46038" anchor="b" anchorCtr="0"/>
          <a:p>
            <a:pPr algn="ctr" eaLnBrk="1" hangingPunct="1"/>
            <a:r>
              <a:rPr lang="en-US" altLang="en-US" dirty="0"/>
              <a:t>Units of Measurement</a:t>
            </a:r>
            <a:endParaRPr lang="en-US" altLang="en-US" dirty="0"/>
          </a:p>
        </p:txBody>
      </p:sp>
      <p:sp>
        <p:nvSpPr>
          <p:cNvPr id="4099" name="Rectangle 3"/>
          <p:cNvSpPr>
            <a:spLocks noGrp="1" noChangeArrowheads="1"/>
          </p:cNvSpPr>
          <p:nvPr>
            <p:ph idx="1"/>
          </p:nvPr>
        </p:nvSpPr>
        <p:spPr/>
        <p:txBody>
          <a:bodyPr vert="horz" wrap="square" lIns="92075" tIns="46038" rIns="92075" bIns="46038"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Tx/>
              <a:buFontTx/>
              <a:buChar char="•"/>
              <a:defRPr/>
            </a:pPr>
            <a:r>
              <a:rPr kumimoji="0" lang="en-US" altLang="en-US" sz="3200" b="0" i="0" u="none" strike="noStrike" kern="0" cap="none" spc="0" normalizeH="0" baseline="0" noProof="0" dirty="0">
                <a:ln>
                  <a:noFill/>
                </a:ln>
                <a:solidFill>
                  <a:schemeClr val="tx1"/>
                </a:solidFill>
                <a:effectLst/>
                <a:uLnTx/>
                <a:uFillTx/>
                <a:latin typeface="+mn-lt"/>
                <a:ea typeface="+mn-ea"/>
                <a:cs typeface="+mn-cs"/>
              </a:rPr>
              <a:t>Scientists around the world agree on one system…</a:t>
            </a:r>
            <a:endParaRPr kumimoji="0" lang="en-US" altLang="en-US" sz="3200"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tx2"/>
              </a:buClr>
              <a:buSzTx/>
              <a:buFontTx/>
              <a:buChar char="–"/>
              <a:defRPr/>
            </a:pPr>
            <a:r>
              <a:rPr kumimoji="0" lang="en-US" altLang="en-US" sz="2800" b="0" i="0" u="none" strike="noStrike" kern="0" cap="none" spc="0" normalizeH="0" baseline="0" noProof="0" dirty="0">
                <a:ln>
                  <a:noFill/>
                </a:ln>
                <a:solidFill>
                  <a:schemeClr val="tx1"/>
                </a:solidFill>
                <a:effectLst/>
                <a:uLnTx/>
                <a:uFillTx/>
                <a:latin typeface="+mn-lt"/>
              </a:rPr>
              <a:t>International System of Units </a:t>
            </a:r>
            <a:endParaRPr kumimoji="0" lang="en-US" altLang="en-US" sz="2800" b="0" i="0" u="none" strike="noStrike" kern="0" cap="none" spc="0" normalizeH="0" baseline="0" noProof="0" dirty="0">
              <a:ln>
                <a:noFill/>
              </a:ln>
              <a:solidFill>
                <a:schemeClr val="tx1"/>
              </a:solidFill>
              <a:effectLst/>
              <a:uLnTx/>
              <a:uFillTx/>
              <a:latin typeface="+mn-lt"/>
            </a:endParaRPr>
          </a:p>
          <a:p>
            <a:pPr marL="457200" marR="0" lvl="1" indent="0" algn="l" defTabSz="914400" rtl="0" eaLnBrk="1" fontAlgn="base" latinLnBrk="0" hangingPunct="1">
              <a:lnSpc>
                <a:spcPct val="100000"/>
              </a:lnSpc>
              <a:spcBef>
                <a:spcPct val="20000"/>
              </a:spcBef>
              <a:spcAft>
                <a:spcPct val="0"/>
              </a:spcAft>
              <a:buClr>
                <a:schemeClr val="tx2"/>
              </a:buClr>
              <a:buSzTx/>
              <a:buFontTx/>
              <a:buNone/>
              <a:defRPr/>
            </a:pPr>
            <a:r>
              <a:rPr kumimoji="0" lang="en-US" altLang="en-US" sz="2800" b="0" i="0" u="none" strike="noStrike" kern="0" cap="none" spc="0" normalizeH="0" baseline="0" noProof="0" dirty="0">
                <a:ln>
                  <a:noFill/>
                </a:ln>
                <a:solidFill>
                  <a:schemeClr val="tx1"/>
                </a:solidFill>
                <a:effectLst/>
                <a:uLnTx/>
                <a:uFillTx/>
                <a:latin typeface="+mn-lt"/>
              </a:rPr>
              <a:t>   </a:t>
            </a:r>
            <a:r>
              <a:rPr kumimoji="0" lang="en-US" altLang="en-US" sz="2800" b="0" i="1" u="none" strike="noStrike" kern="0" cap="none" spc="0" normalizeH="0" baseline="0" noProof="0" dirty="0">
                <a:ln>
                  <a:noFill/>
                </a:ln>
                <a:solidFill>
                  <a:schemeClr val="tx1"/>
                </a:solidFill>
                <a:effectLst/>
                <a:uLnTx/>
                <a:uFillTx/>
                <a:latin typeface="+mn-lt"/>
              </a:rPr>
              <a:t>( </a:t>
            </a:r>
            <a:r>
              <a:rPr kumimoji="0" lang="en-US" altLang="en-US" sz="2800" b="0" i="1" u="none" strike="noStrike" kern="0" cap="none" spc="0" normalizeH="0" baseline="0" noProof="0" dirty="0" err="1">
                <a:ln>
                  <a:noFill/>
                </a:ln>
                <a:solidFill>
                  <a:schemeClr val="tx1"/>
                </a:solidFill>
                <a:effectLst/>
                <a:uLnTx/>
                <a:uFillTx/>
                <a:latin typeface="+mn-lt"/>
              </a:rPr>
              <a:t>Systeme</a:t>
            </a:r>
            <a:r>
              <a:rPr kumimoji="0" lang="en-US" altLang="en-US" sz="2800" b="0" i="1" u="none" strike="noStrike" kern="0" cap="none" spc="0" normalizeH="0" baseline="0" noProof="0" dirty="0">
                <a:ln>
                  <a:noFill/>
                </a:ln>
                <a:solidFill>
                  <a:schemeClr val="tx1"/>
                </a:solidFill>
                <a:effectLst/>
                <a:uLnTx/>
                <a:uFillTx/>
                <a:latin typeface="+mn-lt"/>
              </a:rPr>
              <a:t> International Unites)</a:t>
            </a:r>
            <a:endParaRPr kumimoji="0" lang="en-US" altLang="en-US" sz="2800" b="0" i="1" u="none" strike="noStrike" kern="0" cap="none" spc="0" normalizeH="0" baseline="0" noProof="0" dirty="0">
              <a:ln>
                <a:noFill/>
              </a:ln>
              <a:solidFill>
                <a:schemeClr val="tx1"/>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
                <a:schemeClr val="tx2"/>
              </a:buClr>
              <a:buSzTx/>
              <a:buFontTx/>
              <a:buChar char="–"/>
              <a:defRPr/>
            </a:pPr>
            <a:r>
              <a:rPr kumimoji="0" lang="en-US" altLang="en-US" sz="2800" b="1" i="0" u="sng" strike="noStrike" kern="0" cap="none" spc="0" normalizeH="0" baseline="0" noProof="0" dirty="0">
                <a:ln>
                  <a:noFill/>
                </a:ln>
                <a:solidFill>
                  <a:srgbClr val="FFFF00"/>
                </a:solidFill>
                <a:effectLst/>
                <a:uLnTx/>
                <a:uFillTx/>
                <a:latin typeface="+mn-lt"/>
              </a:rPr>
              <a:t>SI units</a:t>
            </a:r>
            <a:endParaRPr kumimoji="0" lang="en-US" altLang="en-US" sz="2800" b="1" i="0" u="sng" strike="noStrike" kern="0" cap="none" spc="0" normalizeH="0" baseline="0" noProof="0" dirty="0">
              <a:ln>
                <a:noFill/>
              </a:ln>
              <a:solidFill>
                <a:srgbClr val="FFFF00"/>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
                <a:schemeClr val="tx2"/>
              </a:buClr>
              <a:buSzTx/>
              <a:buFontTx/>
              <a:buChar char="–"/>
              <a:defRPr/>
            </a:pPr>
            <a:r>
              <a:rPr kumimoji="0" lang="en-US" altLang="en-US" sz="2800" b="0" i="0" u="none" strike="noStrike" kern="0" cap="none" spc="0" normalizeH="0" baseline="0" noProof="0" dirty="0">
                <a:ln>
                  <a:noFill/>
                </a:ln>
                <a:solidFill>
                  <a:schemeClr val="tx1"/>
                </a:solidFill>
                <a:effectLst/>
                <a:uLnTx/>
                <a:uFillTx/>
                <a:latin typeface="+mn-lt"/>
              </a:rPr>
              <a:t>Built from seven base units</a:t>
            </a:r>
            <a:endParaRPr kumimoji="0" lang="en-US" altLang="en-US" sz="2800" b="0" i="0" u="none" strike="noStrike" kern="0" cap="none" spc="0" normalizeH="0" baseline="0" noProof="0" dirty="0">
              <a:ln>
                <a:noFill/>
              </a:ln>
              <a:solidFill>
                <a:schemeClr val="tx1"/>
              </a:solidFill>
              <a:effectLst/>
              <a:uLnTx/>
              <a:uFillTx/>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98" name="Picture 2" descr="E:\MATTER\CHAP01\FIGURES\FG01_024.PCT"/>
          <p:cNvPicPr>
            <a:picLocks noChangeAspect="1"/>
          </p:cNvPicPr>
          <p:nvPr/>
        </p:nvPicPr>
        <p:blipFill>
          <a:blip r:embed="rId1"/>
          <a:srcRect l="27760" r="19595" b="70219"/>
          <a:stretch>
            <a:fillRect/>
          </a:stretch>
        </p:blipFill>
        <p:spPr>
          <a:xfrm>
            <a:off x="0" y="838200"/>
            <a:ext cx="4013200" cy="1514475"/>
          </a:xfrm>
          <a:prstGeom prst="rect">
            <a:avLst/>
          </a:prstGeom>
          <a:noFill/>
          <a:ln w="9525">
            <a:noFill/>
          </a:ln>
        </p:spPr>
      </p:pic>
      <p:pic>
        <p:nvPicPr>
          <p:cNvPr id="4099" name="Picture 3" descr="E:\MATTER\CHAP01\FIGURES\FG01_024.PCT"/>
          <p:cNvPicPr>
            <a:picLocks noChangeAspect="1"/>
          </p:cNvPicPr>
          <p:nvPr/>
        </p:nvPicPr>
        <p:blipFill>
          <a:blip r:embed="rId1"/>
          <a:srcRect l="27760" t="34293" r="16330" b="34293"/>
          <a:stretch>
            <a:fillRect/>
          </a:stretch>
        </p:blipFill>
        <p:spPr>
          <a:xfrm>
            <a:off x="0" y="2514600"/>
            <a:ext cx="4262438" cy="1597025"/>
          </a:xfrm>
          <a:prstGeom prst="rect">
            <a:avLst/>
          </a:prstGeom>
          <a:noFill/>
          <a:ln w="9525">
            <a:noFill/>
          </a:ln>
        </p:spPr>
      </p:pic>
      <p:pic>
        <p:nvPicPr>
          <p:cNvPr id="4100" name="Picture 4" descr="E:\MATTER\CHAP01\FIGURES\FG01_024.PCT"/>
          <p:cNvPicPr>
            <a:picLocks noChangeAspect="1"/>
          </p:cNvPicPr>
          <p:nvPr/>
        </p:nvPicPr>
        <p:blipFill>
          <a:blip r:embed="rId1"/>
          <a:srcRect l="27760" t="65320" r="16330"/>
          <a:stretch>
            <a:fillRect/>
          </a:stretch>
        </p:blipFill>
        <p:spPr>
          <a:xfrm>
            <a:off x="0" y="4191000"/>
            <a:ext cx="4262438" cy="1762125"/>
          </a:xfrm>
          <a:prstGeom prst="rect">
            <a:avLst/>
          </a:prstGeom>
          <a:noFill/>
          <a:ln w="9525">
            <a:noFill/>
          </a:ln>
        </p:spPr>
      </p:pic>
      <p:sp>
        <p:nvSpPr>
          <p:cNvPr id="28677" name="Text Box 5"/>
          <p:cNvSpPr txBox="1"/>
          <p:nvPr/>
        </p:nvSpPr>
        <p:spPr>
          <a:xfrm>
            <a:off x="381000" y="228600"/>
            <a:ext cx="10769600" cy="646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a:spcBef>
                <a:spcPct val="0"/>
              </a:spcBef>
              <a:buClrTx/>
              <a:buNone/>
            </a:pPr>
            <a:r>
              <a:rPr lang="en-US" altLang="en-US" sz="3600" dirty="0">
                <a:solidFill>
                  <a:srgbClr val="FFFFCC"/>
                </a:solidFill>
              </a:rPr>
              <a:t>Accuracy and Precision in </a:t>
            </a:r>
            <a:r>
              <a:rPr lang="en-US" altLang="en-US" sz="3600" u="sng" dirty="0">
                <a:solidFill>
                  <a:srgbClr val="FFFFCC"/>
                </a:solidFill>
              </a:rPr>
              <a:t>Measurements</a:t>
            </a:r>
            <a:endParaRPr lang="en-US" altLang="en-US" sz="3600" u="sng" dirty="0">
              <a:solidFill>
                <a:srgbClr val="FFFFCC"/>
              </a:solidFill>
            </a:endParaRPr>
          </a:p>
        </p:txBody>
      </p:sp>
      <p:sp>
        <p:nvSpPr>
          <p:cNvPr id="4102" name="Text Box 6"/>
          <p:cNvSpPr txBox="1"/>
          <p:nvPr/>
        </p:nvSpPr>
        <p:spPr>
          <a:xfrm>
            <a:off x="4262438" y="2022475"/>
            <a:ext cx="4424362" cy="1200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a:spcBef>
                <a:spcPct val="0"/>
              </a:spcBef>
              <a:buClrTx/>
              <a:buNone/>
            </a:pPr>
            <a:r>
              <a:rPr lang="en-US" altLang="en-US" sz="2400" dirty="0">
                <a:solidFill>
                  <a:srgbClr val="FFFF9E"/>
                </a:solidFill>
              </a:rPr>
              <a:t>Accuracy: how close a measurement is to the accepted value.</a:t>
            </a:r>
            <a:endParaRPr lang="en-US" altLang="en-US" sz="2400" dirty="0">
              <a:solidFill>
                <a:srgbClr val="FFFF9E"/>
              </a:solidFill>
            </a:endParaRPr>
          </a:p>
        </p:txBody>
      </p:sp>
      <p:sp>
        <p:nvSpPr>
          <p:cNvPr id="4103" name="Text Box 7"/>
          <p:cNvSpPr txBox="1"/>
          <p:nvPr/>
        </p:nvSpPr>
        <p:spPr>
          <a:xfrm>
            <a:off x="4262438" y="3394075"/>
            <a:ext cx="4360862" cy="15700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a:spcBef>
                <a:spcPct val="0"/>
              </a:spcBef>
              <a:buClrTx/>
              <a:buNone/>
            </a:pPr>
            <a:r>
              <a:rPr lang="en-US" altLang="en-US" sz="2400" dirty="0">
                <a:solidFill>
                  <a:srgbClr val="FFAE0D"/>
                </a:solidFill>
              </a:rPr>
              <a:t>Precision:  how close a series of measurements are to one another or how far out a measurement is taken</a:t>
            </a:r>
            <a:r>
              <a:rPr lang="en-US" altLang="en-US" sz="2400" dirty="0">
                <a:solidFill>
                  <a:srgbClr val="CC0099"/>
                </a:solidFill>
              </a:rPr>
              <a:t>.</a:t>
            </a:r>
            <a:endParaRPr lang="en-US" altLang="en-US" sz="2400" dirty="0">
              <a:solidFill>
                <a:srgbClr val="CC0099"/>
              </a:solidFill>
            </a:endParaRPr>
          </a:p>
        </p:txBody>
      </p:sp>
      <p:sp>
        <p:nvSpPr>
          <p:cNvPr id="28680" name="Text Box 8"/>
          <p:cNvSpPr txBox="1"/>
          <p:nvPr/>
        </p:nvSpPr>
        <p:spPr>
          <a:xfrm>
            <a:off x="1431925" y="5756275"/>
            <a:ext cx="184150" cy="4572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solidFill>
                <a:srgbClr val="FFFF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1+#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1+#ppt_w/2"/>
                                          </p:val>
                                        </p:tav>
                                        <p:tav tm="100000">
                                          <p:val>
                                            <p:strVal val="#ppt_x"/>
                                          </p:val>
                                        </p:tav>
                                      </p:tavLst>
                                    </p:anim>
                                    <p:anim calcmode="lin" valueType="num">
                                      <p:cBhvr additive="base">
                                        <p:cTn id="14" dur="500" fill="hold"/>
                                        <p:tgtEl>
                                          <p:spTgt spid="409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100"/>
                                        </p:tgtEl>
                                        <p:attrNameLst>
                                          <p:attrName>style.visibility</p:attrName>
                                        </p:attrNameLst>
                                      </p:cBhvr>
                                      <p:to>
                                        <p:strVal val="visible"/>
                                      </p:to>
                                    </p:set>
                                    <p:anim calcmode="lin" valueType="num">
                                      <p:cBhvr additive="base">
                                        <p:cTn id="19" dur="500" fill="hold"/>
                                        <p:tgtEl>
                                          <p:spTgt spid="4100"/>
                                        </p:tgtEl>
                                        <p:attrNameLst>
                                          <p:attrName>ppt_x</p:attrName>
                                        </p:attrNameLst>
                                      </p:cBhvr>
                                      <p:tavLst>
                                        <p:tav tm="0">
                                          <p:val>
                                            <p:strVal val="1+#ppt_w/2"/>
                                          </p:val>
                                        </p:tav>
                                        <p:tav tm="100000">
                                          <p:val>
                                            <p:strVal val="#ppt_x"/>
                                          </p:val>
                                        </p:tav>
                                      </p:tavLst>
                                    </p:anim>
                                    <p:anim calcmode="lin" valueType="num">
                                      <p:cBhvr additive="base">
                                        <p:cTn id="20" dur="500" fill="hold"/>
                                        <p:tgtEl>
                                          <p:spTgt spid="41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iterate type="lt">
                                    <p:tmPct val="100000"/>
                                  </p:iterate>
                                  <p:childTnLst>
                                    <p:set>
                                      <p:cBhvr>
                                        <p:cTn id="24" dur="1" fill="hold">
                                          <p:stCondLst>
                                            <p:cond delay="0"/>
                                          </p:stCondLst>
                                        </p:cTn>
                                        <p:tgtEl>
                                          <p:spTgt spid="4102">
                                            <p:txEl>
                                              <p:charRg st="0" end="60"/>
                                            </p:txEl>
                                          </p:spTgt>
                                        </p:tgtEl>
                                        <p:attrNameLst>
                                          <p:attrName>style.visibility</p:attrName>
                                        </p:attrNameLst>
                                      </p:cBhvr>
                                      <p:to>
                                        <p:strVal val="visible"/>
                                      </p:to>
                                    </p:set>
                                    <p:animEffect transition="in" filter="wipe(up)">
                                      <p:cBhvr>
                                        <p:cTn id="25" dur="75"/>
                                        <p:tgtEl>
                                          <p:spTgt spid="4102">
                                            <p:txEl>
                                              <p:charRg st="0" end="60"/>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3" name="TYPE.WAV"/>
                                        </p:tgtEl>
                                      </p:cMediaNode>
                                    </p:audio>
                                  </p:sub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iterate type="lt">
                                    <p:tmPct val="100000"/>
                                  </p:iterate>
                                  <p:childTnLst>
                                    <p:set>
                                      <p:cBhvr>
                                        <p:cTn id="29" dur="1" fill="hold">
                                          <p:stCondLst>
                                            <p:cond delay="0"/>
                                          </p:stCondLst>
                                        </p:cTn>
                                        <p:tgtEl>
                                          <p:spTgt spid="4103">
                                            <p:txEl>
                                              <p:charRg st="0" end="105"/>
                                            </p:txEl>
                                          </p:spTgt>
                                        </p:tgtEl>
                                        <p:attrNameLst>
                                          <p:attrName>style.visibility</p:attrName>
                                        </p:attrNameLst>
                                      </p:cBhvr>
                                      <p:to>
                                        <p:strVal val="visible"/>
                                      </p:to>
                                    </p:set>
                                    <p:animEffect transition="in" filter="wipe(up)">
                                      <p:cBhvr>
                                        <p:cTn id="30" dur="75"/>
                                        <p:tgtEl>
                                          <p:spTgt spid="4103">
                                            <p:txEl>
                                              <p:charRg st="0" end="105"/>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2" grpId="0" build="p"/>
      <p:bldP spid="410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a:xfrm>
            <a:off x="457200" y="228600"/>
            <a:ext cx="8229600" cy="762000"/>
          </a:xfrm>
        </p:spPr>
        <p:txBody>
          <a:bodyPr vert="horz" wrap="square" lIns="92075" tIns="46038" rIns="92075" bIns="46038"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4400" b="0" i="1" u="sng" strike="noStrike" kern="0" cap="none" spc="0" normalizeH="0" baseline="0" noProof="0" dirty="0">
                <a:ln>
                  <a:noFill/>
                </a:ln>
                <a:solidFill>
                  <a:schemeClr val="tx2">
                    <a:lumMod val="75000"/>
                  </a:schemeClr>
                </a:solidFill>
                <a:effectLst/>
                <a:uLnTx/>
                <a:uFillTx/>
                <a:latin typeface="+mj-lt"/>
                <a:ea typeface="+mj-ea"/>
                <a:cs typeface="+mj-cs"/>
              </a:rPr>
              <a:t>MKS System</a:t>
            </a:r>
            <a:endParaRPr kumimoji="0" lang="en-US" altLang="en-US" sz="4400" b="0" i="1" u="sng" strike="noStrike" kern="0" cap="none" spc="0" normalizeH="0" baseline="0" noProof="0" dirty="0">
              <a:ln>
                <a:noFill/>
              </a:ln>
              <a:solidFill>
                <a:schemeClr val="tx2">
                  <a:lumMod val="75000"/>
                </a:schemeClr>
              </a:solidFill>
              <a:effectLst/>
              <a:uLnTx/>
              <a:uFillTx/>
              <a:latin typeface="+mj-lt"/>
              <a:ea typeface="+mj-ea"/>
              <a:cs typeface="+mj-cs"/>
            </a:endParaRPr>
          </a:p>
        </p:txBody>
      </p:sp>
      <p:sp>
        <p:nvSpPr>
          <p:cNvPr id="59395" name="Rectangle 3"/>
          <p:cNvSpPr>
            <a:spLocks noGrp="1"/>
          </p:cNvSpPr>
          <p:nvPr>
            <p:ph idx="1"/>
          </p:nvPr>
        </p:nvSpPr>
        <p:spPr>
          <a:xfrm>
            <a:off x="457200" y="1295400"/>
            <a:ext cx="8229600" cy="5410200"/>
          </a:xfrm>
          <a:ln/>
        </p:spPr>
        <p:txBody>
          <a:bodyPr vert="horz" wrap="square" lIns="92075" tIns="46038" rIns="92075" bIns="46038" anchor="t" anchorCtr="0"/>
          <a:p>
            <a:pPr eaLnBrk="1" hangingPunct="1">
              <a:lnSpc>
                <a:spcPct val="90000"/>
              </a:lnSpc>
            </a:pPr>
            <a:r>
              <a:rPr lang="en-US" altLang="en-US" sz="4000" dirty="0"/>
              <a:t>MKS</a:t>
            </a:r>
            <a:endParaRPr lang="en-US" altLang="en-US" sz="4000" dirty="0"/>
          </a:p>
          <a:p>
            <a:pPr lvl="2" eaLnBrk="1" hangingPunct="1">
              <a:lnSpc>
                <a:spcPct val="90000"/>
              </a:lnSpc>
            </a:pPr>
            <a:r>
              <a:rPr lang="en-US" altLang="en-US" sz="4000" dirty="0"/>
              <a:t>Length		Meter		m</a:t>
            </a:r>
            <a:endParaRPr lang="en-US" altLang="en-US" sz="4000" dirty="0"/>
          </a:p>
          <a:p>
            <a:pPr lvl="2" eaLnBrk="1" hangingPunct="1">
              <a:lnSpc>
                <a:spcPct val="90000"/>
              </a:lnSpc>
            </a:pPr>
            <a:r>
              <a:rPr lang="en-US" altLang="en-US" sz="4000" dirty="0"/>
              <a:t>Mass 		Kilogram	kg</a:t>
            </a:r>
            <a:endParaRPr lang="en-US" altLang="en-US" sz="4000" dirty="0"/>
          </a:p>
          <a:p>
            <a:pPr lvl="2" eaLnBrk="1" hangingPunct="1">
              <a:lnSpc>
                <a:spcPct val="90000"/>
              </a:lnSpc>
            </a:pPr>
            <a:r>
              <a:rPr lang="en-US" altLang="en-US" sz="4000" dirty="0"/>
              <a:t>Time 		Second		s</a:t>
            </a:r>
            <a:endParaRPr lang="en-US" altLang="en-US" sz="4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a:xfrm>
            <a:off x="457200" y="228600"/>
            <a:ext cx="8229600" cy="762000"/>
          </a:xfrm>
        </p:spPr>
        <p:txBody>
          <a:bodyPr vert="horz" wrap="square" lIns="92075" tIns="46038" rIns="92075" bIns="46038"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4400" b="0" i="1" u="sng" strike="noStrike" kern="0" cap="none" spc="0" normalizeH="0" baseline="0" noProof="0" dirty="0">
                <a:ln>
                  <a:noFill/>
                </a:ln>
                <a:solidFill>
                  <a:schemeClr val="tx2">
                    <a:lumMod val="75000"/>
                  </a:schemeClr>
                </a:solidFill>
                <a:effectLst/>
                <a:uLnTx/>
                <a:uFillTx/>
                <a:latin typeface="+mj-lt"/>
                <a:ea typeface="+mj-ea"/>
                <a:cs typeface="+mj-cs"/>
              </a:rPr>
              <a:t>CGS System</a:t>
            </a:r>
            <a:endParaRPr kumimoji="0" lang="en-US" altLang="en-US" sz="4400" b="0" i="1" u="sng" strike="noStrike" kern="0" cap="none" spc="0" normalizeH="0" baseline="0" noProof="0" dirty="0">
              <a:ln>
                <a:noFill/>
              </a:ln>
              <a:solidFill>
                <a:schemeClr val="tx2">
                  <a:lumMod val="75000"/>
                </a:schemeClr>
              </a:solidFill>
              <a:effectLst/>
              <a:uLnTx/>
              <a:uFillTx/>
              <a:latin typeface="+mj-lt"/>
              <a:ea typeface="+mj-ea"/>
              <a:cs typeface="+mj-cs"/>
            </a:endParaRPr>
          </a:p>
        </p:txBody>
      </p:sp>
      <p:sp>
        <p:nvSpPr>
          <p:cNvPr id="60419" name="Rectangle 3"/>
          <p:cNvSpPr>
            <a:spLocks noGrp="1"/>
          </p:cNvSpPr>
          <p:nvPr>
            <p:ph idx="1"/>
          </p:nvPr>
        </p:nvSpPr>
        <p:spPr>
          <a:xfrm>
            <a:off x="457200" y="1295400"/>
            <a:ext cx="8229600" cy="5410200"/>
          </a:xfrm>
          <a:ln/>
        </p:spPr>
        <p:txBody>
          <a:bodyPr vert="horz" wrap="square" lIns="92075" tIns="46038" rIns="92075" bIns="46038" anchor="t" anchorCtr="0"/>
          <a:p>
            <a:pPr eaLnBrk="1" hangingPunct="1">
              <a:lnSpc>
                <a:spcPct val="90000"/>
              </a:lnSpc>
            </a:pPr>
            <a:r>
              <a:rPr lang="en-US" altLang="en-US" sz="4000" dirty="0"/>
              <a:t>CGS</a:t>
            </a:r>
            <a:endParaRPr lang="en-US" altLang="en-US" sz="4000" dirty="0"/>
          </a:p>
          <a:p>
            <a:pPr lvl="2" eaLnBrk="1" hangingPunct="1">
              <a:lnSpc>
                <a:spcPct val="90000"/>
              </a:lnSpc>
            </a:pPr>
            <a:r>
              <a:rPr lang="en-US" altLang="en-US" sz="4000" dirty="0"/>
              <a:t>Length		Centimeter		cm</a:t>
            </a:r>
            <a:endParaRPr lang="en-US" altLang="en-US" sz="4000" dirty="0"/>
          </a:p>
          <a:p>
            <a:pPr lvl="2" eaLnBrk="1" hangingPunct="1">
              <a:lnSpc>
                <a:spcPct val="90000"/>
              </a:lnSpc>
            </a:pPr>
            <a:r>
              <a:rPr lang="en-US" altLang="en-US" sz="4000" dirty="0"/>
              <a:t>Mass 		Gram			g</a:t>
            </a:r>
            <a:endParaRPr lang="en-US" altLang="en-US" sz="4000" dirty="0"/>
          </a:p>
          <a:p>
            <a:pPr lvl="2" eaLnBrk="1" hangingPunct="1">
              <a:lnSpc>
                <a:spcPct val="90000"/>
              </a:lnSpc>
            </a:pPr>
            <a:r>
              <a:rPr lang="en-US" altLang="en-US" sz="4000" dirty="0"/>
              <a:t>Time 		Second			s</a:t>
            </a:r>
            <a:endParaRPr lang="en-US" altLang="en-US" sz="4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title"/>
          </p:nvPr>
        </p:nvSpPr>
        <p:spPr>
          <a:xfrm>
            <a:off x="457200" y="228600"/>
            <a:ext cx="8229600" cy="762000"/>
          </a:xfrm>
        </p:spPr>
        <p:txBody>
          <a:bodyPr vert="horz" wrap="square" lIns="92075" tIns="46038" rIns="92075" bIns="46038"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4400" b="0" i="1" u="sng" strike="noStrike" kern="0" cap="none" spc="0" normalizeH="0" baseline="0" noProof="0" dirty="0">
                <a:ln>
                  <a:noFill/>
                </a:ln>
                <a:solidFill>
                  <a:schemeClr val="tx2">
                    <a:lumMod val="75000"/>
                  </a:schemeClr>
                </a:solidFill>
                <a:effectLst/>
                <a:uLnTx/>
                <a:uFillTx/>
                <a:latin typeface="+mj-lt"/>
                <a:ea typeface="+mj-ea"/>
                <a:cs typeface="+mj-cs"/>
              </a:rPr>
              <a:t>FPS System</a:t>
            </a:r>
            <a:endParaRPr kumimoji="0" lang="en-US" altLang="en-US" sz="4400" b="0" i="1" u="sng" strike="noStrike" kern="0" cap="none" spc="0" normalizeH="0" baseline="0" noProof="0" dirty="0">
              <a:ln>
                <a:noFill/>
              </a:ln>
              <a:solidFill>
                <a:schemeClr val="tx2">
                  <a:lumMod val="75000"/>
                </a:schemeClr>
              </a:solidFill>
              <a:effectLst/>
              <a:uLnTx/>
              <a:uFillTx/>
              <a:latin typeface="+mj-lt"/>
              <a:ea typeface="+mj-ea"/>
              <a:cs typeface="+mj-cs"/>
            </a:endParaRPr>
          </a:p>
        </p:txBody>
      </p:sp>
      <p:sp>
        <p:nvSpPr>
          <p:cNvPr id="61443" name="Rectangle 3"/>
          <p:cNvSpPr>
            <a:spLocks noGrp="1"/>
          </p:cNvSpPr>
          <p:nvPr>
            <p:ph idx="1"/>
          </p:nvPr>
        </p:nvSpPr>
        <p:spPr>
          <a:xfrm>
            <a:off x="457200" y="1295400"/>
            <a:ext cx="8229600" cy="5410200"/>
          </a:xfrm>
          <a:ln/>
        </p:spPr>
        <p:txBody>
          <a:bodyPr vert="horz" wrap="square" lIns="92075" tIns="46038" rIns="92075" bIns="46038" anchor="t" anchorCtr="0"/>
          <a:p>
            <a:pPr eaLnBrk="1" hangingPunct="1">
              <a:lnSpc>
                <a:spcPct val="90000"/>
              </a:lnSpc>
            </a:pPr>
            <a:r>
              <a:rPr lang="en-US" altLang="en-US" sz="4000" dirty="0"/>
              <a:t>FPS</a:t>
            </a:r>
            <a:endParaRPr lang="en-US" altLang="en-US" sz="4000" dirty="0"/>
          </a:p>
          <a:p>
            <a:pPr lvl="2" eaLnBrk="1" hangingPunct="1">
              <a:lnSpc>
                <a:spcPct val="90000"/>
              </a:lnSpc>
            </a:pPr>
            <a:r>
              <a:rPr lang="en-US" altLang="en-US" sz="4000" dirty="0"/>
              <a:t>Length		Foot		f</a:t>
            </a:r>
            <a:endParaRPr lang="en-US" altLang="en-US" sz="4000" dirty="0"/>
          </a:p>
          <a:p>
            <a:pPr lvl="2" eaLnBrk="1" hangingPunct="1">
              <a:lnSpc>
                <a:spcPct val="90000"/>
              </a:lnSpc>
            </a:pPr>
            <a:r>
              <a:rPr lang="en-US" altLang="en-US" sz="4000" dirty="0"/>
              <a:t>Force 		Pound		lb</a:t>
            </a:r>
            <a:endParaRPr lang="en-US" altLang="en-US" sz="4000" dirty="0"/>
          </a:p>
          <a:p>
            <a:pPr lvl="2" eaLnBrk="1" hangingPunct="1">
              <a:lnSpc>
                <a:spcPct val="90000"/>
              </a:lnSpc>
            </a:pPr>
            <a:r>
              <a:rPr lang="en-US" altLang="en-US" sz="4000" dirty="0"/>
              <a:t>Time 		Second		s</a:t>
            </a:r>
            <a:endParaRPr lang="en-US" altLang="en-US" sz="4000" dirty="0"/>
          </a:p>
          <a:p>
            <a:pPr eaLnBrk="1" hangingPunct="1">
              <a:lnSpc>
                <a:spcPct val="90000"/>
              </a:lnSpc>
            </a:pPr>
            <a:endParaRPr lang="en-US" altLang="en-US" sz="4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Content Placeholder 2"/>
          <p:cNvSpPr>
            <a:spLocks noGrp="1"/>
          </p:cNvSpPr>
          <p:nvPr>
            <p:ph idx="1"/>
          </p:nvPr>
        </p:nvSpPr>
        <p:spPr>
          <a:xfrm>
            <a:off x="228600" y="2057400"/>
            <a:ext cx="8763000" cy="1447800"/>
          </a:xfrm>
          <a:ln/>
        </p:spPr>
        <p:txBody>
          <a:bodyPr vert="horz" wrap="square" lIns="92075" tIns="46038" rIns="92075" bIns="46038" anchor="t" anchorCtr="0"/>
          <a:p>
            <a:r>
              <a:rPr lang="en-AU" altLang="en-US" dirty="0"/>
              <a:t>The system which is adopted all over the world from 1960 is called system of international units 'S.I. Unit'.</a:t>
            </a: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a:xfrm>
            <a:off x="838200" y="-152400"/>
            <a:ext cx="6553200" cy="685800"/>
          </a:xfrm>
        </p:spPr>
        <p:txBody>
          <a:bodyPr vert="horz" wrap="square" lIns="92075" tIns="46038" rIns="92075" bIns="46038"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3600" b="0" i="1" u="none" strike="noStrike" kern="0" cap="none" spc="0" normalizeH="0" baseline="0" noProof="0" dirty="0">
                <a:ln>
                  <a:noFill/>
                </a:ln>
                <a:solidFill>
                  <a:schemeClr val="bg2"/>
                </a:solidFill>
                <a:effectLst/>
                <a:uLnTx/>
                <a:uFillTx/>
                <a:latin typeface="+mj-lt"/>
                <a:ea typeface="+mj-ea"/>
                <a:cs typeface="+mj-cs"/>
              </a:rPr>
              <a:t> 	</a:t>
            </a:r>
            <a:r>
              <a:rPr kumimoji="0" lang="en-US" altLang="en-US" sz="3600" b="0" i="0" u="none" strike="noStrike" kern="0" cap="none" spc="0" normalizeH="0" baseline="0" noProof="0" dirty="0">
                <a:ln>
                  <a:noFill/>
                </a:ln>
                <a:solidFill>
                  <a:schemeClr val="tx2">
                    <a:lumMod val="75000"/>
                  </a:schemeClr>
                </a:solidFill>
                <a:effectLst/>
                <a:uLnTx/>
                <a:uFillTx/>
                <a:latin typeface="+mj-lt"/>
                <a:ea typeface="+mj-ea"/>
                <a:cs typeface="+mj-cs"/>
              </a:rPr>
              <a:t>The Seven Base SI Units</a:t>
            </a:r>
            <a:endParaRPr kumimoji="0" lang="en-US" altLang="en-US" sz="3600" b="0" i="0" u="none" strike="noStrike" kern="0" cap="none" spc="0" normalizeH="0" baseline="0" noProof="0" dirty="0">
              <a:ln>
                <a:noFill/>
              </a:ln>
              <a:solidFill>
                <a:schemeClr val="tx2">
                  <a:lumMod val="75000"/>
                </a:schemeClr>
              </a:solidFill>
              <a:effectLst/>
              <a:uLnTx/>
              <a:uFillTx/>
              <a:latin typeface="+mj-lt"/>
              <a:ea typeface="+mj-ea"/>
              <a:cs typeface="+mj-cs"/>
            </a:endParaRPr>
          </a:p>
        </p:txBody>
      </p:sp>
      <p:graphicFrame>
        <p:nvGraphicFramePr>
          <p:cNvPr id="43053" name="Group 45"/>
          <p:cNvGraphicFramePr>
            <a:graphicFrameLocks noGrp="1"/>
          </p:cNvGraphicFramePr>
          <p:nvPr>
            <p:ph idx="1"/>
          </p:nvPr>
        </p:nvGraphicFramePr>
        <p:xfrm>
          <a:off x="152400" y="685800"/>
          <a:ext cx="8839200" cy="6096000"/>
        </p:xfrm>
        <a:graphic>
          <a:graphicData uri="http://schemas.openxmlformats.org/drawingml/2006/table">
            <a:tbl>
              <a:tblPr/>
              <a:tblGrid>
                <a:gridCol w="4117975"/>
                <a:gridCol w="2360613"/>
                <a:gridCol w="2360612"/>
              </a:tblGrid>
              <a:tr h="696949">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dirty="0">
                          <a:ln>
                            <a:noFill/>
                          </a:ln>
                          <a:solidFill>
                            <a:schemeClr val="tx1"/>
                          </a:solidFill>
                          <a:effectLst/>
                          <a:latin typeface="Arial" panose="020B0604020202020204" pitchFamily="34" charset="0"/>
                        </a:rPr>
                        <a:t>Quantity</a:t>
                      </a:r>
                      <a:endParaRPr kumimoji="0" lang="en-US" sz="3600" b="0" i="0" u="none" strike="noStrike" cap="none" normalizeH="0" baseline="0" dirty="0">
                        <a:ln>
                          <a:noFill/>
                        </a:ln>
                        <a:solidFill>
                          <a:schemeClr val="tx1"/>
                        </a:solidFill>
                        <a:effectLst/>
                        <a:latin typeface="Arial" panose="020B0604020202020204" pitchFamily="34"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a:ln>
                            <a:noFill/>
                          </a:ln>
                          <a:solidFill>
                            <a:schemeClr val="tx1"/>
                          </a:solidFill>
                          <a:effectLst/>
                          <a:latin typeface="Arial" panose="020B0604020202020204" pitchFamily="34" charset="0"/>
                        </a:rPr>
                        <a:t>Unit</a:t>
                      </a:r>
                      <a:endParaRPr kumimoji="0" lang="en-US" sz="3600" b="0" i="0" u="none" strike="noStrike" cap="none" normalizeH="0" baseline="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a:ln>
                            <a:noFill/>
                          </a:ln>
                          <a:solidFill>
                            <a:schemeClr val="tx1"/>
                          </a:solidFill>
                          <a:effectLst/>
                          <a:latin typeface="Arial" panose="020B0604020202020204" pitchFamily="34" charset="0"/>
                        </a:rPr>
                        <a:t>Symbol</a:t>
                      </a:r>
                      <a:endParaRPr kumimoji="0" lang="en-US" sz="3600" b="0" i="0" u="none" strike="noStrike" cap="none" normalizeH="0" baseline="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70171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Length</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dirty="0">
                          <a:ln>
                            <a:noFill/>
                          </a:ln>
                          <a:solidFill>
                            <a:schemeClr val="tx1"/>
                          </a:solidFill>
                          <a:effectLst/>
                          <a:latin typeface="Arial" panose="020B0604020202020204" pitchFamily="34" charset="0"/>
                        </a:rPr>
                        <a:t>meter</a:t>
                      </a:r>
                      <a:endParaRPr kumimoji="0" lang="en-US" sz="3600" b="0" i="0" u="none" strike="noStrike" cap="none" normalizeH="0" baseline="0" dirty="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a:ln>
                            <a:noFill/>
                          </a:ln>
                          <a:solidFill>
                            <a:schemeClr val="tx1"/>
                          </a:solidFill>
                          <a:effectLst/>
                          <a:latin typeface="Arial" panose="020B0604020202020204" pitchFamily="34" charset="0"/>
                        </a:rPr>
                        <a:t>m</a:t>
                      </a:r>
                      <a:endParaRPr kumimoji="0" lang="en-US" sz="3600" b="0" i="0" u="none" strike="noStrike" cap="none" normalizeH="0" baseline="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71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Mass</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dirty="0">
                          <a:ln>
                            <a:noFill/>
                          </a:ln>
                          <a:solidFill>
                            <a:schemeClr val="tx1"/>
                          </a:solidFill>
                          <a:effectLst/>
                          <a:latin typeface="Arial" panose="020B0604020202020204" pitchFamily="34" charset="0"/>
                        </a:rPr>
                        <a:t>kilogram</a:t>
                      </a:r>
                      <a:endParaRPr kumimoji="0" lang="en-US" sz="3600" b="0" i="0" u="none" strike="noStrike" cap="none" normalizeH="0" baseline="0" dirty="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a:ln>
                            <a:noFill/>
                          </a:ln>
                          <a:solidFill>
                            <a:schemeClr val="tx1"/>
                          </a:solidFill>
                          <a:effectLst/>
                          <a:latin typeface="Arial" panose="020B0604020202020204" pitchFamily="34" charset="0"/>
                        </a:rPr>
                        <a:t>kg</a:t>
                      </a:r>
                      <a:endParaRPr kumimoji="0" lang="en-US" sz="3600" b="0" i="0" u="none" strike="noStrike" cap="none" normalizeH="0" baseline="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71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Temperature</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a:ln>
                            <a:noFill/>
                          </a:ln>
                          <a:solidFill>
                            <a:schemeClr val="tx1"/>
                          </a:solidFill>
                          <a:effectLst/>
                          <a:latin typeface="Arial" panose="020B0604020202020204" pitchFamily="34" charset="0"/>
                        </a:rPr>
                        <a:t>kelvin</a:t>
                      </a:r>
                      <a:endParaRPr kumimoji="0" lang="en-US" sz="3600" b="0" i="0" u="none" strike="noStrike" cap="none" normalizeH="0" baseline="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a:ln>
                            <a:noFill/>
                          </a:ln>
                          <a:solidFill>
                            <a:schemeClr val="tx1"/>
                          </a:solidFill>
                          <a:effectLst/>
                          <a:latin typeface="Arial" panose="020B0604020202020204" pitchFamily="34" charset="0"/>
                        </a:rPr>
                        <a:t>K</a:t>
                      </a:r>
                      <a:endParaRPr kumimoji="0" lang="en-US" sz="3600" b="0" i="0" u="none" strike="noStrike" cap="none" normalizeH="0" baseline="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71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Time</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dirty="0">
                          <a:ln>
                            <a:noFill/>
                          </a:ln>
                          <a:solidFill>
                            <a:schemeClr val="tx1"/>
                          </a:solidFill>
                          <a:effectLst/>
                          <a:latin typeface="Arial" panose="020B0604020202020204" pitchFamily="34" charset="0"/>
                        </a:rPr>
                        <a:t>second</a:t>
                      </a:r>
                      <a:endParaRPr kumimoji="0" lang="en-US" sz="3600" b="0" i="0" u="none" strike="noStrike" cap="none" normalizeH="0" baseline="0" dirty="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a:ln>
                            <a:noFill/>
                          </a:ln>
                          <a:solidFill>
                            <a:schemeClr val="tx1"/>
                          </a:solidFill>
                          <a:effectLst/>
                          <a:latin typeface="Arial" panose="020B0604020202020204" pitchFamily="34" charset="0"/>
                        </a:rPr>
                        <a:t>s</a:t>
                      </a:r>
                      <a:endParaRPr kumimoji="0" lang="en-US" sz="3600" b="0" i="0" u="none" strike="noStrike" cap="none" normalizeH="0" baseline="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78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Amount of Substance</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a:ln>
                            <a:noFill/>
                          </a:ln>
                          <a:solidFill>
                            <a:schemeClr val="tx1"/>
                          </a:solidFill>
                          <a:effectLst/>
                          <a:latin typeface="Arial" panose="020B0604020202020204" pitchFamily="34" charset="0"/>
                        </a:rPr>
                        <a:t>mole</a:t>
                      </a:r>
                      <a:endParaRPr kumimoji="0" lang="en-US" sz="3600" b="0" i="0" u="none" strike="noStrike" cap="none" normalizeH="0" baseline="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a:ln>
                            <a:noFill/>
                          </a:ln>
                          <a:solidFill>
                            <a:schemeClr val="tx1"/>
                          </a:solidFill>
                          <a:effectLst/>
                          <a:latin typeface="Arial" panose="020B0604020202020204" pitchFamily="34" charset="0"/>
                        </a:rPr>
                        <a:t>mol</a:t>
                      </a:r>
                      <a:endParaRPr kumimoji="0" lang="en-US" sz="3600" b="0" i="0" u="none" strike="noStrike" cap="none" normalizeH="0" baseline="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71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Luminous Intensity</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a:ln>
                            <a:noFill/>
                          </a:ln>
                          <a:solidFill>
                            <a:schemeClr val="tx1"/>
                          </a:solidFill>
                          <a:effectLst/>
                          <a:latin typeface="Arial" panose="020B0604020202020204" pitchFamily="34" charset="0"/>
                        </a:rPr>
                        <a:t>candela</a:t>
                      </a:r>
                      <a:endParaRPr kumimoji="0" lang="en-US" sz="3600" b="0" i="0" u="none" strike="noStrike" cap="none" normalizeH="0" baseline="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a:ln>
                            <a:noFill/>
                          </a:ln>
                          <a:solidFill>
                            <a:schemeClr val="tx1"/>
                          </a:solidFill>
                          <a:effectLst/>
                          <a:latin typeface="Arial" panose="020B0604020202020204" pitchFamily="34" charset="0"/>
                        </a:rPr>
                        <a:t>cd</a:t>
                      </a:r>
                      <a:endParaRPr kumimoji="0" lang="en-US" sz="3600" b="0" i="0" u="none" strike="noStrike" cap="none" normalizeH="0" baseline="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71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Electric Current</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a:ln>
                            <a:noFill/>
                          </a:ln>
                          <a:solidFill>
                            <a:schemeClr val="tx1"/>
                          </a:solidFill>
                          <a:effectLst/>
                          <a:latin typeface="Arial" panose="020B0604020202020204" pitchFamily="34" charset="0"/>
                        </a:rPr>
                        <a:t>ampere</a:t>
                      </a:r>
                      <a:endParaRPr kumimoji="0" lang="en-US" sz="3600" b="0" i="0" u="none" strike="noStrike" cap="none" normalizeH="0" baseline="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dirty="0">
                          <a:ln>
                            <a:noFill/>
                          </a:ln>
                          <a:solidFill>
                            <a:schemeClr val="tx1"/>
                          </a:solidFill>
                          <a:effectLst/>
                          <a:latin typeface="Arial" panose="020B0604020202020204" pitchFamily="34" charset="0"/>
                        </a:rPr>
                        <a:t>a</a:t>
                      </a:r>
                      <a:endParaRPr kumimoji="0" lang="en-US" sz="3600" b="0" i="0" u="none" strike="noStrike" cap="none" normalizeH="0" baseline="0" dirty="0">
                        <a:ln>
                          <a:noFill/>
                        </a:ln>
                        <a:solidFill>
                          <a:schemeClr val="tx1"/>
                        </a:solidFill>
                        <a:effectLst/>
                        <a:latin typeface="Arial" panose="020B0604020202020204" pitchFamily="34"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5"/>
          <p:cNvSpPr/>
          <p:nvPr/>
        </p:nvSpPr>
        <p:spPr>
          <a:xfrm>
            <a:off x="0" y="-263525"/>
            <a:ext cx="9525000" cy="7478713"/>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a:spcBef>
                <a:spcPct val="0"/>
              </a:spcBef>
              <a:buClrTx/>
              <a:buNone/>
            </a:pPr>
            <a:r>
              <a:rPr lang="en-AU" altLang="zh-CN" dirty="0">
                <a:ea typeface="SimSun" panose="02010600030101010101" pitchFamily="2" charset="-122"/>
              </a:rPr>
              <a:t>METER:</a:t>
            </a:r>
            <a:endParaRPr lang="en-US" altLang="zh-CN" dirty="0">
              <a:ea typeface="SimSun" panose="02010600030101010101" pitchFamily="2" charset="-122"/>
            </a:endParaRPr>
          </a:p>
          <a:p>
            <a:pPr marL="0" lvl="0" indent="0">
              <a:spcBef>
                <a:spcPct val="0"/>
              </a:spcBef>
              <a:buClrTx/>
              <a:buNone/>
            </a:pPr>
            <a:r>
              <a:rPr lang="en-AU" altLang="zh-CN" sz="3100" dirty="0">
                <a:ea typeface="SimSun" panose="02010600030101010101" pitchFamily="2" charset="-122"/>
              </a:rPr>
              <a:t>A meter is defined as the distance between two marks </a:t>
            </a:r>
            <a:endParaRPr lang="en-AU" altLang="zh-CN" sz="3100" dirty="0">
              <a:ea typeface="SimSun" panose="02010600030101010101" pitchFamily="2" charset="-122"/>
            </a:endParaRPr>
          </a:p>
          <a:p>
            <a:pPr marL="0" lvl="0" indent="0">
              <a:spcBef>
                <a:spcPct val="0"/>
              </a:spcBef>
              <a:buClrTx/>
              <a:buNone/>
            </a:pPr>
            <a:r>
              <a:rPr lang="en-AU" altLang="zh-CN" sz="3100" dirty="0">
                <a:ea typeface="SimSun" panose="02010600030101010101" pitchFamily="2" charset="-122"/>
              </a:rPr>
              <a:t>on Platinum Iridium bar kept at 0 </a:t>
            </a:r>
            <a:r>
              <a:rPr lang="en-US" altLang="en-US" sz="3100" dirty="0"/>
              <a:t>°C</a:t>
            </a:r>
            <a:r>
              <a:rPr lang="en-AU" altLang="zh-CN" sz="3100" dirty="0">
                <a:ea typeface="SimSun" panose="02010600030101010101" pitchFamily="2" charset="-122"/>
              </a:rPr>
              <a:t> in the international Bureau of weights and measures near Paris.</a:t>
            </a:r>
            <a:endParaRPr lang="en-AU" altLang="zh-CN" sz="3100" dirty="0">
              <a:ea typeface="SimSun" panose="02010600030101010101" pitchFamily="2" charset="-122"/>
            </a:endParaRPr>
          </a:p>
          <a:p>
            <a:pPr marL="0" lvl="0" indent="0">
              <a:spcBef>
                <a:spcPct val="0"/>
              </a:spcBef>
              <a:buClrTx/>
              <a:buNone/>
            </a:pPr>
            <a:endParaRPr lang="en-US" altLang="zh-CN" dirty="0">
              <a:ea typeface="SimSun" panose="02010600030101010101" pitchFamily="2" charset="-122"/>
            </a:endParaRPr>
          </a:p>
          <a:p>
            <a:pPr marL="0" lvl="0" indent="0">
              <a:spcBef>
                <a:spcPct val="0"/>
              </a:spcBef>
              <a:buClrTx/>
              <a:buNone/>
            </a:pPr>
            <a:r>
              <a:rPr lang="en-AU" altLang="zh-CN" dirty="0">
                <a:ea typeface="SimSun" panose="02010600030101010101" pitchFamily="2" charset="-122"/>
              </a:rPr>
              <a:t>In 1960 to choose a particular wavelength of light to standardised that meter, thus </a:t>
            </a:r>
            <a:endParaRPr lang="en-US" altLang="zh-CN" dirty="0">
              <a:ea typeface="SimSun" panose="02010600030101010101" pitchFamily="2" charset="-122"/>
            </a:endParaRPr>
          </a:p>
          <a:p>
            <a:pPr marL="0" lvl="0" indent="0">
              <a:spcBef>
                <a:spcPct val="0"/>
              </a:spcBef>
              <a:buClrTx/>
              <a:buNone/>
            </a:pPr>
            <a:r>
              <a:rPr lang="en-AU" altLang="zh-CN" dirty="0">
                <a:ea typeface="SimSun" panose="02010600030101010101" pitchFamily="2" charset="-122"/>
              </a:rPr>
              <a:t>1m = </a:t>
            </a:r>
            <a:r>
              <a:rPr lang="en-AU" altLang="zh-CN" dirty="0">
                <a:solidFill>
                  <a:srgbClr val="FF0000"/>
                </a:solidFill>
                <a:ea typeface="SimSun" panose="02010600030101010101" pitchFamily="2" charset="-122"/>
              </a:rPr>
              <a:t>165076373 </a:t>
            </a:r>
            <a:r>
              <a:rPr lang="en-AU" altLang="zh-CN" dirty="0">
                <a:ea typeface="SimSun" panose="02010600030101010101" pitchFamily="2" charset="-122"/>
              </a:rPr>
              <a:t>wavelength of krypton (Kr) radiation.</a:t>
            </a:r>
            <a:endParaRPr lang="en-AU" altLang="zh-CN" dirty="0">
              <a:ea typeface="SimSun" panose="02010600030101010101" pitchFamily="2" charset="-122"/>
            </a:endParaRPr>
          </a:p>
          <a:p>
            <a:pPr marL="0" lvl="0" indent="0">
              <a:spcBef>
                <a:spcPct val="0"/>
              </a:spcBef>
              <a:buClrTx/>
              <a:buNone/>
            </a:pPr>
            <a:r>
              <a:rPr lang="en-AU" altLang="zh-CN" dirty="0">
                <a:ea typeface="SimSun" panose="02010600030101010101" pitchFamily="2" charset="-122"/>
              </a:rPr>
              <a:t> </a:t>
            </a:r>
            <a:endParaRPr lang="en-AU" altLang="zh-CN" dirty="0">
              <a:ea typeface="SimSun" panose="02010600030101010101" pitchFamily="2" charset="-122"/>
            </a:endParaRPr>
          </a:p>
          <a:p>
            <a:pPr marL="0" lvl="0" indent="0">
              <a:spcBef>
                <a:spcPct val="0"/>
              </a:spcBef>
              <a:buClrTx/>
              <a:buNone/>
            </a:pPr>
            <a:r>
              <a:rPr lang="en-AU" altLang="zh-CN" dirty="0">
                <a:ea typeface="SimSun" panose="02010600030101010101" pitchFamily="2" charset="-122"/>
              </a:rPr>
              <a:t>KILOGRAM: </a:t>
            </a:r>
            <a:endParaRPr lang="en-US" altLang="zh-CN" dirty="0">
              <a:ea typeface="SimSun" panose="02010600030101010101" pitchFamily="2" charset="-122"/>
            </a:endParaRPr>
          </a:p>
          <a:p>
            <a:pPr marL="0" lvl="0" indent="0">
              <a:spcBef>
                <a:spcPct val="0"/>
              </a:spcBef>
              <a:buClrTx/>
              <a:buNone/>
            </a:pPr>
            <a:r>
              <a:rPr lang="en-AU" altLang="zh-CN" dirty="0">
                <a:ea typeface="SimSun" panose="02010600030101010101" pitchFamily="2" charset="-122"/>
              </a:rPr>
              <a:t>The mass of cylinder of specific dimension of platinum iridium alloy kept in the international bureau of weights and measurement near Paris is taken to be the standard one kilogram.</a:t>
            </a:r>
            <a:endParaRPr lang="en-AU" altLang="zh-CN" dirty="0">
              <a:ea typeface="SimSun" panose="02010600030101010101" pitchFamily="2" charset="-122"/>
            </a:endParaRPr>
          </a:p>
          <a:p>
            <a:pPr marL="0" lvl="0" indent="0">
              <a:spcBef>
                <a:spcPct val="0"/>
              </a:spcBef>
              <a:buClrTx/>
              <a:buNone/>
            </a:pPr>
            <a:endParaRPr lang="en-AU" altLang="zh-CN" dirty="0">
              <a:ea typeface="SimSun"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1"/>
          <p:cNvSpPr>
            <a:spLocks noGrp="1" noChangeArrowheads="1"/>
          </p:cNvSpPr>
          <p:nvPr>
            <p:ph idx="1"/>
          </p:nvPr>
        </p:nvSpPr>
        <p:spPr>
          <a:xfrm>
            <a:off x="228600" y="-179387"/>
            <a:ext cx="8382000" cy="6099175"/>
          </a:xfrm>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20000"/>
              </a:spcBef>
              <a:spcAft>
                <a:spcPct val="0"/>
              </a:spcAft>
              <a:buClr>
                <a:schemeClr val="tx2"/>
              </a:buClr>
              <a:buSzTx/>
              <a:buFontTx/>
              <a:buNone/>
              <a:defRPr/>
            </a:pPr>
            <a:r>
              <a:rPr kumimoji="0" lang="en-AU" sz="32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SECOND</a:t>
            </a:r>
            <a:endParaRPr kumimoji="0" lang="en-US" sz="3200" b="1"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AU" sz="3200" b="0" i="0" u="none" strike="noStrike" kern="0" cap="none" spc="0" normalizeH="0" baseline="0" noProof="0" dirty="0">
                <a:ln>
                  <a:noFill/>
                </a:ln>
                <a:solidFill>
                  <a:schemeClr val="tx1"/>
                </a:solidFill>
                <a:effectLst/>
                <a:uLnTx/>
                <a:uFillTx/>
                <a:latin typeface="+mn-lt"/>
                <a:ea typeface="SimSun" panose="02010600030101010101" pitchFamily="2" charset="-122"/>
                <a:cs typeface="+mn-cs"/>
              </a:rPr>
              <a:t>For scientific work second was defined as 1/86400 of a mean solar day. </a:t>
            </a:r>
            <a:endParaRPr kumimoji="0" lang="en-AU" sz="3200" b="0"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AU" sz="3200" b="0"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AU" sz="3200" b="0" i="0" u="none" strike="noStrike" kern="0" cap="none" spc="0" normalizeH="0" baseline="0" noProof="0" dirty="0">
                <a:ln>
                  <a:noFill/>
                </a:ln>
                <a:solidFill>
                  <a:schemeClr val="tx1"/>
                </a:solidFill>
                <a:effectLst/>
                <a:uLnTx/>
                <a:uFillTx/>
                <a:latin typeface="+mn-lt"/>
                <a:ea typeface="SimSun" panose="02010600030101010101" pitchFamily="2" charset="-122"/>
                <a:cs typeface="+mn-cs"/>
              </a:rPr>
              <a:t>But now second is defined in terms of time period of certain atom (Cesium-133-Cs-133). One second is 9,192,631,770 period of vibrations of Cs-133.</a:t>
            </a:r>
            <a:endParaRPr kumimoji="0" lang="en-AU" sz="3200" b="0"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AU" sz="3200" b="0"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Tx/>
              <a:buNone/>
              <a:defRPr/>
            </a:pPr>
            <a:r>
              <a:rPr kumimoji="0" lang="en-AU" sz="32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Kelvin</a:t>
            </a:r>
            <a:endParaRPr kumimoji="0" lang="en-AU" sz="3200" b="1"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SimSun" panose="02010600030101010101" pitchFamily="2" charset="-122"/>
                <a:cs typeface="+mn-cs"/>
              </a:rPr>
              <a:t>is defined as (1/273.15)  of the temperature of the triple point of water</a:t>
            </a:r>
            <a:r>
              <a:rPr kumimoji="0" lang="en-US" sz="3200" b="0" i="0" u="none" strike="noStrike" kern="0" cap="none" spc="0" normalizeH="0" baseline="0" noProof="0" dirty="0">
                <a:ln>
                  <a:noFill/>
                </a:ln>
                <a:solidFill>
                  <a:schemeClr val="accent4">
                    <a:lumMod val="20000"/>
                    <a:lumOff val="80000"/>
                  </a:schemeClr>
                </a:solidFill>
                <a:effectLst/>
                <a:uLnTx/>
                <a:uFillTx/>
                <a:latin typeface="+mn-lt"/>
                <a:ea typeface="SimSun" panose="02010600030101010101" pitchFamily="2" charset="-122"/>
                <a:cs typeface="+mn-cs"/>
              </a:rPr>
              <a:t>.</a:t>
            </a:r>
            <a:endParaRPr kumimoji="0" lang="en-US" sz="3200" b="0" i="0" u="none" strike="noStrike" kern="0" cap="none" spc="0" normalizeH="0" baseline="0" noProof="0" dirty="0">
              <a:ln>
                <a:noFill/>
              </a:ln>
              <a:solidFill>
                <a:schemeClr val="accent4">
                  <a:lumMod val="20000"/>
                  <a:lumOff val="80000"/>
                </a:schemeClr>
              </a:solidFill>
              <a:effectLst/>
              <a:uLnTx/>
              <a:uFillTx/>
              <a:latin typeface="+mn-lt"/>
              <a:ea typeface="SimSun"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4800" y="381000"/>
            <a:ext cx="8534400" cy="5791200"/>
          </a:xfrm>
        </p:spPr>
        <p:txBody>
          <a:bodyPr vert="horz" wrap="square" lIns="92075" tIns="46038" rIns="92075" bIns="46038" numCol="1" anchor="t" anchorCtr="0" compatLnSpc="1"/>
          <a:lstStyle/>
          <a:p>
            <a:pPr marL="0" marR="0" lvl="0" indent="0" algn="l" defTabSz="914400" rtl="0" eaLnBrk="0" fontAlgn="base" latinLnBrk="0" hangingPunct="0">
              <a:lnSpc>
                <a:spcPct val="100000"/>
              </a:lnSpc>
              <a:spcBef>
                <a:spcPct val="20000"/>
              </a:spcBef>
              <a:spcAft>
                <a:spcPct val="0"/>
              </a:spcAft>
              <a:buClr>
                <a:schemeClr val="tx2"/>
              </a:buClr>
              <a:buSzTx/>
              <a:buFontTx/>
              <a:buNone/>
              <a:defRPr/>
            </a:pPr>
            <a:r>
              <a:rPr kumimoji="0" lang="en-US" sz="3200" b="1" i="0" u="none" strike="noStrike" kern="0" cap="none" spc="0" normalizeH="0" baseline="0" noProof="0" dirty="0">
                <a:ln>
                  <a:noFill/>
                </a:ln>
                <a:solidFill>
                  <a:schemeClr val="tx1"/>
                </a:solidFill>
                <a:effectLst/>
                <a:uLnTx/>
                <a:uFillTx/>
                <a:latin typeface="+mn-lt"/>
                <a:ea typeface="SimSun" panose="02010600030101010101" pitchFamily="2" charset="-122"/>
                <a:cs typeface="+mn-cs"/>
              </a:rPr>
              <a:t>Mole</a:t>
            </a:r>
            <a:endParaRPr kumimoji="0" lang="en-US" sz="3200" b="1" i="0" u="none" strike="noStrike" kern="0" cap="none" spc="0" normalizeH="0" baseline="0" noProof="0" dirty="0">
              <a:ln>
                <a:noFill/>
              </a:ln>
              <a:solidFill>
                <a:schemeClr val="tx1"/>
              </a:solidFill>
              <a:effectLst/>
              <a:uLnTx/>
              <a:uFillTx/>
              <a:latin typeface="+mn-lt"/>
              <a:ea typeface="SimSun"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A mole is defined as the amount of a substance that contains 6.022 X10</a:t>
            </a:r>
            <a:r>
              <a:rPr kumimoji="0" lang="en-US" sz="3200" b="0" i="0" u="none" strike="noStrike" kern="0" cap="none" spc="0" normalizeH="0" baseline="30000" noProof="0" dirty="0">
                <a:ln>
                  <a:noFill/>
                </a:ln>
                <a:solidFill>
                  <a:schemeClr val="tx1"/>
                </a:solidFill>
                <a:effectLst/>
                <a:uLnTx/>
                <a:uFillTx/>
                <a:latin typeface="+mn-lt"/>
                <a:ea typeface="+mn-ea"/>
                <a:cs typeface="+mn-cs"/>
              </a:rPr>
              <a:t>23</a:t>
            </a:r>
            <a:r>
              <a:rPr kumimoji="0" lang="en-US" sz="3200" b="0" i="0" u="none" strike="noStrike" kern="0" cap="none" spc="0" normalizeH="0" baseline="0" noProof="0" dirty="0">
                <a:ln>
                  <a:noFill/>
                </a:ln>
                <a:solidFill>
                  <a:schemeClr val="tx1"/>
                </a:solidFill>
                <a:effectLst/>
                <a:uLnTx/>
                <a:uFillTx/>
                <a:latin typeface="+mn-lt"/>
                <a:ea typeface="+mn-ea"/>
                <a:cs typeface="+mn-cs"/>
              </a:rPr>
              <a:t> entities like particles, atoms, ions, molecules, etc. of the given substance.</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A mole is defined as the amount of a substance that contains as many elementary entities as there are atoms in 0.012 of carbon-12</a:t>
            </a:r>
            <a:endParaRPr kumimoji="0" 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Tx/>
              <a:buFontTx/>
              <a:buChar char="•"/>
              <a:defRPr/>
            </a:pPr>
            <a:endParaRPr kumimoji="0" 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Content Placeholder 2"/>
          <p:cNvSpPr>
            <a:spLocks noGrp="1"/>
          </p:cNvSpPr>
          <p:nvPr>
            <p:ph idx="1"/>
          </p:nvPr>
        </p:nvSpPr>
        <p:spPr>
          <a:ln/>
        </p:spPr>
        <p:txBody>
          <a:bodyPr vert="horz" wrap="square" lIns="92075" tIns="46038" rIns="92075" bIns="46038" anchor="t" anchorCtr="0"/>
          <a:p>
            <a:r>
              <a:rPr lang="en-US" altLang="en-US" b="1" dirty="0">
                <a:ea typeface="SimSun" panose="02010600030101010101" pitchFamily="2" charset="-122"/>
              </a:rPr>
              <a:t>Candela</a:t>
            </a:r>
            <a:endParaRPr lang="en-US" altLang="en-US" dirty="0"/>
          </a:p>
          <a:p>
            <a:r>
              <a:rPr lang="en-US" altLang="en-US" dirty="0"/>
              <a:t>The candela is the luminous intensity in a given direction of a source that emits monochromatic radiation of frequency 540 x 10</a:t>
            </a:r>
            <a:r>
              <a:rPr lang="en-US" altLang="en-US" baseline="30000" dirty="0"/>
              <a:t>12</a:t>
            </a:r>
            <a:r>
              <a:rPr lang="en-US" altLang="en-US" dirty="0"/>
              <a:t> hertz and that has a </a:t>
            </a:r>
            <a:r>
              <a:rPr lang="en-US" altLang="en-US" dirty="0">
                <a:hlinkClick r:id="rId1" tooltip="Glossary: radiant intensity"/>
              </a:rPr>
              <a:t>radiant intensity</a:t>
            </a:r>
            <a:r>
              <a:rPr lang="en-US" altLang="en-US" dirty="0"/>
              <a:t> in that direction of 1/683 watt per steradian.</a:t>
            </a: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Content Placeholder 2"/>
          <p:cNvSpPr>
            <a:spLocks noGrp="1"/>
          </p:cNvSpPr>
          <p:nvPr>
            <p:ph idx="1"/>
          </p:nvPr>
        </p:nvSpPr>
        <p:spPr>
          <a:xfrm>
            <a:off x="685800" y="2057400"/>
            <a:ext cx="8077200" cy="4114800"/>
          </a:xfrm>
          <a:ln/>
        </p:spPr>
        <p:txBody>
          <a:bodyPr vert="horz" wrap="square" lIns="92075" tIns="46038" rIns="92075" bIns="46038" anchor="t" anchorCtr="0"/>
          <a:p>
            <a:r>
              <a:rPr lang="en-US" altLang="en-US" b="1" dirty="0">
                <a:ea typeface="SimSun" panose="02010600030101010101" pitchFamily="2" charset="-122"/>
              </a:rPr>
              <a:t>AMPERE</a:t>
            </a:r>
            <a:endParaRPr lang="en-US" altLang="en-US" dirty="0"/>
          </a:p>
          <a:p>
            <a:r>
              <a:rPr lang="en-US" altLang="en-US" dirty="0"/>
              <a:t>When one coulomb charge (6.24 x 10</a:t>
            </a:r>
            <a:r>
              <a:rPr lang="en-US" altLang="en-US" baseline="30000" dirty="0"/>
              <a:t>18</a:t>
            </a:r>
            <a:r>
              <a:rPr lang="en-US" altLang="en-US" dirty="0"/>
              <a:t> charge carriers) flows through an electric circuit in one second, then the current flowing through the circuit is said to be </a:t>
            </a:r>
            <a:r>
              <a:rPr lang="en-US" altLang="en-US" b="1" dirty="0"/>
              <a:t>one ampere.</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ext Box 2"/>
          <p:cNvSpPr txBox="1"/>
          <p:nvPr/>
        </p:nvSpPr>
        <p:spPr>
          <a:xfrm>
            <a:off x="914400" y="457200"/>
            <a:ext cx="7162800" cy="579438"/>
          </a:xfrm>
          <a:prstGeom prst="rect">
            <a:avLst/>
          </a:prstGeom>
          <a:solidFill>
            <a:srgbClr val="FFFF66"/>
          </a:solid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dirty="0">
                <a:solidFill>
                  <a:srgbClr val="FF0000"/>
                </a:solidFill>
                <a:latin typeface="Swis721 Md BT" pitchFamily="34" charset="0"/>
              </a:rPr>
              <a:t>What is an error?</a:t>
            </a:r>
            <a:endParaRPr lang="en-GB" altLang="en-US" dirty="0">
              <a:solidFill>
                <a:srgbClr val="FF0000"/>
              </a:solidFill>
              <a:latin typeface="Swis721 Md BT" pitchFamily="34" charset="0"/>
            </a:endParaRPr>
          </a:p>
        </p:txBody>
      </p:sp>
      <p:grpSp>
        <p:nvGrpSpPr>
          <p:cNvPr id="2" name="Group 20"/>
          <p:cNvGrpSpPr/>
          <p:nvPr/>
        </p:nvGrpSpPr>
        <p:grpSpPr>
          <a:xfrm>
            <a:off x="4572000" y="762000"/>
            <a:ext cx="3886200" cy="2286000"/>
            <a:chOff x="2880" y="480"/>
            <a:chExt cx="2448" cy="1440"/>
          </a:xfrm>
        </p:grpSpPr>
        <p:sp>
          <p:nvSpPr>
            <p:cNvPr id="29707" name="AutoShape 11"/>
            <p:cNvSpPr/>
            <p:nvPr/>
          </p:nvSpPr>
          <p:spPr>
            <a:xfrm>
              <a:off x="2880" y="480"/>
              <a:ext cx="2448" cy="1440"/>
            </a:xfrm>
            <a:prstGeom prst="cloudCallout">
              <a:avLst>
                <a:gd name="adj1" fmla="val -99917"/>
                <a:gd name="adj2" fmla="val 44444"/>
              </a:avLst>
            </a:prstGeom>
            <a:solidFill>
              <a:schemeClr val="bg1"/>
            </a:solidFill>
            <a:ln w="9525" cap="flat" cmpd="sng">
              <a:solidFill>
                <a:schemeClr val="tx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29708" name="Text Box 14"/>
            <p:cNvSpPr txBox="1"/>
            <p:nvPr/>
          </p:nvSpPr>
          <p:spPr>
            <a:xfrm>
              <a:off x="2976" y="720"/>
              <a:ext cx="2016" cy="90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b="1" dirty="0">
                  <a:latin typeface="Comic Sans MS" panose="030F0702030302020204" pitchFamily="66" charset="0"/>
                </a:rPr>
                <a:t>An </a:t>
              </a:r>
              <a:r>
                <a:rPr lang="en-GB" altLang="en-US" b="1" dirty="0">
                  <a:solidFill>
                    <a:srgbClr val="3333FF"/>
                  </a:solidFill>
                  <a:latin typeface="Comic Sans MS" panose="030F0702030302020204" pitchFamily="66" charset="0"/>
                </a:rPr>
                <a:t>error</a:t>
              </a:r>
              <a:r>
                <a:rPr lang="en-GB" altLang="en-US" sz="2800" b="1" dirty="0">
                  <a:latin typeface="Comic Sans MS" panose="030F0702030302020204" pitchFamily="66" charset="0"/>
                </a:rPr>
                <a:t> </a:t>
              </a:r>
              <a:br>
                <a:rPr lang="en-GB" altLang="en-US" sz="2800" b="1" dirty="0">
                  <a:latin typeface="Comic Sans MS" panose="030F0702030302020204" pitchFamily="66" charset="0"/>
                </a:rPr>
              </a:br>
              <a:r>
                <a:rPr lang="en-GB" altLang="en-US" sz="2800" b="1" dirty="0">
                  <a:latin typeface="Comic Sans MS" panose="030F0702030302020204" pitchFamily="66" charset="0"/>
                </a:rPr>
                <a:t>is a </a:t>
              </a:r>
              <a:r>
                <a:rPr lang="en-GB" altLang="en-US" sz="2800" b="1" dirty="0">
                  <a:solidFill>
                    <a:srgbClr val="333399"/>
                  </a:solidFill>
                  <a:latin typeface="Comic Sans MS" panose="030F0702030302020204" pitchFamily="66" charset="0"/>
                </a:rPr>
                <a:t>mistake</a:t>
              </a:r>
              <a:r>
                <a:rPr lang="en-GB" altLang="en-US" sz="2800" b="1" dirty="0">
                  <a:latin typeface="Comic Sans MS" panose="030F0702030302020204" pitchFamily="66" charset="0"/>
                </a:rPr>
                <a:t> </a:t>
              </a:r>
              <a:br>
                <a:rPr lang="en-GB" altLang="en-US" sz="2800" b="1" dirty="0">
                  <a:latin typeface="Comic Sans MS" panose="030F0702030302020204" pitchFamily="66" charset="0"/>
                </a:rPr>
              </a:br>
              <a:r>
                <a:rPr lang="en-GB" altLang="en-US" sz="2800" b="1" dirty="0">
                  <a:latin typeface="Comic Sans MS" panose="030F0702030302020204" pitchFamily="66" charset="0"/>
                </a:rPr>
                <a:t>of some kind...</a:t>
              </a:r>
              <a:endParaRPr lang="en-GB" altLang="en-US" sz="2800" b="1" dirty="0">
                <a:latin typeface="Comic Sans MS" panose="030F0702030302020204" pitchFamily="66" charset="0"/>
              </a:endParaRPr>
            </a:p>
          </p:txBody>
        </p:sp>
      </p:grpSp>
      <p:pic>
        <p:nvPicPr>
          <p:cNvPr id="33811" name="Picture 19" descr="D:\P4U Web-site items\KJ-PowerPoints\images for PPTs\ProfM-fromTechSetTIFF+Transparent.gif"/>
          <p:cNvPicPr>
            <a:picLocks noChangeAspect="1"/>
          </p:cNvPicPr>
          <p:nvPr/>
        </p:nvPicPr>
        <p:blipFill>
          <a:blip r:embed="rId1"/>
          <a:stretch>
            <a:fillRect/>
          </a:stretch>
        </p:blipFill>
        <p:spPr>
          <a:xfrm>
            <a:off x="868363" y="2362200"/>
            <a:ext cx="2838450" cy="4095750"/>
          </a:xfrm>
          <a:prstGeom prst="rect">
            <a:avLst/>
          </a:prstGeom>
          <a:noFill/>
          <a:ln w="9525">
            <a:noFill/>
          </a:ln>
        </p:spPr>
      </p:pic>
      <p:grpSp>
        <p:nvGrpSpPr>
          <p:cNvPr id="3" name="Group 37"/>
          <p:cNvGrpSpPr/>
          <p:nvPr/>
        </p:nvGrpSpPr>
        <p:grpSpPr>
          <a:xfrm>
            <a:off x="4724400" y="838200"/>
            <a:ext cx="3886200" cy="2286000"/>
            <a:chOff x="3072" y="1248"/>
            <a:chExt cx="2448" cy="1440"/>
          </a:xfrm>
        </p:grpSpPr>
        <p:sp>
          <p:nvSpPr>
            <p:cNvPr id="29705" name="AutoShape 29"/>
            <p:cNvSpPr/>
            <p:nvPr/>
          </p:nvSpPr>
          <p:spPr>
            <a:xfrm>
              <a:off x="3072" y="1248"/>
              <a:ext cx="2448" cy="1440"/>
            </a:xfrm>
            <a:prstGeom prst="cloudCallout">
              <a:avLst>
                <a:gd name="adj1" fmla="val -99917"/>
                <a:gd name="adj2" fmla="val 44444"/>
              </a:avLst>
            </a:prstGeom>
            <a:solidFill>
              <a:srgbClr val="CCECFF"/>
            </a:solidFill>
            <a:ln w="9525" cap="flat" cmpd="sng">
              <a:solidFill>
                <a:schemeClr val="tx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29706" name="Text Box 30"/>
            <p:cNvSpPr txBox="1"/>
            <p:nvPr/>
          </p:nvSpPr>
          <p:spPr>
            <a:xfrm>
              <a:off x="3168" y="1488"/>
              <a:ext cx="2256" cy="86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b="1" dirty="0">
                  <a:latin typeface="Comic Sans MS" panose="030F0702030302020204" pitchFamily="66" charset="0"/>
                </a:rPr>
                <a:t>…causing </a:t>
              </a:r>
              <a:br>
                <a:rPr lang="en-GB" altLang="en-US" sz="2800" b="1" dirty="0">
                  <a:latin typeface="Comic Sans MS" panose="030F0702030302020204" pitchFamily="66" charset="0"/>
                </a:rPr>
              </a:br>
              <a:r>
                <a:rPr lang="en-GB" altLang="en-US" sz="2800" b="1" dirty="0">
                  <a:latin typeface="Comic Sans MS" panose="030F0702030302020204" pitchFamily="66" charset="0"/>
                </a:rPr>
                <a:t>an </a:t>
              </a:r>
              <a:r>
                <a:rPr lang="en-GB" altLang="en-US" sz="2800" b="1" dirty="0">
                  <a:solidFill>
                    <a:srgbClr val="3333FF"/>
                  </a:solidFill>
                  <a:latin typeface="Comic Sans MS" panose="030F0702030302020204" pitchFamily="66" charset="0"/>
                </a:rPr>
                <a:t>uncertainty</a:t>
              </a:r>
              <a:r>
                <a:rPr lang="en-GB" altLang="en-US" sz="2800" b="1" dirty="0">
                  <a:latin typeface="Comic Sans MS" panose="030F0702030302020204" pitchFamily="66" charset="0"/>
                </a:rPr>
                <a:t> in </a:t>
              </a:r>
              <a:br>
                <a:rPr lang="en-GB" altLang="en-US" sz="2800" b="1" dirty="0">
                  <a:latin typeface="Comic Sans MS" panose="030F0702030302020204" pitchFamily="66" charset="0"/>
                </a:rPr>
              </a:br>
              <a:r>
                <a:rPr lang="en-GB" altLang="en-US" sz="2800" b="1" dirty="0">
                  <a:latin typeface="Comic Sans MS" panose="030F0702030302020204" pitchFamily="66" charset="0"/>
                </a:rPr>
                <a:t>your results…</a:t>
              </a:r>
              <a:endParaRPr lang="en-GB" altLang="en-US" sz="2800" b="1" dirty="0">
                <a:latin typeface="Comic Sans MS" panose="030F0702030302020204" pitchFamily="66" charset="0"/>
              </a:endParaRPr>
            </a:p>
          </p:txBody>
        </p:sp>
      </p:grpSp>
      <p:grpSp>
        <p:nvGrpSpPr>
          <p:cNvPr id="4" name="Group 38"/>
          <p:cNvGrpSpPr/>
          <p:nvPr/>
        </p:nvGrpSpPr>
        <p:grpSpPr>
          <a:xfrm>
            <a:off x="4876800" y="990600"/>
            <a:ext cx="3886200" cy="2286000"/>
            <a:chOff x="3072" y="624"/>
            <a:chExt cx="2448" cy="1440"/>
          </a:xfrm>
        </p:grpSpPr>
        <p:sp>
          <p:nvSpPr>
            <p:cNvPr id="29703" name="AutoShape 33"/>
            <p:cNvSpPr/>
            <p:nvPr/>
          </p:nvSpPr>
          <p:spPr>
            <a:xfrm>
              <a:off x="3072" y="624"/>
              <a:ext cx="2448" cy="1440"/>
            </a:xfrm>
            <a:prstGeom prst="cloudCallout">
              <a:avLst>
                <a:gd name="adj1" fmla="val -99917"/>
                <a:gd name="adj2" fmla="val 44444"/>
              </a:avLst>
            </a:prstGeom>
            <a:solidFill>
              <a:srgbClr val="FFFF66"/>
            </a:solidFill>
            <a:ln w="9525" cap="flat" cmpd="sng">
              <a:solidFill>
                <a:schemeClr val="tx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29704" name="Text Box 34"/>
            <p:cNvSpPr txBox="1"/>
            <p:nvPr/>
          </p:nvSpPr>
          <p:spPr>
            <a:xfrm>
              <a:off x="3408" y="988"/>
              <a:ext cx="1920" cy="596"/>
            </a:xfrm>
            <a:prstGeom prst="rect">
              <a:avLst/>
            </a:prstGeom>
            <a:solidFill>
              <a:srgbClr val="FFFF66"/>
            </a:solid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b="1" dirty="0">
                  <a:solidFill>
                    <a:srgbClr val="FF0000"/>
                  </a:solidFill>
                  <a:latin typeface="Comic Sans MS" panose="030F0702030302020204" pitchFamily="66" charset="0"/>
                </a:rPr>
                <a:t>…so the result is not accurate.</a:t>
              </a:r>
              <a:endParaRPr lang="en-GB" altLang="en-US" sz="2800" b="1" dirty="0">
                <a:solidFill>
                  <a:srgbClr val="FF0000"/>
                </a:solidFill>
                <a:latin typeface="Comic Sans MS" panose="030F0702030302020204" pitchFamily="66"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3811"/>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subTnLst>
                                    <p:audio>
                                      <p:cMediaNode>
                                        <p:cTn display="0" masterRel="sameClick">
                                          <p:stCondLst>
                                            <p:cond evt="begin" delay="0">
                                              <p:tn val="8"/>
                                            </p:cond>
                                          </p:stCondLst>
                                          <p:endCondLst>
                                            <p:cond evt="onStopAudio" delay="0">
                                              <p:tgtEl>
                                                <p:sldTgt/>
                                              </p:tgtEl>
                                            </p:cond>
                                          </p:endCondLst>
                                        </p:cTn>
                                        <p:tgtEl>
                                          <p:sndTgt r:embed="rId2" name="chimes.wav"/>
                                        </p:tgtEl>
                                      </p:cMediaNode>
                                    </p:audio>
                                  </p:sub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subTnLst>
                                    <p:audio>
                                      <p:cMediaNode>
                                        <p:cTn display="0" masterRel="sameClick">
                                          <p:stCondLst>
                                            <p:cond evt="begin" delay="0">
                                              <p:tn val="13"/>
                                            </p:cond>
                                          </p:stCondLst>
                                          <p:endCondLst>
                                            <p:cond evt="onStopAudio" delay="0">
                                              <p:tgtEl>
                                                <p:sldTgt/>
                                              </p:tgtEl>
                                            </p:cond>
                                          </p:endCondLst>
                                        </p:cTn>
                                        <p:tgtEl>
                                          <p:sndTgt r:embed="rId2" name="chimes.wav"/>
                                        </p:tgtEl>
                                      </p:cMediaNode>
                                    </p:audio>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subTnLst>
                                    <p:audio>
                                      <p:cMediaNode>
                                        <p:cTn display="0" masterRel="sameClick">
                                          <p:stCondLst>
                                            <p:cond evt="begin" delay="0">
                                              <p:tn val="18"/>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p:nvPr>
        </p:nvSpPr>
        <p:spPr>
          <a:xfrm>
            <a:off x="609600" y="-76200"/>
            <a:ext cx="8229600" cy="762000"/>
          </a:xfrm>
        </p:spPr>
        <p:txBody>
          <a:bodyPr vert="horz" wrap="square" lIns="92075" tIns="46038" rIns="92075" bIns="46038"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3600" b="0" i="0" u="none" strike="noStrike" kern="0" cap="none" spc="0" normalizeH="0" baseline="0" noProof="0" dirty="0">
                <a:ln>
                  <a:noFill/>
                </a:ln>
                <a:solidFill>
                  <a:schemeClr val="tx2">
                    <a:lumMod val="75000"/>
                  </a:schemeClr>
                </a:solidFill>
                <a:effectLst/>
                <a:uLnTx/>
                <a:uFillTx/>
                <a:latin typeface="+mj-lt"/>
                <a:ea typeface="+mj-ea"/>
                <a:cs typeface="+mj-cs"/>
              </a:rPr>
              <a:t>Derived SI Units (examples)</a:t>
            </a:r>
            <a:endParaRPr kumimoji="0" lang="en-US" altLang="en-US" sz="3600" b="0" i="0" u="none" strike="noStrike" kern="0" cap="none" spc="0" normalizeH="0" baseline="0" noProof="0" dirty="0">
              <a:ln>
                <a:noFill/>
              </a:ln>
              <a:solidFill>
                <a:schemeClr val="tx2">
                  <a:lumMod val="75000"/>
                </a:schemeClr>
              </a:solidFill>
              <a:effectLst/>
              <a:uLnTx/>
              <a:uFillTx/>
              <a:latin typeface="+mj-lt"/>
              <a:ea typeface="+mj-ea"/>
              <a:cs typeface="+mj-cs"/>
            </a:endParaRPr>
          </a:p>
        </p:txBody>
      </p:sp>
      <p:graphicFrame>
        <p:nvGraphicFramePr>
          <p:cNvPr id="44072" name="Group 40"/>
          <p:cNvGraphicFramePr>
            <a:graphicFrameLocks noGrp="1"/>
          </p:cNvGraphicFramePr>
          <p:nvPr>
            <p:ph idx="1"/>
          </p:nvPr>
        </p:nvGraphicFramePr>
        <p:xfrm>
          <a:off x="76200" y="990600"/>
          <a:ext cx="8915400" cy="5708650"/>
        </p:xfrm>
        <a:graphic>
          <a:graphicData uri="http://schemas.openxmlformats.org/drawingml/2006/table">
            <a:tbl>
              <a:tblPr/>
              <a:tblGrid>
                <a:gridCol w="3113088"/>
                <a:gridCol w="3802062"/>
                <a:gridCol w="2000250"/>
              </a:tblGrid>
              <a:tr h="75251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Quantity</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a:ln>
                            <a:noFill/>
                          </a:ln>
                          <a:solidFill>
                            <a:schemeClr val="tx1"/>
                          </a:solidFill>
                          <a:effectLst/>
                          <a:latin typeface="Arial" panose="020B0604020202020204" pitchFamily="34" charset="0"/>
                          <a:ea typeface="+mn-ea"/>
                          <a:cs typeface="+mn-cs"/>
                        </a:rPr>
                        <a:t>unit</a:t>
                      </a:r>
                      <a:endParaRPr kumimoji="0" lang="en-US" sz="3600" b="0" i="0" u="none" strike="noStrike" kern="1200" cap="none" normalizeH="0" baseline="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a:ln>
                            <a:noFill/>
                          </a:ln>
                          <a:solidFill>
                            <a:schemeClr val="tx1"/>
                          </a:solidFill>
                          <a:effectLst/>
                          <a:latin typeface="Arial" panose="020B0604020202020204" pitchFamily="34" charset="0"/>
                          <a:ea typeface="+mn-ea"/>
                          <a:cs typeface="+mn-cs"/>
                        </a:rPr>
                        <a:t>Symbol</a:t>
                      </a:r>
                      <a:endParaRPr kumimoji="0" lang="en-US" sz="3600" b="0" i="0" u="none" strike="noStrike" kern="1200" cap="none" normalizeH="0" baseline="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10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Volume</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cubic meter</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a:ln>
                            <a:noFill/>
                          </a:ln>
                          <a:solidFill>
                            <a:schemeClr val="tx1"/>
                          </a:solidFill>
                          <a:effectLst/>
                          <a:latin typeface="Arial" panose="020B0604020202020204" pitchFamily="34" charset="0"/>
                          <a:ea typeface="+mn-ea"/>
                          <a:cs typeface="+mn-cs"/>
                        </a:rPr>
                        <a:t>m3</a:t>
                      </a:r>
                      <a:endParaRPr kumimoji="0" lang="en-US" sz="3600" b="0" i="0" u="none" strike="noStrike" kern="1200" cap="none" normalizeH="0" baseline="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78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a:ln>
                            <a:noFill/>
                          </a:ln>
                          <a:solidFill>
                            <a:schemeClr val="tx1"/>
                          </a:solidFill>
                          <a:effectLst/>
                          <a:latin typeface="Arial" panose="020B0604020202020204" pitchFamily="34" charset="0"/>
                          <a:ea typeface="+mn-ea"/>
                          <a:cs typeface="+mn-cs"/>
                        </a:rPr>
                        <a:t>Density</a:t>
                      </a:r>
                      <a:endParaRPr kumimoji="0" lang="en-US" sz="3600" b="0" i="0" u="none" strike="noStrike" kern="1200" cap="none" normalizeH="0" baseline="0">
                        <a:ln>
                          <a:noFill/>
                        </a:ln>
                        <a:solidFill>
                          <a:schemeClr val="tx1"/>
                        </a:solidFill>
                        <a:effectLst/>
                        <a:latin typeface="Arial" panose="020B0604020202020204" pitchFamily="34" charset="0"/>
                        <a:ea typeface="+mn-ea"/>
                        <a:cs typeface="+mn-cs"/>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kilograms per cubic meter</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a:ln>
                            <a:noFill/>
                          </a:ln>
                          <a:solidFill>
                            <a:schemeClr val="tx1"/>
                          </a:solidFill>
                          <a:effectLst/>
                          <a:latin typeface="Arial" panose="020B0604020202020204" pitchFamily="34" charset="0"/>
                          <a:ea typeface="+mn-ea"/>
                          <a:cs typeface="+mn-cs"/>
                        </a:rPr>
                        <a:t>kg/m3</a:t>
                      </a:r>
                      <a:endParaRPr kumimoji="0" lang="en-US" sz="3600" b="0" i="0" u="none" strike="noStrike" kern="1200" cap="none" normalizeH="0" baseline="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10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a:ln>
                            <a:noFill/>
                          </a:ln>
                          <a:solidFill>
                            <a:schemeClr val="tx1"/>
                          </a:solidFill>
                          <a:effectLst/>
                          <a:latin typeface="Arial" panose="020B0604020202020204" pitchFamily="34" charset="0"/>
                          <a:ea typeface="+mn-ea"/>
                          <a:cs typeface="+mn-cs"/>
                        </a:rPr>
                        <a:t>Speed</a:t>
                      </a:r>
                      <a:endParaRPr kumimoji="0" lang="en-US" sz="3600" b="0" i="0" u="none" strike="noStrike" kern="1200" cap="none" normalizeH="0" baseline="0">
                        <a:ln>
                          <a:noFill/>
                        </a:ln>
                        <a:solidFill>
                          <a:schemeClr val="tx1"/>
                        </a:solidFill>
                        <a:effectLst/>
                        <a:latin typeface="Arial" panose="020B0604020202020204" pitchFamily="34" charset="0"/>
                        <a:ea typeface="+mn-ea"/>
                        <a:cs typeface="+mn-cs"/>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meter per second</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a:ln>
                            <a:noFill/>
                          </a:ln>
                          <a:solidFill>
                            <a:schemeClr val="tx1"/>
                          </a:solidFill>
                          <a:effectLst/>
                          <a:latin typeface="Arial" panose="020B0604020202020204" pitchFamily="34" charset="0"/>
                          <a:ea typeface="+mn-ea"/>
                          <a:cs typeface="+mn-cs"/>
                        </a:rPr>
                        <a:t>m/s</a:t>
                      </a:r>
                      <a:endParaRPr kumimoji="0" lang="en-US" sz="3600" b="0" i="0" u="none" strike="noStrike" kern="1200" cap="none" normalizeH="0" baseline="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51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Force</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kg m/ s2</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N</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410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a:ln>
                            <a:noFill/>
                          </a:ln>
                          <a:solidFill>
                            <a:schemeClr val="tx1"/>
                          </a:solidFill>
                          <a:effectLst/>
                          <a:latin typeface="Arial" panose="020B0604020202020204" pitchFamily="34" charset="0"/>
                          <a:ea typeface="+mn-ea"/>
                          <a:cs typeface="+mn-cs"/>
                        </a:rPr>
                        <a:t>Energy</a:t>
                      </a:r>
                      <a:endParaRPr kumimoji="0" lang="en-US" sz="3600" b="0" i="0" u="none" strike="noStrike" kern="1200" cap="none" normalizeH="0" baseline="0">
                        <a:ln>
                          <a:noFill/>
                        </a:ln>
                        <a:solidFill>
                          <a:schemeClr val="tx1"/>
                        </a:solidFill>
                        <a:effectLst/>
                        <a:latin typeface="Arial" panose="020B0604020202020204" pitchFamily="34" charset="0"/>
                        <a:ea typeface="+mn-ea"/>
                        <a:cs typeface="+mn-cs"/>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Joule (kg m2/s2)</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J</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52517">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a:ln>
                            <a:noFill/>
                          </a:ln>
                          <a:solidFill>
                            <a:schemeClr val="tx1"/>
                          </a:solidFill>
                          <a:effectLst/>
                          <a:latin typeface="Arial" panose="020B0604020202020204" pitchFamily="34" charset="0"/>
                          <a:ea typeface="+mn-ea"/>
                          <a:cs typeface="+mn-cs"/>
                        </a:rPr>
                        <a:t>Pressure</a:t>
                      </a:r>
                      <a:endParaRPr kumimoji="0" lang="en-US" sz="3600" b="0" i="0" u="none" strike="noStrike" kern="1200" cap="none" normalizeH="0" baseline="0">
                        <a:ln>
                          <a:noFill/>
                        </a:ln>
                        <a:solidFill>
                          <a:schemeClr val="tx1"/>
                        </a:solidFill>
                        <a:effectLst/>
                        <a:latin typeface="Arial" panose="020B0604020202020204" pitchFamily="34" charset="0"/>
                        <a:ea typeface="+mn-ea"/>
                        <a:cs typeface="+mn-cs"/>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a:ln>
                            <a:noFill/>
                          </a:ln>
                          <a:solidFill>
                            <a:schemeClr val="tx1"/>
                          </a:solidFill>
                          <a:effectLst/>
                          <a:latin typeface="Arial" panose="020B0604020202020204" pitchFamily="34" charset="0"/>
                          <a:ea typeface="+mn-ea"/>
                          <a:cs typeface="+mn-cs"/>
                        </a:rPr>
                        <a:t>Pascal (kg/(ms2)</a:t>
                      </a:r>
                      <a:endParaRPr kumimoji="0" lang="en-US" sz="3600" b="0" i="0" u="none" strike="noStrike" kern="1200" cap="none" normalizeH="0" baseline="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3600" b="0" i="0" u="none" strike="noStrike" kern="1200" cap="none" normalizeH="0" baseline="0" dirty="0">
                          <a:ln>
                            <a:noFill/>
                          </a:ln>
                          <a:solidFill>
                            <a:schemeClr val="tx1"/>
                          </a:solidFill>
                          <a:effectLst/>
                          <a:latin typeface="Arial" panose="020B0604020202020204" pitchFamily="34" charset="0"/>
                          <a:ea typeface="+mn-ea"/>
                          <a:cs typeface="+mn-cs"/>
                        </a:rPr>
                        <a:t>Pa</a:t>
                      </a:r>
                      <a:endParaRPr kumimoji="0" lang="en-US" sz="3600" b="0" i="0" u="none" strike="noStrike" kern="1200" cap="none" normalizeH="0" baseline="0" dirty="0">
                        <a:ln>
                          <a:noFill/>
                        </a:ln>
                        <a:solidFill>
                          <a:schemeClr val="tx1"/>
                        </a:solidFill>
                        <a:effectLst/>
                        <a:latin typeface="Arial" panose="020B0604020202020204" pitchFamily="34" charset="0"/>
                        <a:ea typeface="+mn-ea"/>
                        <a:cs typeface="+mn-cs"/>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xfrm>
            <a:off x="685800" y="-152400"/>
            <a:ext cx="7772400" cy="762000"/>
          </a:xfrm>
          <a:ln/>
        </p:spPr>
        <p:txBody>
          <a:bodyPr vert="horz" wrap="square" lIns="92075" tIns="46038" rIns="92075" bIns="46038" anchor="b" anchorCtr="0"/>
          <a:p>
            <a:pPr algn="ctr" eaLnBrk="1" hangingPunct="1"/>
            <a:r>
              <a:rPr lang="en-US" altLang="en-US" i="0" dirty="0"/>
              <a:t>Derived Units</a:t>
            </a:r>
            <a:endParaRPr lang="en-US" altLang="en-US" i="0" dirty="0"/>
          </a:p>
        </p:txBody>
      </p:sp>
      <p:pic>
        <p:nvPicPr>
          <p:cNvPr id="70659" name="Picture 4" descr="Untitled-13 copy"/>
          <p:cNvPicPr>
            <a:picLocks noChangeAspect="1"/>
          </p:cNvPicPr>
          <p:nvPr/>
        </p:nvPicPr>
        <p:blipFill>
          <a:blip r:embed="rId1"/>
          <a:stretch>
            <a:fillRect/>
          </a:stretch>
        </p:blipFill>
        <p:spPr>
          <a:xfrm>
            <a:off x="0" y="609600"/>
            <a:ext cx="9144000" cy="6172200"/>
          </a:xfrm>
          <a:prstGeom prst="rect">
            <a:avLst/>
          </a:prstGeom>
          <a:noFill/>
          <a:ln w="28575" cap="flat" cmpd="sng">
            <a:solidFill>
              <a:srgbClr val="00FFFF"/>
            </a:solidFill>
            <a:prstDash val="solid"/>
            <a:miter/>
            <a:headEnd type="none" w="med" len="med"/>
            <a:tailEnd type="none" w="med" len="me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itle 1"/>
          <p:cNvSpPr>
            <a:spLocks noGrp="1"/>
          </p:cNvSpPr>
          <p:nvPr>
            <p:ph type="title"/>
          </p:nvPr>
        </p:nvSpPr>
        <p:spPr>
          <a:ln/>
        </p:spPr>
        <p:txBody>
          <a:bodyPr vert="horz" wrap="square" lIns="92075" tIns="46038" rIns="92075" bIns="46038" anchor="b" anchorCtr="0"/>
          <a:p>
            <a:r>
              <a:rPr lang="en-US" altLang="en-US" b="1" dirty="0"/>
              <a:t>Supplementary quantities</a:t>
            </a:r>
            <a:br>
              <a:rPr lang="en-US" altLang="en-US" dirty="0"/>
            </a:br>
            <a:endParaRPr lang="en-US" altLang="en-US" dirty="0"/>
          </a:p>
        </p:txBody>
      </p:sp>
      <p:sp>
        <p:nvSpPr>
          <p:cNvPr id="72707" name="Content Placeholder 2"/>
          <p:cNvSpPr>
            <a:spLocks noGrp="1"/>
          </p:cNvSpPr>
          <p:nvPr>
            <p:ph idx="1"/>
          </p:nvPr>
        </p:nvSpPr>
        <p:spPr>
          <a:xfrm>
            <a:off x="0" y="2286000"/>
            <a:ext cx="9144000" cy="4572000"/>
          </a:xfrm>
          <a:ln/>
        </p:spPr>
        <p:txBody>
          <a:bodyPr vert="horz" wrap="square" lIns="92075" tIns="46038" rIns="92075" bIns="46038" anchor="t" anchorCtr="0"/>
          <a:p>
            <a:r>
              <a:rPr lang="en-US" altLang="en-US" dirty="0"/>
              <a:t>The dimensionless units have been combined alongside base units just to generate derived units are known as supplementary quantities.</a:t>
            </a:r>
            <a:endParaRPr lang="en-US" altLang="en-US" dirty="0"/>
          </a:p>
          <a:p>
            <a:endParaRPr lang="en-US" altLang="en-US" dirty="0"/>
          </a:p>
          <a:p>
            <a:r>
              <a:rPr lang="en-US" altLang="en-US" dirty="0"/>
              <a:t>Supplementary quantities are of two types:</a:t>
            </a:r>
            <a:endParaRPr lang="en-US" altLang="en-US" dirty="0"/>
          </a:p>
          <a:p>
            <a:r>
              <a:rPr lang="en-US" altLang="en-US" dirty="0"/>
              <a:t>Plane angle - radian (rad)</a:t>
            </a:r>
            <a:endParaRPr lang="en-US" altLang="en-US" dirty="0"/>
          </a:p>
          <a:p>
            <a:r>
              <a:rPr lang="en-US" altLang="en-US" dirty="0"/>
              <a:t>Solid angle - steradian (sr)</a:t>
            </a:r>
            <a:endParaRPr lang="en-US" altLang="en-US" dirty="0"/>
          </a:p>
          <a:p>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Content Placeholder 2"/>
          <p:cNvSpPr>
            <a:spLocks noGrp="1"/>
          </p:cNvSpPr>
          <p:nvPr>
            <p:ph idx="1"/>
          </p:nvPr>
        </p:nvSpPr>
        <p:spPr>
          <a:xfrm>
            <a:off x="76200" y="-152400"/>
            <a:ext cx="9220200" cy="4906963"/>
          </a:xfrm>
          <a:ln/>
        </p:spPr>
        <p:txBody>
          <a:bodyPr vert="horz" wrap="square" lIns="92075" tIns="46038" rIns="92075" bIns="46038" anchor="t" anchorCtr="0"/>
          <a:p>
            <a:r>
              <a:rPr lang="en-US" altLang="en-US" dirty="0"/>
              <a:t>The</a:t>
            </a:r>
            <a:r>
              <a:rPr lang="en-US" altLang="en-US" b="1" dirty="0"/>
              <a:t> radian</a:t>
            </a:r>
            <a:r>
              <a:rPr lang="en-US" altLang="en-US" dirty="0"/>
              <a:t> is an S.I. unit that is used to measure angles and one radian is the angle made at the center of a circle by an arc whose length is equal to the radius of the circle.</a:t>
            </a:r>
            <a:endParaRPr lang="en-US" altLang="en-US" dirty="0"/>
          </a:p>
          <a:p>
            <a:r>
              <a:rPr lang="en-US" altLang="en-US" b="1" dirty="0"/>
              <a:t>One radian </a:t>
            </a:r>
            <a:r>
              <a:rPr lang="en-US" altLang="en-US" dirty="0"/>
              <a:t>is equal to 180/π degrees, which is approximately 57.3∘</a:t>
            </a:r>
            <a:endParaRPr lang="en-US" altLang="en-US" dirty="0"/>
          </a:p>
        </p:txBody>
      </p:sp>
      <p:pic>
        <p:nvPicPr>
          <p:cNvPr id="73731" name="Picture 4"/>
          <p:cNvPicPr>
            <a:picLocks noChangeAspect="1"/>
          </p:cNvPicPr>
          <p:nvPr/>
        </p:nvPicPr>
        <p:blipFill>
          <a:blip r:embed="rId1"/>
          <a:stretch>
            <a:fillRect/>
          </a:stretch>
        </p:blipFill>
        <p:spPr>
          <a:xfrm>
            <a:off x="1752600" y="2971800"/>
            <a:ext cx="5124450" cy="3890963"/>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1"/>
          <p:cNvSpPr>
            <a:spLocks noGrp="1" noChangeArrowheads="1"/>
          </p:cNvSpPr>
          <p:nvPr>
            <p:ph idx="1"/>
          </p:nvPr>
        </p:nvSpPr>
        <p:spPr>
          <a:xfrm>
            <a:off x="0" y="-76200"/>
            <a:ext cx="9372600" cy="2400300"/>
          </a:xfrm>
        </p:spPr>
        <p:txBody>
          <a:bodyPr vert="horz" wrap="square" lIns="91440" tIns="45720" rIns="91440" bIns="45720" numCol="1" anchor="ctr" anchorCtr="0" compatLnSpc="1">
            <a:sp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3200" b="1" i="0" u="none" strike="noStrike" kern="0" cap="none" spc="0" normalizeH="0" baseline="0" noProof="0" dirty="0" err="1">
                <a:ln>
                  <a:noFill/>
                </a:ln>
                <a:solidFill>
                  <a:schemeClr val="tx1"/>
                </a:solidFill>
                <a:effectLst/>
                <a:uLnTx/>
                <a:uFillTx/>
                <a:latin typeface="Times New Roman" panose="02020603050405020304" pitchFamily="18" charset="0"/>
                <a:ea typeface="+mn-ea"/>
                <a:cs typeface="+mn-cs"/>
              </a:rPr>
              <a:t>Stradian</a:t>
            </a:r>
            <a:r>
              <a:rPr kumimoji="0" lang="en-US" sz="32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sz="32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mn-cs"/>
              </a:rPr>
              <a:t> unit of solid-angle defined as the solid angle of a sphere subtended by a portion of the surface whose area is equal to the square of the sphere's radius.</a:t>
            </a:r>
            <a:br>
              <a:rPr kumimoji="0" lang="en-US" altLang="en-US" sz="1600" b="0" i="0" u="none" strike="noStrike" kern="0" cap="none" spc="0" normalizeH="0" baseline="0" noProof="0" dirty="0">
                <a:ln>
                  <a:noFill/>
                </a:ln>
                <a:solidFill>
                  <a:srgbClr val="FF0000"/>
                </a:solidFill>
                <a:effectLst/>
                <a:uLnTx/>
                <a:uFillTx/>
                <a:latin typeface="+mj-lt"/>
                <a:ea typeface="+mn-ea"/>
                <a:cs typeface="+mn-cs"/>
              </a:rPr>
            </a:br>
            <a:endParaRPr kumimoji="0" lang="en-US" altLang="en-US" sz="5400" b="0" i="0" u="none" strike="noStrike" kern="0" cap="none" spc="0" normalizeH="0" baseline="0" noProof="0" dirty="0">
              <a:ln>
                <a:noFill/>
              </a:ln>
              <a:solidFill>
                <a:srgbClr val="FF0000"/>
              </a:solidFill>
              <a:effectLst/>
              <a:uLnTx/>
              <a:uFillTx/>
              <a:latin typeface="+mj-lt"/>
              <a:ea typeface="+mn-ea"/>
              <a:cs typeface="+mn-cs"/>
            </a:endParaRPr>
          </a:p>
        </p:txBody>
      </p:sp>
      <p:sp>
        <p:nvSpPr>
          <p:cNvPr id="11" name="TextBox 10"/>
          <p:cNvSpPr txBox="1">
            <a:spLocks noRot="1" noChangeAspect="1" noMove="1" noResize="1" noEditPoints="1" noAdjustHandles="1" noChangeArrowheads="1" noChangeShapeType="1" noTextEdit="1"/>
          </p:cNvSpPr>
          <p:nvPr/>
        </p:nvSpPr>
        <p:spPr>
          <a:xfrm>
            <a:off x="3657600" y="3657600"/>
            <a:ext cx="1143000" cy="553998"/>
          </a:xfrm>
          <a:prstGeom prst="rect">
            <a:avLst/>
          </a:prstGeom>
          <a:blipFill rotWithShape="0">
            <a:blip r:embed="rId1"/>
            <a:stretch>
              <a:fillRect/>
            </a:stretch>
          </a:blipFill>
        </p:spPr>
        <p:txBody>
          <a:bodyPr/>
          <a:lstStyle/>
          <a:p>
            <a:pPr marR="0" defTabSz="914400">
              <a:buClrTx/>
              <a:buSzTx/>
              <a:buFontTx/>
              <a:buNone/>
              <a:defRPr/>
            </a:pPr>
            <a:r>
              <a:rPr kumimoji="0" lang="en-US" kern="1200" cap="none" spc="0" normalizeH="0" baseline="0" noProof="0">
                <a:noFill/>
                <a:latin typeface="Times New Roman" panose="02020603050405020304" pitchFamily="18" charset="0"/>
                <a:ea typeface="+mn-ea"/>
                <a:cs typeface="+mn-cs"/>
              </a:rPr>
              <a:t> </a:t>
            </a:r>
            <a:endParaRPr kumimoji="0" lang="en-US" kern="1200" cap="none" spc="0" normalizeH="0" baseline="0" noProof="0">
              <a:noFill/>
              <a:latin typeface="Times New Roman" panose="02020603050405020304" pitchFamily="18" charset="0"/>
              <a:ea typeface="+mn-ea"/>
              <a:cs typeface="+mn-cs"/>
            </a:endParaRPr>
          </a:p>
        </p:txBody>
      </p:sp>
      <p:pic>
        <p:nvPicPr>
          <p:cNvPr id="105488" name="Picture 16" descr="Steradian - Wikipedia"/>
          <p:cNvPicPr>
            <a:picLocks noChangeAspect="1" noChangeArrowheads="1"/>
          </p:cNvPicPr>
          <p:nvPr/>
        </p:nvPicPr>
        <p:blipFill>
          <a:blip r:embed="rId2"/>
          <a:srcRect/>
          <a:stretch>
            <a:fillRect/>
          </a:stretch>
        </p:blipFill>
        <p:spPr bwMode="auto">
          <a:xfrm>
            <a:off x="1485900" y="2324456"/>
            <a:ext cx="5486400" cy="43811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p:cNvSpPr>
          <p:nvPr>
            <p:ph sz="half" idx="2"/>
          </p:nvPr>
        </p:nvSpPr>
        <p:spPr>
          <a:xfrm>
            <a:off x="228600" y="228600"/>
            <a:ext cx="8763000" cy="6400800"/>
          </a:xfrm>
          <a:ln/>
        </p:spPr>
        <p:txBody>
          <a:bodyPr vert="horz" wrap="square" lIns="92075" tIns="46038" rIns="92075" bIns="46038" anchor="t" anchorCtr="0"/>
          <a:p>
            <a:pPr eaLnBrk="1" hangingPunct="1">
              <a:spcBef>
                <a:spcPts val="500"/>
              </a:spcBef>
              <a:spcAft>
                <a:spcPts val="500"/>
              </a:spcAft>
              <a:buSzTx/>
              <a:buFontTx/>
              <a:buNone/>
            </a:pPr>
            <a:r>
              <a:rPr lang="en-US" altLang="en-US" sz="2100" dirty="0">
                <a:solidFill>
                  <a:srgbClr val="FFFF00"/>
                </a:solidFill>
                <a:latin typeface="+mn-lt"/>
                <a:ea typeface="+mn-ea"/>
                <a:cs typeface="+mn-cs"/>
              </a:rPr>
              <a:t>	</a:t>
            </a:r>
            <a:r>
              <a:rPr lang="en-US" altLang="en-US" sz="2100" u="sng" dirty="0">
                <a:solidFill>
                  <a:srgbClr val="FFFF00"/>
                </a:solidFill>
                <a:latin typeface="+mn-lt"/>
                <a:ea typeface="+mn-ea"/>
                <a:cs typeface="+mn-cs"/>
              </a:rPr>
              <a:t>Prefix     Symbol     Factor     ____  Numerically _____	Name</a:t>
            </a:r>
            <a:endParaRPr lang="en-US" altLang="en-US" sz="2100" dirty="0">
              <a:solidFill>
                <a:srgbClr val="FFFF00"/>
              </a:solidFill>
              <a:latin typeface="+mn-lt"/>
              <a:ea typeface="+mn-ea"/>
              <a:cs typeface="+mn-cs"/>
            </a:endParaRPr>
          </a:p>
          <a:p>
            <a:pPr eaLnBrk="1" hangingPunct="1">
              <a:spcBef>
                <a:spcPts val="500"/>
              </a:spcBef>
              <a:spcAft>
                <a:spcPts val="500"/>
              </a:spcAft>
              <a:buSzTx/>
              <a:buFontTx/>
              <a:buNone/>
            </a:pPr>
            <a:r>
              <a:rPr lang="en-US" altLang="en-US" sz="2100" dirty="0">
                <a:solidFill>
                  <a:srgbClr val="FFFF00"/>
                </a:solidFill>
                <a:latin typeface="+mn-lt"/>
                <a:ea typeface="+mn-ea"/>
                <a:cs typeface="+mn-cs"/>
              </a:rPr>
              <a:t>	 tera-           T		10</a:t>
            </a:r>
            <a:r>
              <a:rPr lang="en-US" altLang="en-US" sz="2100" baseline="30000" dirty="0">
                <a:solidFill>
                  <a:srgbClr val="FFFF00"/>
                </a:solidFill>
                <a:latin typeface="+mn-lt"/>
                <a:ea typeface="+mn-ea"/>
                <a:cs typeface="+mn-cs"/>
              </a:rPr>
              <a:t>12</a:t>
            </a:r>
            <a:r>
              <a:rPr lang="en-US" altLang="en-US" sz="2100" dirty="0">
                <a:solidFill>
                  <a:srgbClr val="FFFF00"/>
                </a:solidFill>
                <a:latin typeface="+mn-lt"/>
                <a:ea typeface="+mn-ea"/>
                <a:cs typeface="+mn-cs"/>
              </a:rPr>
              <a:t>	   1,000,000,000,000	trillion</a:t>
            </a:r>
            <a:endParaRPr lang="en-US" altLang="en-US" sz="2100" dirty="0">
              <a:solidFill>
                <a:srgbClr val="FFFF00"/>
              </a:solidFill>
              <a:latin typeface="+mn-lt"/>
              <a:ea typeface="+mn-ea"/>
              <a:cs typeface="+mn-cs"/>
            </a:endParaRPr>
          </a:p>
          <a:p>
            <a:pPr eaLnBrk="1" hangingPunct="1">
              <a:spcBef>
                <a:spcPts val="500"/>
              </a:spcBef>
              <a:spcAft>
                <a:spcPts val="500"/>
              </a:spcAft>
              <a:buSzTx/>
              <a:buFontTx/>
              <a:buNone/>
            </a:pPr>
            <a:r>
              <a:rPr lang="en-US" altLang="en-US" sz="2100" dirty="0">
                <a:solidFill>
                  <a:srgbClr val="FFFF00"/>
                </a:solidFill>
                <a:latin typeface="+mn-lt"/>
                <a:ea typeface="+mn-ea"/>
                <a:cs typeface="+mn-cs"/>
              </a:rPr>
              <a:t>	 giga-          G		10</a:t>
            </a:r>
            <a:r>
              <a:rPr lang="en-US" altLang="en-US" sz="2100" baseline="30000" dirty="0">
                <a:solidFill>
                  <a:srgbClr val="FFFF00"/>
                </a:solidFill>
                <a:latin typeface="+mn-lt"/>
                <a:ea typeface="+mn-ea"/>
                <a:cs typeface="+mn-cs"/>
              </a:rPr>
              <a:t>9</a:t>
            </a:r>
            <a:r>
              <a:rPr lang="en-US" altLang="en-US" sz="2100" dirty="0">
                <a:solidFill>
                  <a:srgbClr val="FFFF00"/>
                </a:solidFill>
                <a:latin typeface="+mn-lt"/>
                <a:ea typeface="+mn-ea"/>
                <a:cs typeface="+mn-cs"/>
              </a:rPr>
              <a:t>          1,000,000,000		billion</a:t>
            </a:r>
            <a:endParaRPr lang="en-US" altLang="en-US" sz="2100" dirty="0">
              <a:solidFill>
                <a:srgbClr val="FFFF00"/>
              </a:solidFill>
              <a:latin typeface="+mn-lt"/>
              <a:ea typeface="+mn-ea"/>
              <a:cs typeface="+mn-cs"/>
            </a:endParaRPr>
          </a:p>
          <a:p>
            <a:pPr eaLnBrk="1" hangingPunct="1">
              <a:spcBef>
                <a:spcPts val="500"/>
              </a:spcBef>
              <a:spcAft>
                <a:spcPts val="500"/>
              </a:spcAft>
              <a:buSzTx/>
              <a:buFontTx/>
              <a:buNone/>
            </a:pPr>
            <a:r>
              <a:rPr lang="en-US" altLang="en-US" sz="2100" dirty="0">
                <a:solidFill>
                  <a:srgbClr val="FFFF00"/>
                </a:solidFill>
                <a:latin typeface="+mn-lt"/>
                <a:ea typeface="+mn-ea"/>
                <a:cs typeface="+mn-cs"/>
              </a:rPr>
              <a:t>	 mega-        M	10</a:t>
            </a:r>
            <a:r>
              <a:rPr lang="en-US" altLang="en-US" sz="2100" baseline="30000" dirty="0">
                <a:solidFill>
                  <a:srgbClr val="FFFF00"/>
                </a:solidFill>
                <a:latin typeface="+mn-lt"/>
                <a:ea typeface="+mn-ea"/>
                <a:cs typeface="+mn-cs"/>
              </a:rPr>
              <a:t>6</a:t>
            </a:r>
            <a:r>
              <a:rPr lang="en-US" altLang="en-US" sz="2100" dirty="0">
                <a:solidFill>
                  <a:srgbClr val="FFFF00"/>
                </a:solidFill>
                <a:latin typeface="+mn-lt"/>
                <a:ea typeface="+mn-ea"/>
                <a:cs typeface="+mn-cs"/>
              </a:rPr>
              <a:t>          1,000,000		million</a:t>
            </a:r>
            <a:endParaRPr lang="en-US" altLang="en-US" sz="2100" dirty="0">
              <a:solidFill>
                <a:srgbClr val="FFFF00"/>
              </a:solidFill>
              <a:latin typeface="+mn-lt"/>
              <a:ea typeface="+mn-ea"/>
              <a:cs typeface="+mn-cs"/>
            </a:endParaRPr>
          </a:p>
          <a:p>
            <a:pPr eaLnBrk="1" hangingPunct="1">
              <a:spcBef>
                <a:spcPts val="500"/>
              </a:spcBef>
              <a:spcAft>
                <a:spcPts val="500"/>
              </a:spcAft>
              <a:buSzTx/>
              <a:buFontTx/>
              <a:buNone/>
            </a:pPr>
            <a:r>
              <a:rPr lang="en-US" altLang="en-US" sz="2100" dirty="0">
                <a:solidFill>
                  <a:srgbClr val="FFFF00"/>
                </a:solidFill>
                <a:latin typeface="+mn-lt"/>
                <a:ea typeface="+mn-ea"/>
                <a:cs typeface="+mn-cs"/>
              </a:rPr>
              <a:t>	 kilo-           k		10</a:t>
            </a:r>
            <a:r>
              <a:rPr lang="en-US" altLang="en-US" sz="2100" baseline="30000" dirty="0">
                <a:solidFill>
                  <a:srgbClr val="FFFF00"/>
                </a:solidFill>
                <a:latin typeface="+mn-lt"/>
                <a:ea typeface="+mn-ea"/>
                <a:cs typeface="+mn-cs"/>
              </a:rPr>
              <a:t>3</a:t>
            </a:r>
            <a:r>
              <a:rPr lang="en-US" altLang="en-US" sz="2100" dirty="0">
                <a:solidFill>
                  <a:srgbClr val="FFFF00"/>
                </a:solidFill>
                <a:latin typeface="+mn-lt"/>
                <a:ea typeface="+mn-ea"/>
                <a:cs typeface="+mn-cs"/>
              </a:rPr>
              <a:t>          1,000			thousand</a:t>
            </a:r>
            <a:endParaRPr lang="en-US" altLang="en-US" sz="2100" dirty="0">
              <a:solidFill>
                <a:srgbClr val="FFFF00"/>
              </a:solidFill>
              <a:latin typeface="+mn-lt"/>
              <a:ea typeface="+mn-ea"/>
              <a:cs typeface="+mn-cs"/>
            </a:endParaRPr>
          </a:p>
          <a:p>
            <a:pPr eaLnBrk="1" hangingPunct="1">
              <a:spcBef>
                <a:spcPts val="500"/>
              </a:spcBef>
              <a:spcAft>
                <a:spcPts val="500"/>
              </a:spcAft>
              <a:buSzTx/>
              <a:buFontTx/>
              <a:buNone/>
            </a:pPr>
            <a:r>
              <a:rPr lang="en-US" altLang="en-US" sz="2100" dirty="0">
                <a:solidFill>
                  <a:srgbClr val="FFFF00"/>
                </a:solidFill>
                <a:latin typeface="+mn-lt"/>
                <a:ea typeface="+mn-ea"/>
                <a:cs typeface="+mn-cs"/>
              </a:rPr>
              <a:t>	 hecto-         h		10</a:t>
            </a:r>
            <a:r>
              <a:rPr lang="en-US" altLang="en-US" sz="2100" baseline="30000" dirty="0">
                <a:solidFill>
                  <a:srgbClr val="FFFF00"/>
                </a:solidFill>
                <a:latin typeface="+mn-lt"/>
                <a:ea typeface="+mn-ea"/>
                <a:cs typeface="+mn-cs"/>
              </a:rPr>
              <a:t>2</a:t>
            </a:r>
            <a:r>
              <a:rPr lang="en-US" altLang="en-US" sz="2100" dirty="0">
                <a:solidFill>
                  <a:srgbClr val="FFFF00"/>
                </a:solidFill>
                <a:latin typeface="+mn-lt"/>
                <a:ea typeface="+mn-ea"/>
                <a:cs typeface="+mn-cs"/>
              </a:rPr>
              <a:t>	   100			hundred</a:t>
            </a:r>
            <a:endParaRPr lang="en-US" altLang="en-US" sz="2100" dirty="0">
              <a:solidFill>
                <a:srgbClr val="FFFF00"/>
              </a:solidFill>
              <a:latin typeface="+mn-lt"/>
              <a:ea typeface="+mn-ea"/>
              <a:cs typeface="+mn-cs"/>
            </a:endParaRPr>
          </a:p>
          <a:p>
            <a:pPr eaLnBrk="1" hangingPunct="1">
              <a:spcBef>
                <a:spcPts val="500"/>
              </a:spcBef>
              <a:spcAft>
                <a:spcPts val="500"/>
              </a:spcAft>
              <a:buSzTx/>
              <a:buFontTx/>
              <a:buNone/>
            </a:pPr>
            <a:r>
              <a:rPr lang="en-US" altLang="en-US" sz="2100" dirty="0">
                <a:solidFill>
                  <a:srgbClr val="FFFF00"/>
                </a:solidFill>
                <a:latin typeface="+mn-lt"/>
                <a:ea typeface="+mn-ea"/>
                <a:cs typeface="+mn-cs"/>
              </a:rPr>
              <a:t>	 deca-          D	10</a:t>
            </a:r>
            <a:r>
              <a:rPr lang="en-US" altLang="en-US" sz="2100" baseline="30000" dirty="0">
                <a:solidFill>
                  <a:srgbClr val="FFFF00"/>
                </a:solidFill>
                <a:latin typeface="+mn-lt"/>
                <a:ea typeface="+mn-ea"/>
                <a:cs typeface="+mn-cs"/>
              </a:rPr>
              <a:t>1</a:t>
            </a:r>
            <a:r>
              <a:rPr lang="en-US" altLang="en-US" sz="2100" dirty="0">
                <a:solidFill>
                  <a:srgbClr val="FFFF00"/>
                </a:solidFill>
                <a:latin typeface="+mn-lt"/>
                <a:ea typeface="+mn-ea"/>
                <a:cs typeface="+mn-cs"/>
              </a:rPr>
              <a:t>	   10			ten</a:t>
            </a:r>
            <a:endParaRPr lang="en-US" altLang="en-US" sz="2100" dirty="0">
              <a:solidFill>
                <a:srgbClr val="FFFF00"/>
              </a:solidFill>
              <a:latin typeface="+mn-lt"/>
              <a:ea typeface="+mn-ea"/>
              <a:cs typeface="+mn-cs"/>
            </a:endParaRPr>
          </a:p>
          <a:p>
            <a:pPr eaLnBrk="1" hangingPunct="1">
              <a:spcBef>
                <a:spcPts val="500"/>
              </a:spcBef>
              <a:spcAft>
                <a:spcPts val="500"/>
              </a:spcAft>
              <a:buSzTx/>
              <a:buFontTx/>
              <a:buNone/>
            </a:pPr>
            <a:r>
              <a:rPr lang="en-US" altLang="en-US" sz="2100" dirty="0">
                <a:solidFill>
                  <a:srgbClr val="FFFF00"/>
                </a:solidFill>
                <a:latin typeface="+mn-lt"/>
                <a:ea typeface="+mn-ea"/>
                <a:cs typeface="+mn-cs"/>
              </a:rPr>
              <a:t>	 base unit     -		1	   1			one</a:t>
            </a:r>
            <a:endParaRPr lang="en-US" altLang="en-US" sz="2100" dirty="0">
              <a:solidFill>
                <a:srgbClr val="FFFF00"/>
              </a:solidFill>
              <a:latin typeface="+mn-lt"/>
              <a:ea typeface="+mn-ea"/>
              <a:cs typeface="+mn-cs"/>
            </a:endParaRPr>
          </a:p>
          <a:p>
            <a:pPr eaLnBrk="1" hangingPunct="1">
              <a:spcBef>
                <a:spcPts val="500"/>
              </a:spcBef>
              <a:spcAft>
                <a:spcPts val="500"/>
              </a:spcAft>
              <a:buSzTx/>
              <a:buFontTx/>
              <a:buNone/>
            </a:pPr>
            <a:r>
              <a:rPr lang="en-US" altLang="en-US" sz="2100" dirty="0">
                <a:solidFill>
                  <a:srgbClr val="FFFF00"/>
                </a:solidFill>
                <a:latin typeface="+mn-lt"/>
                <a:ea typeface="+mn-ea"/>
                <a:cs typeface="+mn-cs"/>
              </a:rPr>
              <a:t>	 deci-           d		10-1	   0.1		              tenth</a:t>
            </a:r>
            <a:endParaRPr lang="en-US" altLang="en-US" sz="2100" dirty="0">
              <a:solidFill>
                <a:srgbClr val="FFFF00"/>
              </a:solidFill>
              <a:latin typeface="+mn-lt"/>
              <a:ea typeface="+mn-ea"/>
              <a:cs typeface="+mn-cs"/>
            </a:endParaRPr>
          </a:p>
          <a:p>
            <a:pPr eaLnBrk="1" hangingPunct="1">
              <a:spcBef>
                <a:spcPts val="500"/>
              </a:spcBef>
              <a:spcAft>
                <a:spcPts val="500"/>
              </a:spcAft>
              <a:buSzTx/>
              <a:buFontTx/>
              <a:buNone/>
            </a:pPr>
            <a:r>
              <a:rPr lang="en-US" altLang="en-US" sz="2100" dirty="0">
                <a:solidFill>
                  <a:srgbClr val="FFFF00"/>
                </a:solidFill>
                <a:latin typeface="+mn-lt"/>
                <a:ea typeface="+mn-ea"/>
                <a:cs typeface="+mn-cs"/>
              </a:rPr>
              <a:t>	 centi-          c		10</a:t>
            </a:r>
            <a:r>
              <a:rPr lang="en-US" altLang="en-US" sz="2100" baseline="30000" dirty="0">
                <a:solidFill>
                  <a:srgbClr val="FFFF00"/>
                </a:solidFill>
                <a:latin typeface="+mn-lt"/>
                <a:ea typeface="+mn-ea"/>
                <a:cs typeface="+mn-cs"/>
              </a:rPr>
              <a:t>-2	     </a:t>
            </a:r>
            <a:r>
              <a:rPr lang="en-US" altLang="en-US" sz="2100" dirty="0">
                <a:solidFill>
                  <a:srgbClr val="FFFF00"/>
                </a:solidFill>
                <a:latin typeface="+mn-lt"/>
                <a:ea typeface="+mn-ea"/>
                <a:cs typeface="+mn-cs"/>
              </a:rPr>
              <a:t>0.01	     		hundredth</a:t>
            </a:r>
            <a:endParaRPr lang="en-US" altLang="en-US" sz="2100" dirty="0">
              <a:solidFill>
                <a:srgbClr val="FFFF00"/>
              </a:solidFill>
              <a:latin typeface="+mn-lt"/>
              <a:ea typeface="+mn-ea"/>
              <a:cs typeface="+mn-cs"/>
            </a:endParaRPr>
          </a:p>
          <a:p>
            <a:pPr eaLnBrk="1" hangingPunct="1">
              <a:spcBef>
                <a:spcPts val="500"/>
              </a:spcBef>
              <a:spcAft>
                <a:spcPts val="500"/>
              </a:spcAft>
              <a:buSzTx/>
              <a:buFontTx/>
              <a:buNone/>
            </a:pPr>
            <a:r>
              <a:rPr lang="en-US" altLang="en-US" sz="2100" dirty="0">
                <a:solidFill>
                  <a:srgbClr val="FFFF00"/>
                </a:solidFill>
                <a:latin typeface="+mn-lt"/>
                <a:ea typeface="+mn-ea"/>
                <a:cs typeface="+mn-cs"/>
              </a:rPr>
              <a:t>	 milli-          m	10</a:t>
            </a:r>
            <a:r>
              <a:rPr lang="en-US" altLang="en-US" sz="2100" baseline="30000" dirty="0">
                <a:solidFill>
                  <a:srgbClr val="FFFF00"/>
                </a:solidFill>
                <a:latin typeface="+mn-lt"/>
                <a:ea typeface="+mn-ea"/>
                <a:cs typeface="+mn-cs"/>
              </a:rPr>
              <a:t>-3              </a:t>
            </a:r>
            <a:r>
              <a:rPr lang="en-US" altLang="en-US" sz="2100" dirty="0">
                <a:solidFill>
                  <a:srgbClr val="FFFF00"/>
                </a:solidFill>
                <a:latin typeface="+mn-lt"/>
                <a:ea typeface="+mn-ea"/>
                <a:cs typeface="+mn-cs"/>
              </a:rPr>
              <a:t>0.001			thousandth</a:t>
            </a:r>
            <a:endParaRPr lang="en-US" altLang="en-US" sz="2100" dirty="0">
              <a:solidFill>
                <a:srgbClr val="FFFF00"/>
              </a:solidFill>
              <a:latin typeface="+mn-lt"/>
              <a:ea typeface="+mn-ea"/>
              <a:cs typeface="+mn-cs"/>
            </a:endParaRPr>
          </a:p>
          <a:p>
            <a:pPr eaLnBrk="1" hangingPunct="1">
              <a:spcBef>
                <a:spcPts val="500"/>
              </a:spcBef>
              <a:spcAft>
                <a:spcPts val="500"/>
              </a:spcAft>
              <a:buSzTx/>
              <a:buFontTx/>
              <a:buNone/>
            </a:pPr>
            <a:r>
              <a:rPr lang="en-US" altLang="en-US" sz="2100" dirty="0">
                <a:solidFill>
                  <a:srgbClr val="FFFF00"/>
                </a:solidFill>
                <a:latin typeface="+mn-lt"/>
                <a:ea typeface="+mn-ea"/>
                <a:cs typeface="+mn-cs"/>
              </a:rPr>
              <a:t>	 micro-        μ		10</a:t>
            </a:r>
            <a:r>
              <a:rPr lang="en-US" altLang="en-US" sz="2100" baseline="30000" dirty="0">
                <a:solidFill>
                  <a:srgbClr val="FFFF00"/>
                </a:solidFill>
                <a:latin typeface="+mn-lt"/>
                <a:ea typeface="+mn-ea"/>
                <a:cs typeface="+mn-cs"/>
              </a:rPr>
              <a:t>-6         	     </a:t>
            </a:r>
            <a:r>
              <a:rPr lang="en-US" altLang="en-US" sz="2100" dirty="0">
                <a:solidFill>
                  <a:srgbClr val="FFFF00"/>
                </a:solidFill>
                <a:latin typeface="+mn-lt"/>
                <a:ea typeface="+mn-ea"/>
                <a:cs typeface="+mn-cs"/>
              </a:rPr>
              <a:t>0.000 001		millionth</a:t>
            </a:r>
            <a:endParaRPr lang="en-US" altLang="en-US" sz="2100" dirty="0">
              <a:solidFill>
                <a:srgbClr val="FFFF00"/>
              </a:solidFill>
              <a:latin typeface="+mn-lt"/>
              <a:ea typeface="+mn-ea"/>
              <a:cs typeface="+mn-cs"/>
            </a:endParaRPr>
          </a:p>
          <a:p>
            <a:pPr eaLnBrk="1" hangingPunct="1">
              <a:spcBef>
                <a:spcPts val="500"/>
              </a:spcBef>
              <a:spcAft>
                <a:spcPts val="500"/>
              </a:spcAft>
              <a:buSzTx/>
              <a:buFontTx/>
              <a:buNone/>
            </a:pPr>
            <a:r>
              <a:rPr lang="en-US" altLang="en-US" sz="2100" dirty="0">
                <a:solidFill>
                  <a:srgbClr val="FFFF00"/>
                </a:solidFill>
                <a:latin typeface="+mn-lt"/>
                <a:ea typeface="+mn-ea"/>
                <a:cs typeface="+mn-cs"/>
              </a:rPr>
              <a:t>	 nano-          n		10</a:t>
            </a:r>
            <a:r>
              <a:rPr lang="en-US" altLang="en-US" sz="2100" baseline="30000" dirty="0">
                <a:solidFill>
                  <a:srgbClr val="FFFF00"/>
                </a:solidFill>
                <a:latin typeface="+mn-lt"/>
                <a:ea typeface="+mn-ea"/>
                <a:cs typeface="+mn-cs"/>
              </a:rPr>
              <a:t>-9         	     </a:t>
            </a:r>
            <a:r>
              <a:rPr lang="en-US" altLang="en-US" sz="2100" dirty="0">
                <a:solidFill>
                  <a:srgbClr val="FFFF00"/>
                </a:solidFill>
                <a:latin typeface="+mn-lt"/>
                <a:ea typeface="+mn-ea"/>
                <a:cs typeface="+mn-cs"/>
              </a:rPr>
              <a:t>0.000 000 001 		billionth</a:t>
            </a:r>
            <a:endParaRPr lang="en-US" altLang="en-US" sz="2100" dirty="0">
              <a:solidFill>
                <a:srgbClr val="FFFF00"/>
              </a:solidFill>
              <a:latin typeface="+mn-lt"/>
              <a:ea typeface="+mn-ea"/>
              <a:cs typeface="+mn-cs"/>
            </a:endParaRPr>
          </a:p>
          <a:p>
            <a:pPr eaLnBrk="1" hangingPunct="1">
              <a:spcBef>
                <a:spcPts val="500"/>
              </a:spcBef>
              <a:spcAft>
                <a:spcPts val="500"/>
              </a:spcAft>
              <a:buSzTx/>
              <a:buFontTx/>
              <a:buNone/>
            </a:pPr>
            <a:r>
              <a:rPr lang="en-US" altLang="en-US" sz="2100" dirty="0">
                <a:solidFill>
                  <a:srgbClr val="FFFF00"/>
                </a:solidFill>
                <a:latin typeface="+mn-lt"/>
                <a:ea typeface="+mn-ea"/>
                <a:cs typeface="+mn-cs"/>
              </a:rPr>
              <a:t>	 pico-          p		10</a:t>
            </a:r>
            <a:r>
              <a:rPr lang="en-US" altLang="en-US" sz="2100" baseline="30000" dirty="0">
                <a:solidFill>
                  <a:srgbClr val="FFFF00"/>
                </a:solidFill>
                <a:latin typeface="+mn-lt"/>
                <a:ea typeface="+mn-ea"/>
                <a:cs typeface="+mn-cs"/>
              </a:rPr>
              <a:t>-12</a:t>
            </a:r>
            <a:r>
              <a:rPr lang="en-US" altLang="en-US" sz="2100" dirty="0">
                <a:solidFill>
                  <a:srgbClr val="FFFF00"/>
                </a:solidFill>
                <a:latin typeface="+mn-lt"/>
                <a:ea typeface="+mn-ea"/>
                <a:cs typeface="+mn-cs"/>
              </a:rPr>
              <a:t>	   0.000 000 000 001	trillionth</a:t>
            </a:r>
            <a:endParaRPr lang="en-US" altLang="en-US" sz="2100" dirty="0">
              <a:solidFill>
                <a:srgbClr val="FFFF00"/>
              </a:solidFill>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itle 1"/>
          <p:cNvSpPr>
            <a:spLocks noGrp="1"/>
          </p:cNvSpPr>
          <p:nvPr>
            <p:ph type="title"/>
          </p:nvPr>
        </p:nvSpPr>
        <p:spPr>
          <a:xfrm>
            <a:off x="685800" y="76200"/>
            <a:ext cx="7772400" cy="914400"/>
          </a:xfrm>
          <a:ln/>
        </p:spPr>
        <p:txBody>
          <a:bodyPr vert="horz" wrap="square" lIns="92075" tIns="46038" rIns="92075" bIns="46038" anchor="b" anchorCtr="0"/>
          <a:p>
            <a:pPr algn="ctr"/>
            <a:r>
              <a:rPr lang="en-GB" altLang="en-US" i="0" dirty="0"/>
              <a:t>Metric conversions</a:t>
            </a:r>
            <a:endParaRPr lang="en-GB" altLang="en-US" i="0" dirty="0"/>
          </a:p>
        </p:txBody>
      </p:sp>
      <p:sp>
        <p:nvSpPr>
          <p:cNvPr id="76803" name="Content Placeholder 2"/>
          <p:cNvSpPr>
            <a:spLocks noGrp="1"/>
          </p:cNvSpPr>
          <p:nvPr>
            <p:ph idx="1"/>
          </p:nvPr>
        </p:nvSpPr>
        <p:spPr>
          <a:xfrm>
            <a:off x="838200" y="2057400"/>
            <a:ext cx="6553200" cy="3394075"/>
          </a:xfrm>
          <a:ln/>
        </p:spPr>
        <p:txBody>
          <a:bodyPr vert="horz" wrap="square" lIns="92075" tIns="46038" rIns="92075" bIns="46038" anchor="t" anchorCtr="0"/>
          <a:p>
            <a:pPr>
              <a:buFont typeface="Wingdings" panose="05000000000000000000" pitchFamily="2" charset="2"/>
              <a:buChar char="Ø"/>
            </a:pPr>
            <a:r>
              <a:rPr lang="en-GB" altLang="en-US" dirty="0"/>
              <a:t>10mm = 1cm</a:t>
            </a:r>
            <a:endParaRPr lang="en-GB" altLang="en-US" dirty="0"/>
          </a:p>
          <a:p>
            <a:pPr>
              <a:buFont typeface="Wingdings" panose="05000000000000000000" pitchFamily="2" charset="2"/>
              <a:buChar char="Ø"/>
            </a:pPr>
            <a:r>
              <a:rPr lang="en-GB" altLang="en-US" dirty="0"/>
              <a:t>100cm = 1m</a:t>
            </a:r>
            <a:endParaRPr lang="en-GB" altLang="en-US" dirty="0"/>
          </a:p>
          <a:p>
            <a:pPr>
              <a:buFont typeface="Wingdings" panose="05000000000000000000" pitchFamily="2" charset="2"/>
              <a:buChar char="Ø"/>
            </a:pPr>
            <a:r>
              <a:rPr lang="en-GB" altLang="en-US" dirty="0"/>
              <a:t>1000m = 1km</a:t>
            </a:r>
            <a:endParaRPr lang="en-GB" altLang="en-US" dirty="0"/>
          </a:p>
          <a:p>
            <a:pPr>
              <a:buFont typeface="Wingdings" panose="05000000000000000000" pitchFamily="2" charset="2"/>
              <a:buChar char="Ø"/>
            </a:pPr>
            <a:r>
              <a:rPr lang="en-GB" altLang="en-US" dirty="0"/>
              <a:t>1000g = 1kg</a:t>
            </a:r>
            <a:endParaRPr lang="en-GB" altLang="en-US" dirty="0"/>
          </a:p>
          <a:p>
            <a:pPr>
              <a:buFont typeface="Wingdings" panose="05000000000000000000" pitchFamily="2" charset="2"/>
              <a:buChar char="Ø"/>
            </a:pPr>
            <a:r>
              <a:rPr lang="en-GB" altLang="en-US" dirty="0"/>
              <a:t>1000kg = 1 tonne</a:t>
            </a:r>
            <a:endParaRPr lang="en-GB" altLang="en-US" dirty="0"/>
          </a:p>
          <a:p>
            <a:pPr>
              <a:buFont typeface="Wingdings" panose="05000000000000000000" pitchFamily="2" charset="2"/>
              <a:buChar char="Ø"/>
            </a:pPr>
            <a:r>
              <a:rPr lang="en-GB" altLang="en-US" dirty="0"/>
              <a:t>1000ml = 1 litre</a:t>
            </a:r>
            <a:endParaRPr lang="en-GB" altLang="en-US" dirty="0"/>
          </a:p>
          <a:p>
            <a:pPr>
              <a:buFont typeface="Wingdings" panose="05000000000000000000" pitchFamily="2" charset="2"/>
              <a:buChar char="Ø"/>
            </a:pPr>
            <a:endParaRPr lang="en-GB" altLang="en-US" dirty="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ln/>
        </p:spPr>
        <p:txBody>
          <a:bodyPr vert="horz" wrap="square" lIns="92075" tIns="46038" rIns="92075" bIns="46038" anchor="b" anchorCtr="0"/>
          <a:p>
            <a:pPr eaLnBrk="1" hangingPunct="1"/>
            <a:r>
              <a:rPr lang="en-US" altLang="en-US" sz="4000" dirty="0"/>
              <a:t>Converting from Standard to Metric</a:t>
            </a:r>
            <a:endParaRPr lang="en-US" altLang="en-US" sz="4000" dirty="0"/>
          </a:p>
        </p:txBody>
      </p:sp>
      <p:sp>
        <p:nvSpPr>
          <p:cNvPr id="77827" name="Rectangle 3"/>
          <p:cNvSpPr>
            <a:spLocks noGrp="1"/>
          </p:cNvSpPr>
          <p:nvPr>
            <p:ph idx="1"/>
          </p:nvPr>
        </p:nvSpPr>
        <p:spPr>
          <a:xfrm>
            <a:off x="457200" y="1600200"/>
            <a:ext cx="8686800" cy="4525963"/>
          </a:xfrm>
          <a:ln/>
        </p:spPr>
        <p:txBody>
          <a:bodyPr vert="horz" wrap="square" lIns="92075" tIns="46038" rIns="92075" bIns="46038" anchor="t" anchorCtr="0"/>
          <a:p>
            <a:pPr eaLnBrk="1" hangingPunct="1">
              <a:buNone/>
            </a:pPr>
            <a:r>
              <a:rPr lang="en-US" altLang="en-US" u="sng" dirty="0"/>
              <a:t>Convert from:   	To:			Multiply by:</a:t>
            </a:r>
            <a:endParaRPr lang="en-US" altLang="en-US" u="sng" dirty="0"/>
          </a:p>
          <a:p>
            <a:pPr eaLnBrk="1" hangingPunct="1">
              <a:buNone/>
            </a:pPr>
            <a:r>
              <a:rPr lang="en-US" altLang="en-US" dirty="0"/>
              <a:t>mile			kilometer (km)		1.609347</a:t>
            </a:r>
            <a:endParaRPr lang="en-US" altLang="en-US" dirty="0"/>
          </a:p>
          <a:p>
            <a:pPr eaLnBrk="1" hangingPunct="1">
              <a:buNone/>
            </a:pPr>
            <a:r>
              <a:rPr lang="en-US" altLang="en-US" dirty="0"/>
              <a:t>inch			millimeter (mm)		25.4</a:t>
            </a:r>
            <a:endParaRPr lang="en-US" altLang="en-US" dirty="0"/>
          </a:p>
          <a:p>
            <a:pPr eaLnBrk="1" hangingPunct="1">
              <a:buNone/>
            </a:pPr>
            <a:r>
              <a:rPr lang="en-US" altLang="en-US" dirty="0"/>
              <a:t>inch			centimeter (cm)		2.54</a:t>
            </a:r>
            <a:endParaRPr lang="en-US" altLang="en-US" dirty="0"/>
          </a:p>
          <a:p>
            <a:pPr eaLnBrk="1" hangingPunct="1">
              <a:buNone/>
            </a:pPr>
            <a:r>
              <a:rPr lang="en-US" altLang="en-US" dirty="0"/>
              <a:t>foot			meter (m)			0.3048</a:t>
            </a:r>
            <a:endParaRPr lang="en-US" altLang="en-US" dirty="0"/>
          </a:p>
          <a:p>
            <a:pPr eaLnBrk="1" hangingPunct="1">
              <a:buNone/>
            </a:pPr>
            <a:r>
              <a:rPr lang="en-US" altLang="en-US" dirty="0"/>
              <a:t>yard			meter (m)			0.9144</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4"/>
          <p:cNvSpPr>
            <a:spLocks noChangeArrowheads="1"/>
          </p:cNvSpPr>
          <p:nvPr/>
        </p:nvSpPr>
        <p:spPr bwMode="auto">
          <a:xfrm>
            <a:off x="457200" y="274638"/>
            <a:ext cx="8229600" cy="1143000"/>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4000" b="0" i="0" u="none" strike="noStrike" kern="1200" cap="none" spc="0" normalizeH="0" baseline="0" noProof="0" dirty="0">
                <a:ln>
                  <a:noFill/>
                </a:ln>
                <a:solidFill>
                  <a:schemeClr val="tx2">
                    <a:lumMod val="75000"/>
                  </a:schemeClr>
                </a:solidFill>
                <a:effectLst/>
                <a:uLnTx/>
                <a:uFillTx/>
                <a:latin typeface="Arial" panose="020B0604020202020204" pitchFamily="34" charset="0"/>
                <a:ea typeface="+mn-ea"/>
                <a:cs typeface="+mn-cs"/>
              </a:rPr>
              <a:t>Converting from Metric to Standard</a:t>
            </a:r>
            <a:endParaRPr kumimoji="0" lang="en-US" altLang="en-US" sz="4000" b="0" i="0" u="none" strike="noStrike" kern="1200" cap="none" spc="0" normalizeH="0" baseline="0" noProof="0" dirty="0">
              <a:ln>
                <a:noFill/>
              </a:ln>
              <a:solidFill>
                <a:schemeClr val="tx2">
                  <a:lumMod val="75000"/>
                </a:schemeClr>
              </a:solidFill>
              <a:effectLst/>
              <a:uLnTx/>
              <a:uFillTx/>
              <a:latin typeface="Arial" panose="020B0604020202020204" pitchFamily="34" charset="0"/>
              <a:ea typeface="+mn-ea"/>
              <a:cs typeface="+mn-cs"/>
            </a:endParaRPr>
          </a:p>
        </p:txBody>
      </p:sp>
      <p:sp>
        <p:nvSpPr>
          <p:cNvPr id="79875" name="Rectangle 5"/>
          <p:cNvSpPr/>
          <p:nvPr/>
        </p:nvSpPr>
        <p:spPr>
          <a:xfrm>
            <a:off x="457200" y="1862138"/>
            <a:ext cx="8686800" cy="4525962"/>
          </a:xfrm>
          <a:prstGeom prst="rect">
            <a:avLst/>
          </a:prstGeom>
          <a:noFill/>
          <a:ln w="9525">
            <a:noFill/>
          </a:ln>
        </p:spPr>
        <p:txBody>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342900" lvl="0" indent="-342900" eaLnBrk="1" hangingPunct="1">
              <a:buClrTx/>
              <a:buNone/>
            </a:pPr>
            <a:r>
              <a:rPr lang="en-US" altLang="en-US" u="sng" dirty="0">
                <a:latin typeface="Arial" panose="020B0604020202020204" pitchFamily="34" charset="0"/>
              </a:rPr>
              <a:t>Convert from:		To:			Multiply by:</a:t>
            </a:r>
            <a:endParaRPr lang="en-US" altLang="en-US" u="sng" dirty="0">
              <a:latin typeface="Arial" panose="020B0604020202020204" pitchFamily="34" charset="0"/>
            </a:endParaRPr>
          </a:p>
          <a:p>
            <a:pPr marL="342900" lvl="0" indent="-342900" eaLnBrk="1" hangingPunct="1">
              <a:buClrTx/>
              <a:buNone/>
            </a:pPr>
            <a:r>
              <a:rPr lang="en-US" altLang="en-US" dirty="0">
                <a:latin typeface="Arial" panose="020B0604020202020204" pitchFamily="34" charset="0"/>
              </a:rPr>
              <a:t>kilometer (km)		mile			0.6214</a:t>
            </a:r>
            <a:endParaRPr lang="en-US" altLang="en-US" dirty="0">
              <a:latin typeface="Arial" panose="020B0604020202020204" pitchFamily="34" charset="0"/>
            </a:endParaRPr>
          </a:p>
          <a:p>
            <a:pPr marL="342900" lvl="0" indent="-342900" eaLnBrk="1" hangingPunct="1">
              <a:buClrTx/>
              <a:buNone/>
            </a:pPr>
            <a:r>
              <a:rPr lang="en-US" altLang="en-US" dirty="0">
                <a:latin typeface="Arial" panose="020B0604020202020204" pitchFamily="34" charset="0"/>
              </a:rPr>
              <a:t>millimeter (mm) 	inch			0.0394</a:t>
            </a:r>
            <a:endParaRPr lang="en-US" altLang="en-US" dirty="0">
              <a:latin typeface="Arial" panose="020B0604020202020204" pitchFamily="34" charset="0"/>
            </a:endParaRPr>
          </a:p>
          <a:p>
            <a:pPr marL="342900" lvl="0" indent="-342900" eaLnBrk="1" hangingPunct="1">
              <a:buClrTx/>
              <a:buNone/>
            </a:pPr>
            <a:r>
              <a:rPr lang="en-US" altLang="en-US" dirty="0">
                <a:latin typeface="Arial" panose="020B0604020202020204" pitchFamily="34" charset="0"/>
              </a:rPr>
              <a:t>centimeter (cm) 	inch			0.3937</a:t>
            </a:r>
            <a:endParaRPr lang="en-US" altLang="en-US" dirty="0">
              <a:latin typeface="Arial" panose="020B0604020202020204" pitchFamily="34" charset="0"/>
            </a:endParaRPr>
          </a:p>
          <a:p>
            <a:pPr marL="342900" lvl="0" indent="-342900" eaLnBrk="1" hangingPunct="1">
              <a:buClrTx/>
              <a:buNone/>
            </a:pPr>
            <a:r>
              <a:rPr lang="en-US" altLang="en-US" dirty="0">
                <a:latin typeface="Arial" panose="020B0604020202020204" pitchFamily="34" charset="0"/>
              </a:rPr>
              <a:t>meter (m)			foot			3.281</a:t>
            </a:r>
            <a:endParaRPr lang="en-US" altLang="en-US" dirty="0">
              <a:latin typeface="Arial" panose="020B0604020202020204" pitchFamily="34" charset="0"/>
            </a:endParaRPr>
          </a:p>
          <a:p>
            <a:pPr marL="342900" lvl="0" indent="-342900" eaLnBrk="1" hangingPunct="1">
              <a:buClrTx/>
              <a:buNone/>
            </a:pPr>
            <a:r>
              <a:rPr lang="en-US" altLang="en-US" dirty="0">
                <a:latin typeface="Arial" panose="020B0604020202020204" pitchFamily="34" charset="0"/>
              </a:rPr>
              <a:t>meter (m)			yard			1.094</a:t>
            </a:r>
            <a:endParaRPr lang="en-US" altLang="en-US"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nvSpPr>
        <p:spPr>
          <a:xfrm>
            <a:off x="152400" y="1600200"/>
            <a:ext cx="8763000" cy="52006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algn="just" eaLnBrk="1" hangingPunct="1">
              <a:spcBef>
                <a:spcPct val="0"/>
              </a:spcBef>
              <a:buClrTx/>
              <a:buNone/>
            </a:pPr>
            <a:endParaRPr lang="en-US" altLang="en-US" sz="2800" dirty="0"/>
          </a:p>
          <a:p>
            <a:pPr marL="0" lvl="0" indent="0" algn="just">
              <a:spcBef>
                <a:spcPct val="0"/>
              </a:spcBef>
              <a:buClrTx/>
              <a:buNone/>
            </a:pPr>
            <a:r>
              <a:rPr lang="en-US" altLang="en-US" dirty="0"/>
              <a:t>Error of measurement refers to the difference between the measurement we obtain and the "true" value of the variable. </a:t>
            </a:r>
            <a:endParaRPr lang="en-US" altLang="en-US" dirty="0"/>
          </a:p>
          <a:p>
            <a:pPr marL="0" lvl="0" indent="0" algn="just">
              <a:spcBef>
                <a:spcPct val="0"/>
              </a:spcBef>
              <a:buClrTx/>
              <a:buNone/>
            </a:pPr>
            <a:endParaRPr lang="en-US" altLang="en-US" dirty="0"/>
          </a:p>
          <a:p>
            <a:pPr marL="0" lvl="0" indent="0" algn="just">
              <a:spcBef>
                <a:spcPct val="0"/>
              </a:spcBef>
              <a:buClrTx/>
              <a:buNone/>
            </a:pPr>
            <a:r>
              <a:rPr lang="en-US" altLang="en-US" dirty="0"/>
              <a:t>Question: How do you get the "true" measure if all measuring methods produce errors? </a:t>
            </a:r>
            <a:endParaRPr lang="en-US" altLang="en-US" dirty="0"/>
          </a:p>
          <a:p>
            <a:pPr marL="0" lvl="0" indent="0" algn="just">
              <a:spcBef>
                <a:spcPct val="0"/>
              </a:spcBef>
              <a:buClrTx/>
              <a:buNone/>
            </a:pPr>
            <a:r>
              <a:rPr lang="en-US" altLang="en-US" dirty="0"/>
              <a:t>Answer: "True" measures cannot be obtained, but they can be estimated.</a:t>
            </a:r>
            <a:endParaRPr lang="en-US" altLang="en-US" dirty="0"/>
          </a:p>
          <a:p>
            <a:pPr marL="0" lvl="0" indent="0" eaLnBrk="1" hangingPunct="1">
              <a:spcBef>
                <a:spcPct val="0"/>
              </a:spcBef>
              <a:buClrTx/>
              <a:buNone/>
            </a:pPr>
            <a:endParaRPr lang="en-US" altLang="en-US" sz="2400" dirty="0"/>
          </a:p>
          <a:p>
            <a:pPr marL="0" lvl="0" indent="0" eaLnBrk="1" hangingPunct="1">
              <a:spcBef>
                <a:spcPct val="0"/>
              </a:spcBef>
              <a:buClrTx/>
              <a:buNone/>
            </a:pPr>
            <a:endParaRPr lang="en-US" altLang="en-US" sz="2400" dirty="0"/>
          </a:p>
        </p:txBody>
      </p:sp>
      <p:sp>
        <p:nvSpPr>
          <p:cNvPr id="5" name="Rectangle 2"/>
          <p:cNvSpPr txBox="1">
            <a:spLocks noChangeArrowheads="1"/>
          </p:cNvSpPr>
          <p:nvPr/>
        </p:nvSpPr>
        <p:spPr>
          <a:xfrm>
            <a:off x="685800" y="228600"/>
            <a:ext cx="7772400" cy="1185863"/>
          </a:xfrm>
          <a:prstGeom prst="rect">
            <a:avLst/>
          </a:prstGeom>
        </p:spPr>
        <p:txBody>
          <a:bodyPr/>
          <a:lstStyle>
            <a:lvl1pPr algn="r" rtl="0" eaLnBrk="0" fontAlgn="base" hangingPunct="0">
              <a:spcBef>
                <a:spcPct val="0"/>
              </a:spcBef>
              <a:spcAft>
                <a:spcPct val="0"/>
              </a:spcAft>
              <a:defRPr sz="4400" i="1">
                <a:solidFill>
                  <a:schemeClr val="tx2"/>
                </a:solidFill>
                <a:latin typeface="+mj-lt"/>
                <a:ea typeface="+mj-ea"/>
                <a:cs typeface="+mj-cs"/>
              </a:defRPr>
            </a:lvl1pPr>
            <a:lvl2pPr algn="r" rtl="0" eaLnBrk="0" fontAlgn="base" hangingPunct="0">
              <a:spcBef>
                <a:spcPct val="0"/>
              </a:spcBef>
              <a:spcAft>
                <a:spcPct val="0"/>
              </a:spcAft>
              <a:defRPr sz="4400" i="1">
                <a:solidFill>
                  <a:schemeClr val="tx2"/>
                </a:solidFill>
                <a:latin typeface="Times New Roman" panose="02020603050405020304" pitchFamily="18" charset="0"/>
              </a:defRPr>
            </a:lvl2pPr>
            <a:lvl3pPr algn="r" rtl="0" eaLnBrk="0" fontAlgn="base" hangingPunct="0">
              <a:spcBef>
                <a:spcPct val="0"/>
              </a:spcBef>
              <a:spcAft>
                <a:spcPct val="0"/>
              </a:spcAft>
              <a:defRPr sz="4400" i="1">
                <a:solidFill>
                  <a:schemeClr val="tx2"/>
                </a:solidFill>
                <a:latin typeface="Times New Roman" panose="02020603050405020304" pitchFamily="18" charset="0"/>
              </a:defRPr>
            </a:lvl3pPr>
            <a:lvl4pPr algn="r" rtl="0" eaLnBrk="0" fontAlgn="base" hangingPunct="0">
              <a:spcBef>
                <a:spcPct val="0"/>
              </a:spcBef>
              <a:spcAft>
                <a:spcPct val="0"/>
              </a:spcAft>
              <a:defRPr sz="4400" i="1">
                <a:solidFill>
                  <a:schemeClr val="tx2"/>
                </a:solidFill>
                <a:latin typeface="Times New Roman" panose="02020603050405020304" pitchFamily="18" charset="0"/>
              </a:defRPr>
            </a:lvl4pPr>
            <a:lvl5pPr algn="r" rtl="0" eaLnBrk="0" fontAlgn="base" hangingPunct="0">
              <a:spcBef>
                <a:spcPct val="0"/>
              </a:spcBef>
              <a:spcAft>
                <a:spcPct val="0"/>
              </a:spcAft>
              <a:defRPr sz="4400" i="1">
                <a:solidFill>
                  <a:schemeClr val="tx2"/>
                </a:solidFill>
                <a:latin typeface="Times New Roman" panose="02020603050405020304" pitchFamily="18" charset="0"/>
              </a:defRPr>
            </a:lvl5pPr>
            <a:lvl6pPr marL="457200" algn="r" rtl="0" fontAlgn="base">
              <a:spcBef>
                <a:spcPct val="0"/>
              </a:spcBef>
              <a:spcAft>
                <a:spcPct val="0"/>
              </a:spcAft>
              <a:defRPr sz="4400" i="1">
                <a:solidFill>
                  <a:schemeClr val="tx2"/>
                </a:solidFill>
                <a:latin typeface="Times New Roman" panose="02020603050405020304" pitchFamily="18" charset="0"/>
              </a:defRPr>
            </a:lvl6pPr>
            <a:lvl7pPr marL="914400" algn="r" rtl="0" fontAlgn="base">
              <a:spcBef>
                <a:spcPct val="0"/>
              </a:spcBef>
              <a:spcAft>
                <a:spcPct val="0"/>
              </a:spcAft>
              <a:defRPr sz="4400" i="1">
                <a:solidFill>
                  <a:schemeClr val="tx2"/>
                </a:solidFill>
                <a:latin typeface="Times New Roman" panose="02020603050405020304" pitchFamily="18" charset="0"/>
              </a:defRPr>
            </a:lvl7pPr>
            <a:lvl8pPr marL="1371600" algn="r" rtl="0" fontAlgn="base">
              <a:spcBef>
                <a:spcPct val="0"/>
              </a:spcBef>
              <a:spcAft>
                <a:spcPct val="0"/>
              </a:spcAft>
              <a:defRPr sz="4400" i="1">
                <a:solidFill>
                  <a:schemeClr val="tx2"/>
                </a:solidFill>
                <a:latin typeface="Times New Roman" panose="02020603050405020304" pitchFamily="18" charset="0"/>
              </a:defRPr>
            </a:lvl8pPr>
            <a:lvl9pPr marL="1828800" algn="r" rtl="0" fontAlgn="base">
              <a:spcBef>
                <a:spcPct val="0"/>
              </a:spcBef>
              <a:spcAft>
                <a:spcPct val="0"/>
              </a:spcAft>
              <a:defRPr sz="4400" i="1">
                <a:solidFill>
                  <a:schemeClr val="tx2"/>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6600" b="0" i="1" u="none" strike="noStrike" kern="0" cap="none" spc="0" normalizeH="0" baseline="0" noProof="0" dirty="0">
                <a:ln>
                  <a:noFill/>
                </a:ln>
                <a:solidFill>
                  <a:schemeClr val="tx2"/>
                </a:solidFill>
                <a:effectLst/>
                <a:uLnTx/>
                <a:uFillTx/>
                <a:latin typeface="+mj-lt"/>
                <a:ea typeface="+mj-ea"/>
                <a:cs typeface="+mj-cs"/>
              </a:rPr>
              <a:t>Errors</a:t>
            </a:r>
            <a:endParaRPr kumimoji="0" lang="en-US" altLang="en-US" sz="6600" b="0" i="1" u="none" strike="noStrike" kern="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1"/>
          <p:cNvSpPr/>
          <p:nvPr/>
        </p:nvSpPr>
        <p:spPr>
          <a:xfrm>
            <a:off x="838200" y="1554163"/>
            <a:ext cx="7391400" cy="4524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457200" lvl="1" indent="0" algn="just">
              <a:lnSpc>
                <a:spcPct val="90000"/>
              </a:lnSpc>
              <a:spcBef>
                <a:spcPct val="0"/>
              </a:spcBef>
              <a:buClrTx/>
              <a:buNone/>
            </a:pPr>
            <a:r>
              <a:rPr lang="en-US" altLang="en-US" sz="3200" dirty="0"/>
              <a:t>Suppose you use a thermometer to measure the boiling point of pure water at standard pressure.</a:t>
            </a:r>
            <a:endParaRPr lang="en-US" altLang="en-US" sz="3200" dirty="0"/>
          </a:p>
          <a:p>
            <a:pPr marL="457200" lvl="1" indent="0" algn="just">
              <a:lnSpc>
                <a:spcPct val="90000"/>
              </a:lnSpc>
              <a:spcBef>
                <a:spcPct val="0"/>
              </a:spcBef>
              <a:buClrTx/>
              <a:buNone/>
            </a:pPr>
            <a:endParaRPr lang="en-US" altLang="en-US" sz="3200" dirty="0"/>
          </a:p>
          <a:p>
            <a:pPr marL="457200" lvl="1" indent="0" algn="just">
              <a:lnSpc>
                <a:spcPct val="90000"/>
              </a:lnSpc>
              <a:spcBef>
                <a:spcPct val="0"/>
              </a:spcBef>
              <a:buClrTx/>
              <a:buNone/>
            </a:pPr>
            <a:r>
              <a:rPr lang="en-US" altLang="en-US" sz="3200" dirty="0"/>
              <a:t>The thermometer reads 99.1</a:t>
            </a:r>
            <a:r>
              <a:rPr lang="en-US" altLang="en-US" sz="3200" dirty="0">
                <a:cs typeface="Arial" panose="020B0604020202020204" pitchFamily="34" charset="0"/>
              </a:rPr>
              <a:t>°C.  </a:t>
            </a:r>
            <a:endParaRPr lang="en-US" altLang="en-US" sz="3200" dirty="0">
              <a:cs typeface="Arial" panose="020B0604020202020204" pitchFamily="34" charset="0"/>
            </a:endParaRPr>
          </a:p>
          <a:p>
            <a:pPr marL="457200" lvl="1" indent="0" algn="just">
              <a:lnSpc>
                <a:spcPct val="90000"/>
              </a:lnSpc>
              <a:spcBef>
                <a:spcPct val="0"/>
              </a:spcBef>
              <a:buClrTx/>
              <a:buNone/>
            </a:pPr>
            <a:endParaRPr lang="en-US" altLang="en-US" sz="3200" dirty="0">
              <a:cs typeface="Arial" panose="020B0604020202020204" pitchFamily="34" charset="0"/>
            </a:endParaRPr>
          </a:p>
          <a:p>
            <a:pPr marL="457200" lvl="1" indent="0" algn="just">
              <a:lnSpc>
                <a:spcPct val="90000"/>
              </a:lnSpc>
              <a:spcBef>
                <a:spcPct val="0"/>
              </a:spcBef>
              <a:buClrTx/>
              <a:buNone/>
            </a:pPr>
            <a:r>
              <a:rPr lang="en-US" altLang="en-US" sz="3200" dirty="0">
                <a:cs typeface="Arial" panose="020B0604020202020204" pitchFamily="34" charset="0"/>
              </a:rPr>
              <a:t>You probably know that the true or accepted value of the boiling point of pure water at these conditions is actually </a:t>
            </a:r>
            <a:endParaRPr lang="en-US" altLang="en-US" sz="3200" dirty="0">
              <a:cs typeface="Arial" panose="020B0604020202020204" pitchFamily="34" charset="0"/>
            </a:endParaRPr>
          </a:p>
          <a:p>
            <a:pPr marL="457200" lvl="1" indent="0" algn="just">
              <a:lnSpc>
                <a:spcPct val="90000"/>
              </a:lnSpc>
              <a:spcBef>
                <a:spcPct val="0"/>
              </a:spcBef>
              <a:buClrTx/>
              <a:buNone/>
            </a:pPr>
            <a:r>
              <a:rPr lang="en-US" altLang="en-US" sz="3200" dirty="0">
                <a:cs typeface="Arial" panose="020B0604020202020204" pitchFamily="34" charset="0"/>
              </a:rPr>
              <a:t>100.0°C.</a:t>
            </a:r>
            <a:endParaRPr lang="en-US" altLang="en-US" sz="3200" dirty="0">
              <a:ea typeface="Arial" panose="020B0604020202020204" pitchFamily="34" charset="0"/>
            </a:endParaRPr>
          </a:p>
        </p:txBody>
      </p:sp>
      <p:sp>
        <p:nvSpPr>
          <p:cNvPr id="3" name="Rectangle 2"/>
          <p:cNvSpPr/>
          <p:nvPr/>
        </p:nvSpPr>
        <p:spPr>
          <a:xfrm>
            <a:off x="1219200" y="152400"/>
            <a:ext cx="6569075" cy="1108075"/>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6600" b="0" i="1" u="none" strike="noStrike" kern="1200" cap="none" spc="0" normalizeH="0" baseline="0" noProof="0" dirty="0">
                <a:ln>
                  <a:noFill/>
                </a:ln>
                <a:solidFill>
                  <a:schemeClr val="tx2"/>
                </a:solidFill>
                <a:effectLst/>
                <a:uLnTx/>
                <a:uFillTx/>
                <a:latin typeface="+mj-lt"/>
                <a:ea typeface="+mj-ea"/>
                <a:cs typeface="+mj-cs"/>
              </a:rPr>
              <a:t>Determining Error</a:t>
            </a:r>
            <a:endParaRPr kumimoji="0" lang="en-US" altLang="en-US" sz="6600" b="0" i="1"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1"/>
          <p:cNvSpPr/>
          <p:nvPr/>
        </p:nvSpPr>
        <p:spPr>
          <a:xfrm>
            <a:off x="609600" y="1752600"/>
            <a:ext cx="8382000" cy="40322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457200" lvl="1" indent="0">
              <a:spcBef>
                <a:spcPct val="0"/>
              </a:spcBef>
              <a:buClrTx/>
              <a:buNone/>
            </a:pPr>
            <a:r>
              <a:rPr lang="en-US" altLang="en-US" sz="3200" dirty="0"/>
              <a:t>There is a difference between the </a:t>
            </a:r>
            <a:r>
              <a:rPr lang="en-US" altLang="en-US" sz="3200" b="1" u="sng" dirty="0"/>
              <a:t>accepted value</a:t>
            </a:r>
            <a:r>
              <a:rPr lang="en-US" altLang="en-US" sz="3200" dirty="0"/>
              <a:t>, which is the correct value for the measurement based on reliable references, and the </a:t>
            </a:r>
            <a:r>
              <a:rPr lang="en-US" altLang="en-US" sz="3200" b="1" u="sng" dirty="0"/>
              <a:t>experimental value</a:t>
            </a:r>
            <a:r>
              <a:rPr lang="en-US" altLang="en-US" sz="3200" dirty="0"/>
              <a:t>, the value measured in the lab.</a:t>
            </a:r>
            <a:endParaRPr lang="en-US" altLang="en-US" sz="3200" dirty="0"/>
          </a:p>
          <a:p>
            <a:pPr marL="457200" lvl="1" indent="0">
              <a:spcBef>
                <a:spcPct val="0"/>
              </a:spcBef>
              <a:buClrTx/>
              <a:buNone/>
            </a:pPr>
            <a:endParaRPr lang="en-US" altLang="en-US" sz="3200" dirty="0"/>
          </a:p>
          <a:p>
            <a:pPr marL="457200" lvl="1" indent="0">
              <a:spcBef>
                <a:spcPct val="0"/>
              </a:spcBef>
              <a:buClrTx/>
              <a:buNone/>
            </a:pPr>
            <a:r>
              <a:rPr lang="en-US" altLang="en-US" sz="3200" dirty="0"/>
              <a:t>The difference between the experimental value and the accepted value is called the </a:t>
            </a:r>
            <a:r>
              <a:rPr lang="en-US" altLang="en-US" sz="3200" b="1" u="sng" dirty="0"/>
              <a:t>error</a:t>
            </a:r>
            <a:r>
              <a:rPr lang="en-US" altLang="en-US" sz="3200" dirty="0"/>
              <a:t>.</a:t>
            </a:r>
            <a:endParaRPr lang="en-US" altLang="en-US" sz="3200" dirty="0"/>
          </a:p>
        </p:txBody>
      </p:sp>
      <p:grpSp>
        <p:nvGrpSpPr>
          <p:cNvPr id="32771" name="Group 13"/>
          <p:cNvGrpSpPr/>
          <p:nvPr/>
        </p:nvGrpSpPr>
        <p:grpSpPr>
          <a:xfrm>
            <a:off x="838200" y="5715000"/>
            <a:ext cx="8153400" cy="876300"/>
            <a:chOff x="768" y="3552"/>
            <a:chExt cx="4656" cy="480"/>
          </a:xfrm>
        </p:grpSpPr>
        <p:sp>
          <p:nvSpPr>
            <p:cNvPr id="32773" name="AutoShape 6"/>
            <p:cNvSpPr/>
            <p:nvPr/>
          </p:nvSpPr>
          <p:spPr>
            <a:xfrm>
              <a:off x="768" y="3552"/>
              <a:ext cx="4656" cy="480"/>
            </a:xfrm>
            <a:prstGeom prst="roundRect">
              <a:avLst>
                <a:gd name="adj" fmla="val 16667"/>
              </a:avLst>
            </a:prstGeom>
            <a:solidFill>
              <a:srgbClr val="658B92"/>
            </a:solidFill>
            <a:ln w="9525" cap="flat" cmpd="sng">
              <a:solidFill>
                <a:srgbClr val="658B92"/>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a:spcBef>
                  <a:spcPct val="0"/>
                </a:spcBef>
                <a:buClrTx/>
                <a:buNone/>
              </a:pPr>
              <a:endParaRPr lang="en-US" altLang="en-US" sz="2400" dirty="0">
                <a:latin typeface="Arial" panose="020B0604020202020204" pitchFamily="34" charset="0"/>
                <a:ea typeface="MS PGothic" panose="020B0600070205080204" pitchFamily="34" charset="-128"/>
              </a:endParaRPr>
            </a:p>
          </p:txBody>
        </p:sp>
        <p:sp>
          <p:nvSpPr>
            <p:cNvPr id="5" name="Text Box 8"/>
            <p:cNvSpPr txBox="1">
              <a:spLocks noChangeArrowheads="1"/>
            </p:cNvSpPr>
            <p:nvPr/>
          </p:nvSpPr>
          <p:spPr bwMode="auto">
            <a:xfrm>
              <a:off x="768" y="3649"/>
              <a:ext cx="4656" cy="320"/>
            </a:xfrm>
            <a:prstGeom prst="rect">
              <a:avLst/>
            </a:prstGeom>
            <a:noFill/>
            <a:ln w="9525">
              <a:solidFill>
                <a:schemeClr val="tx1"/>
              </a:solidFill>
              <a:miter lim="800000"/>
            </a:ln>
            <a:effectLst/>
          </p:spPr>
          <p:txBody>
            <a:bodyPr>
              <a:spAutoFit/>
            </a:bodyPr>
            <a:lstStyle>
              <a:lvl1pPr>
                <a:spcBef>
                  <a:spcPct val="20000"/>
                </a:spcBef>
                <a:buChar char="•"/>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8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8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8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8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8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8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800">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50000"/>
                </a:spcBef>
                <a:spcAft>
                  <a:spcPct val="0"/>
                </a:spcAft>
                <a:buClrTx/>
                <a:buSzTx/>
                <a:buFontTx/>
                <a:buNone/>
                <a:defRPr/>
              </a:pPr>
              <a:r>
                <a:rPr kumimoji="0" lang="en-US" altLang="en-US" sz="3200" b="0" i="0" u="none" strike="noStrike" kern="1200" cap="none" spc="0" normalizeH="0" baseline="0" noProof="0" dirty="0">
                  <a:ln>
                    <a:noFill/>
                  </a:ln>
                  <a:solidFill>
                    <a:srgbClr val="FF0000"/>
                  </a:solidFill>
                  <a:effectLst/>
                  <a:uLnTx/>
                  <a:uFillTx/>
                  <a:latin typeface="+mn-lt"/>
                  <a:ea typeface="MS PGothic" panose="020B0600070205080204" pitchFamily="34" charset="-128"/>
                  <a:cs typeface="+mn-cs"/>
                </a:rPr>
                <a:t>    Error = experimental value – accepted value</a:t>
              </a:r>
              <a:endParaRPr kumimoji="0" lang="en-US" altLang="en-US" sz="3200" b="0" i="0" u="none" strike="noStrike" kern="1200" cap="none" spc="0" normalizeH="0" baseline="0" noProof="0" dirty="0">
                <a:ln>
                  <a:noFill/>
                </a:ln>
                <a:solidFill>
                  <a:srgbClr val="FF0000"/>
                </a:solidFill>
                <a:effectLst/>
                <a:uLnTx/>
                <a:uFillTx/>
                <a:latin typeface="+mn-lt"/>
                <a:ea typeface="MS PGothic" panose="020B0600070205080204" pitchFamily="34" charset="-128"/>
                <a:cs typeface="+mn-cs"/>
                <a:sym typeface="Symbol" panose="05050102010706020507" pitchFamily="18" charset="2"/>
              </a:endParaRPr>
            </a:p>
          </p:txBody>
        </p:sp>
      </p:grpSp>
      <p:sp>
        <p:nvSpPr>
          <p:cNvPr id="6" name="Rectangle 5"/>
          <p:cNvSpPr/>
          <p:nvPr/>
        </p:nvSpPr>
        <p:spPr>
          <a:xfrm>
            <a:off x="1219200" y="152400"/>
            <a:ext cx="6569075" cy="1108075"/>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6600" b="0" i="1" u="none" strike="noStrike" kern="1200" cap="none" spc="0" normalizeH="0" baseline="0" noProof="0" dirty="0">
                <a:ln>
                  <a:noFill/>
                </a:ln>
                <a:solidFill>
                  <a:schemeClr val="tx2"/>
                </a:solidFill>
                <a:effectLst/>
                <a:uLnTx/>
                <a:uFillTx/>
                <a:latin typeface="+mj-lt"/>
                <a:ea typeface="+mj-ea"/>
                <a:cs typeface="+mj-cs"/>
              </a:rPr>
              <a:t>Determining Error</a:t>
            </a:r>
            <a:endParaRPr kumimoji="0" lang="en-US" altLang="en-US" sz="6600" b="0" i="1"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1"/>
          <p:cNvSpPr/>
          <p:nvPr/>
        </p:nvSpPr>
        <p:spPr>
          <a:xfrm>
            <a:off x="152400" y="2644775"/>
            <a:ext cx="8458200" cy="14462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457200" lvl="1" indent="0" algn="ctr">
              <a:spcBef>
                <a:spcPct val="0"/>
              </a:spcBef>
              <a:buClrTx/>
              <a:buNone/>
            </a:pPr>
            <a:r>
              <a:rPr lang="en-US" altLang="en-US" sz="3200" dirty="0"/>
              <a:t>For the boiling-point measurement, the error is </a:t>
            </a:r>
            <a:endParaRPr lang="en-US" altLang="en-US" sz="3200" dirty="0"/>
          </a:p>
          <a:p>
            <a:pPr marL="457200" lvl="1" indent="0" algn="ctr">
              <a:spcBef>
                <a:spcPct val="0"/>
              </a:spcBef>
              <a:buClrTx/>
              <a:buNone/>
            </a:pPr>
            <a:r>
              <a:rPr lang="en-US" altLang="en-US" sz="3200" dirty="0"/>
              <a:t>99.1</a:t>
            </a:r>
            <a:r>
              <a:rPr lang="en-US" altLang="en-US" sz="3200" dirty="0">
                <a:cs typeface="Arial" panose="020B0604020202020204" pitchFamily="34" charset="0"/>
              </a:rPr>
              <a:t>°C – 100°C, or –0.9°C.</a:t>
            </a:r>
            <a:endParaRPr lang="en-US" altLang="en-US" sz="3200" dirty="0">
              <a:cs typeface="Arial" panose="020B0604020202020204" pitchFamily="34" charset="0"/>
            </a:endParaRPr>
          </a:p>
          <a:p>
            <a:pPr marL="457200" lvl="1" indent="0">
              <a:spcBef>
                <a:spcPct val="0"/>
              </a:spcBef>
              <a:buClrTx/>
              <a:buNone/>
            </a:pPr>
            <a:endParaRPr lang="en-US" altLang="en-US" sz="2400" dirty="0"/>
          </a:p>
        </p:txBody>
      </p:sp>
      <p:sp>
        <p:nvSpPr>
          <p:cNvPr id="3" name="Rectangle 2"/>
          <p:cNvSpPr/>
          <p:nvPr/>
        </p:nvSpPr>
        <p:spPr>
          <a:xfrm>
            <a:off x="1219200" y="152400"/>
            <a:ext cx="6569075" cy="1108075"/>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6600" b="0" i="1" u="none" strike="noStrike" kern="1200" cap="none" spc="0" normalizeH="0" baseline="0" noProof="0" dirty="0">
                <a:ln>
                  <a:noFill/>
                </a:ln>
                <a:solidFill>
                  <a:schemeClr val="tx2"/>
                </a:solidFill>
                <a:effectLst/>
                <a:uLnTx/>
                <a:uFillTx/>
                <a:latin typeface="+mj-lt"/>
                <a:ea typeface="+mj-ea"/>
                <a:cs typeface="+mj-cs"/>
              </a:rPr>
              <a:t>Determining Error</a:t>
            </a:r>
            <a:endParaRPr kumimoji="0" lang="en-US" altLang="en-US" sz="6600" b="0" i="1"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44" name="Rectangle 16"/>
          <p:cNvSpPr/>
          <p:nvPr/>
        </p:nvSpPr>
        <p:spPr>
          <a:xfrm>
            <a:off x="4572000" y="3810000"/>
            <a:ext cx="2971800" cy="838200"/>
          </a:xfrm>
          <a:prstGeom prst="rect">
            <a:avLst/>
          </a:prstGeom>
          <a:solidFill>
            <a:srgbClr val="FF99FF">
              <a:alpha val="50195"/>
            </a:srgbClr>
          </a:solidFill>
          <a:ln w="9525">
            <a:noFill/>
          </a:ln>
        </p:spPr>
        <p:txBody>
          <a:bodyPr wrap="none"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34819" name="Text Box 2"/>
          <p:cNvSpPr txBox="1"/>
          <p:nvPr/>
        </p:nvSpPr>
        <p:spPr>
          <a:xfrm>
            <a:off x="914400" y="457200"/>
            <a:ext cx="7162800" cy="579438"/>
          </a:xfrm>
          <a:prstGeom prst="rect">
            <a:avLst/>
          </a:prstGeom>
          <a:solidFill>
            <a:srgbClr val="FFFF66"/>
          </a:solid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dirty="0">
                <a:solidFill>
                  <a:srgbClr val="FF0000"/>
                </a:solidFill>
                <a:latin typeface="Swis721 Md BT" pitchFamily="34" charset="0"/>
              </a:rPr>
              <a:t>What is an error?</a:t>
            </a:r>
            <a:endParaRPr lang="en-GB" altLang="en-US" dirty="0">
              <a:solidFill>
                <a:srgbClr val="FF0000"/>
              </a:solidFill>
              <a:latin typeface="Swis721 Md BT" pitchFamily="34" charset="0"/>
            </a:endParaRPr>
          </a:p>
        </p:txBody>
      </p:sp>
      <p:grpSp>
        <p:nvGrpSpPr>
          <p:cNvPr id="2" name="Group 14"/>
          <p:cNvGrpSpPr/>
          <p:nvPr/>
        </p:nvGrpSpPr>
        <p:grpSpPr>
          <a:xfrm>
            <a:off x="4572000" y="762000"/>
            <a:ext cx="3886200" cy="2286000"/>
            <a:chOff x="2880" y="480"/>
            <a:chExt cx="2448" cy="1440"/>
          </a:xfrm>
        </p:grpSpPr>
        <p:sp>
          <p:nvSpPr>
            <p:cNvPr id="34824" name="AutoShape 4"/>
            <p:cNvSpPr/>
            <p:nvPr/>
          </p:nvSpPr>
          <p:spPr>
            <a:xfrm>
              <a:off x="2880" y="480"/>
              <a:ext cx="2448" cy="1440"/>
            </a:xfrm>
            <a:prstGeom prst="cloudCallout">
              <a:avLst>
                <a:gd name="adj1" fmla="val -99917"/>
                <a:gd name="adj2" fmla="val 44444"/>
              </a:avLst>
            </a:prstGeom>
            <a:gradFill rotWithShape="0">
              <a:gsLst>
                <a:gs pos="0">
                  <a:srgbClr val="FFFFFF"/>
                </a:gs>
                <a:gs pos="100000">
                  <a:srgbClr val="FF99FF"/>
                </a:gs>
              </a:gsLst>
              <a:path path="rect">
                <a:fillToRect l="50000" t="50000" r="50000" b="50000"/>
              </a:path>
              <a:tileRect/>
            </a:gradFill>
            <a:ln w="9525" cap="flat" cmpd="sng">
              <a:solidFill>
                <a:schemeClr val="tx1"/>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0"/>
                </a:spcBef>
                <a:buClrTx/>
                <a:buNone/>
              </a:pPr>
              <a:endParaRPr lang="en-US" altLang="en-US" sz="2400" dirty="0">
                <a:latin typeface="Swis721 Md BT" pitchFamily="34" charset="0"/>
              </a:endParaRPr>
            </a:p>
          </p:txBody>
        </p:sp>
        <p:sp>
          <p:nvSpPr>
            <p:cNvPr id="34825" name="Text Box 5"/>
            <p:cNvSpPr txBox="1"/>
            <p:nvPr/>
          </p:nvSpPr>
          <p:spPr>
            <a:xfrm>
              <a:off x="3072" y="892"/>
              <a:ext cx="2016" cy="63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800" b="1" dirty="0">
                  <a:solidFill>
                    <a:srgbClr val="FF0000"/>
                  </a:solidFill>
                  <a:latin typeface="Comic Sans MS" panose="030F0702030302020204" pitchFamily="66" charset="0"/>
                </a:rPr>
                <a:t>Some are due to </a:t>
              </a:r>
              <a:r>
                <a:rPr lang="en-GB" altLang="en-US" b="1" dirty="0">
                  <a:solidFill>
                    <a:srgbClr val="FF0000"/>
                  </a:solidFill>
                  <a:latin typeface="Comic Sans MS" panose="030F0702030302020204" pitchFamily="66" charset="0"/>
                </a:rPr>
                <a:t>human</a:t>
              </a:r>
              <a:r>
                <a:rPr lang="en-GB" altLang="en-US" sz="2800" b="1" dirty="0">
                  <a:solidFill>
                    <a:srgbClr val="FF0000"/>
                  </a:solidFill>
                  <a:latin typeface="Comic Sans MS" panose="030F0702030302020204" pitchFamily="66" charset="0"/>
                </a:rPr>
                <a:t> error…</a:t>
              </a:r>
              <a:endParaRPr lang="en-GB" altLang="en-US" sz="2800" b="1" dirty="0">
                <a:solidFill>
                  <a:srgbClr val="FF0000"/>
                </a:solidFill>
                <a:latin typeface="Comic Sans MS" panose="030F0702030302020204" pitchFamily="66" charset="0"/>
              </a:endParaRPr>
            </a:p>
          </p:txBody>
        </p:sp>
      </p:grpSp>
      <p:pic>
        <p:nvPicPr>
          <p:cNvPr id="34821" name="Picture 6" descr="D:\P4U Web-site items\KJ-PowerPoints\images for PPTs\ProfM-fromTechSetTIFF+Transparent.gif"/>
          <p:cNvPicPr>
            <a:picLocks noChangeAspect="1"/>
          </p:cNvPicPr>
          <p:nvPr/>
        </p:nvPicPr>
        <p:blipFill>
          <a:blip r:embed="rId1"/>
          <a:stretch>
            <a:fillRect/>
          </a:stretch>
        </p:blipFill>
        <p:spPr>
          <a:xfrm>
            <a:off x="868363" y="2362200"/>
            <a:ext cx="2838450" cy="4095750"/>
          </a:xfrm>
          <a:prstGeom prst="rect">
            <a:avLst/>
          </a:prstGeom>
          <a:noFill/>
          <a:ln w="9525">
            <a:noFill/>
          </a:ln>
        </p:spPr>
      </p:pic>
      <p:sp>
        <p:nvSpPr>
          <p:cNvPr id="73741" name="Text Box 13"/>
          <p:cNvSpPr txBox="1"/>
          <p:nvPr/>
        </p:nvSpPr>
        <p:spPr>
          <a:xfrm>
            <a:off x="4572000" y="3276600"/>
            <a:ext cx="3244850" cy="13700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400" dirty="0">
                <a:latin typeface="Swis721 Md BT" pitchFamily="34" charset="0"/>
              </a:rPr>
              <a:t>For example,</a:t>
            </a:r>
            <a:endParaRPr lang="en-GB" altLang="en-US" sz="2400" dirty="0">
              <a:latin typeface="Swis721 Md BT" pitchFamily="34" charset="0"/>
            </a:endParaRPr>
          </a:p>
          <a:p>
            <a:pPr marL="0" lvl="0" indent="0" eaLnBrk="1" hangingPunct="1">
              <a:spcBef>
                <a:spcPct val="50000"/>
              </a:spcBef>
              <a:buClrTx/>
              <a:buNone/>
            </a:pPr>
            <a:r>
              <a:rPr lang="en-GB" altLang="en-US" sz="2400" dirty="0">
                <a:latin typeface="Swis721 Md BT" pitchFamily="34" charset="0"/>
              </a:rPr>
              <a:t>by not using the </a:t>
            </a:r>
            <a:br>
              <a:rPr lang="en-GB" altLang="en-US" sz="2400" dirty="0">
                <a:latin typeface="Swis721 Md BT" pitchFamily="34" charset="0"/>
              </a:rPr>
            </a:br>
            <a:r>
              <a:rPr lang="en-GB" altLang="en-US" sz="2400" dirty="0">
                <a:latin typeface="Swis721 Md BT" pitchFamily="34" charset="0"/>
              </a:rPr>
              <a:t>equipment correctly</a:t>
            </a:r>
            <a:endParaRPr lang="en-GB" altLang="en-US" sz="2400" dirty="0">
              <a:latin typeface="Swis721 Md BT" pitchFamily="34" charset="0"/>
            </a:endParaRPr>
          </a:p>
        </p:txBody>
      </p:sp>
      <p:sp>
        <p:nvSpPr>
          <p:cNvPr id="73743" name="Text Box 15"/>
          <p:cNvSpPr txBox="1"/>
          <p:nvPr/>
        </p:nvSpPr>
        <p:spPr>
          <a:xfrm>
            <a:off x="4572000" y="5029200"/>
            <a:ext cx="3429000"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stStyle>
          <a:p>
            <a:pPr marL="0" lvl="0" indent="0" eaLnBrk="1" hangingPunct="1">
              <a:spcBef>
                <a:spcPct val="50000"/>
              </a:spcBef>
              <a:buClrTx/>
              <a:buNone/>
            </a:pPr>
            <a:r>
              <a:rPr lang="en-GB" altLang="en-US" sz="2400" dirty="0">
                <a:latin typeface="Swis721 Md BT" pitchFamily="34" charset="0"/>
              </a:rPr>
              <a:t>Let’s look at </a:t>
            </a:r>
            <a:br>
              <a:rPr lang="en-GB" altLang="en-US" sz="2400" dirty="0">
                <a:latin typeface="Swis721 Md BT" pitchFamily="34" charset="0"/>
              </a:rPr>
            </a:br>
            <a:r>
              <a:rPr lang="en-GB" altLang="en-US" sz="2400" dirty="0">
                <a:latin typeface="Swis721 Md BT" pitchFamily="34" charset="0"/>
              </a:rPr>
              <a:t>some examples.</a:t>
            </a:r>
            <a:endParaRPr lang="en-GB" altLang="en-US" sz="2400" dirty="0">
              <a:latin typeface="Swis721 Md BT"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iterate type="wd">
                                    <p:tmAbs val="300"/>
                                  </p:iterate>
                                  <p:childTnLst>
                                    <p:set>
                                      <p:cBhvr>
                                        <p:cTn id="11" dur="1" fill="hold">
                                          <p:stCondLst>
                                            <p:cond delay="299"/>
                                          </p:stCondLst>
                                        </p:cTn>
                                        <p:tgtEl>
                                          <p:spTgt spid="73741"/>
                                        </p:tgtEl>
                                        <p:attrNameLst>
                                          <p:attrName>style.visibility</p:attrName>
                                        </p:attrNameLst>
                                      </p:cBhvr>
                                      <p:to>
                                        <p:strVal val="visible"/>
                                      </p:to>
                                    </p:set>
                                  </p:childTnLst>
                                </p:cTn>
                              </p:par>
                            </p:childTnLst>
                          </p:cTn>
                        </p:par>
                        <p:par>
                          <p:cTn id="12" fill="hold">
                            <p:stCondLst>
                              <p:cond delay="300"/>
                            </p:stCondLst>
                            <p:childTnLst>
                              <p:par>
                                <p:cTn id="13" presetID="9" presetClass="entr" presetSubtype="0" fill="hold" nodeType="afterEffect">
                                  <p:stCondLst>
                                    <p:cond delay="2000"/>
                                  </p:stCondLst>
                                  <p:childTnLst>
                                    <p:set>
                                      <p:cBhvr>
                                        <p:cTn id="14" dur="1" fill="hold">
                                          <p:stCondLst>
                                            <p:cond delay="0"/>
                                          </p:stCondLst>
                                        </p:cTn>
                                        <p:tgtEl>
                                          <p:spTgt spid="73744"/>
                                        </p:tgtEl>
                                        <p:attrNameLst>
                                          <p:attrName>style.visibility</p:attrName>
                                        </p:attrNameLst>
                                      </p:cBhvr>
                                      <p:to>
                                        <p:strVal val="visible"/>
                                      </p:to>
                                    </p:set>
                                    <p:animEffect transition="in" filter="dissolve">
                                      <p:cBhvr>
                                        <p:cTn id="15" dur="500"/>
                                        <p:tgtEl>
                                          <p:spTgt spid="7374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iterate type="wd">
                                    <p:tmAbs val="300"/>
                                  </p:iterate>
                                  <p:childTnLst>
                                    <p:set>
                                      <p:cBhvr>
                                        <p:cTn id="19" dur="1" fill="hold">
                                          <p:stCondLst>
                                            <p:cond delay="299"/>
                                          </p:stCondLst>
                                        </p:cTn>
                                        <p:tgtEl>
                                          <p:spTgt spid="73743"/>
                                        </p:tgtEl>
                                        <p:attrNameLst>
                                          <p:attrName>style.visibility</p:attrName>
                                        </p:attrNameLst>
                                      </p:cBhvr>
                                      <p:to>
                                        <p:strVal val="visible"/>
                                      </p:to>
                                    </p:set>
                                  </p:childTnLst>
                                  <p:subTnLst>
                                    <p:audio>
                                      <p:cMediaNode>
                                        <p:cTn display="0" masterRel="sameClick">
                                          <p:stCondLst>
                                            <p:cond evt="begin" delay="0">
                                              <p:tn val="18"/>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4" grpId="0" animBg="1"/>
      <p:bldP spid="73741" grpId="0"/>
      <p:bldP spid="73743" grpId="0"/>
    </p:bldLst>
  </p:timing>
</p:sld>
</file>

<file path=ppt/theme/theme1.xml><?xml version="1.0" encoding="utf-8"?>
<a:theme xmlns:a="http://schemas.openxmlformats.org/drawingml/2006/main" name="Fireball">
  <a:themeElements>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Firebal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Fireball">
  <a:themeElements>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fontScheme name="Firebal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Fireball 1">
        <a:dk1>
          <a:srgbClr val="5F5F5F"/>
        </a:dk1>
        <a:lt1>
          <a:srgbClr val="FFFFCC"/>
        </a:lt1>
        <a:dk2>
          <a:srgbClr val="000000"/>
        </a:dk2>
        <a:lt2>
          <a:srgbClr val="FFCC66"/>
        </a:lt2>
        <a:accent1>
          <a:srgbClr val="FF9933"/>
        </a:accent1>
        <a:accent2>
          <a:srgbClr val="CC0066"/>
        </a:accent2>
        <a:accent3>
          <a:srgbClr val="AAAAAA"/>
        </a:accent3>
        <a:accent4>
          <a:srgbClr val="DADAAE"/>
        </a:accent4>
        <a:accent5>
          <a:srgbClr val="FFCAAD"/>
        </a:accent5>
        <a:accent6>
          <a:srgbClr val="B9005C"/>
        </a:accent6>
        <a:hlink>
          <a:srgbClr val="CC00CC"/>
        </a:hlink>
        <a:folHlink>
          <a:srgbClr val="990099"/>
        </a:folHlink>
      </a:clrScheme>
      <a:clrMap bg1="dk2" tx1="lt1" bg2="dk1" tx2="lt2" accent1="accent1" accent2="accent2" accent3="accent3" accent4="accent4" accent5="accent5" accent6="accent6" hlink="hlink" folHlink="folHlink"/>
    </a:extraClrScheme>
    <a:extraClrScheme>
      <a:clrScheme name="Fireball 2">
        <a:dk1>
          <a:srgbClr val="000000"/>
        </a:dk1>
        <a:lt1>
          <a:srgbClr val="FFFFFF"/>
        </a:lt1>
        <a:dk2>
          <a:srgbClr val="FF9900"/>
        </a:dk2>
        <a:lt2>
          <a:srgbClr val="5F5F5F"/>
        </a:lt2>
        <a:accent1>
          <a:srgbClr val="FF9933"/>
        </a:accent1>
        <a:accent2>
          <a:srgbClr val="CC0066"/>
        </a:accent2>
        <a:accent3>
          <a:srgbClr val="FFFFFF"/>
        </a:accent3>
        <a:accent4>
          <a:srgbClr val="000000"/>
        </a:accent4>
        <a:accent5>
          <a:srgbClr val="FFCAAD"/>
        </a:accent5>
        <a:accent6>
          <a:srgbClr val="B9005C"/>
        </a:accent6>
        <a:hlink>
          <a:srgbClr val="CC00CC"/>
        </a:hlink>
        <a:folHlink>
          <a:srgbClr val="990099"/>
        </a:folHlink>
      </a:clrScheme>
      <a:clrMap bg1="lt1" tx1="dk1" bg2="lt2" tx2="dk2" accent1="accent1" accent2="accent2" accent3="accent3" accent4="accent4" accent5="accent5" accent6="accent6" hlink="hlink" folHlink="folHlink"/>
    </a:extraClrScheme>
    <a:extraClrScheme>
      <a:clrScheme name="Firebal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9563</Words>
  <Application>WPS Presentation</Application>
  <PresentationFormat/>
  <Paragraphs>467</Paragraphs>
  <Slides>48</Slides>
  <Notes>6</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48</vt:i4>
      </vt:variant>
    </vt:vector>
  </HeadingPairs>
  <TitlesOfParts>
    <vt:vector size="62" baseType="lpstr">
      <vt:lpstr>Arial</vt:lpstr>
      <vt:lpstr>SimSun</vt:lpstr>
      <vt:lpstr>Wingdings</vt:lpstr>
      <vt:lpstr>Times New Roman</vt:lpstr>
      <vt:lpstr>Calibri</vt:lpstr>
      <vt:lpstr>Swis721 Md BT</vt:lpstr>
      <vt:lpstr>ESRI AMFM Electric</vt:lpstr>
      <vt:lpstr>Comic Sans MS</vt:lpstr>
      <vt:lpstr>MS PGothic</vt:lpstr>
      <vt:lpstr>Symbol</vt:lpstr>
      <vt:lpstr>Microsoft YaHei</vt:lpstr>
      <vt:lpstr>Arial Unicode MS</vt:lpstr>
      <vt:lpstr>Fireball</vt:lpstr>
      <vt:lpstr>1_Fireball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Notation</dc:title>
  <dc:creator>S11</dc:creator>
  <cp:lastModifiedBy>DR. ILYAS-PC</cp:lastModifiedBy>
  <cp:revision>49</cp:revision>
  <dcterms:created xsi:type="dcterms:W3CDTF">2008-10-21T13:17:36Z</dcterms:created>
  <dcterms:modified xsi:type="dcterms:W3CDTF">2025-03-03T02:45:32Z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73B84743303442529EBFCB1AFB0B9C98_12</vt:lpwstr>
  </property>
  <property fmtid="{D5CDD505-2E9C-101B-9397-08002B2CF9AE}" pid="3" name="KSOProductBuildVer">
    <vt:lpwstr>1033-12.2.0.19805</vt:lpwstr>
  </property>
</Properties>
</file>