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8288000" cy="10287000"/>
  <p:notesSz cx="6858000" cy="9144000"/>
  <p:embeddedFontLst>
    <p:embeddedFont>
      <p:font typeface="Calibri" panose="020F0502020204030204" pitchFamily="34" charset="0"/>
      <p:regular r:id="rId43"/>
      <p:bold r:id="rId44"/>
      <p:italic r:id="rId45"/>
      <p:boldItalic r:id="rId46"/>
    </p:embeddedFont>
    <p:embeddedFont>
      <p:font typeface="Questrial" pitchFamily="2" charset="0"/>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22" autoAdjust="0"/>
  </p:normalViewPr>
  <p:slideViewPr>
    <p:cSldViewPr>
      <p:cViewPr varScale="1">
        <p:scale>
          <a:sx n="39" d="100"/>
          <a:sy n="39" d="100"/>
        </p:scale>
        <p:origin x="95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990245"/>
            <a:ext cx="13270737" cy="3669244"/>
          </a:xfrm>
          <a:prstGeom prst="rect">
            <a:avLst/>
          </a:prstGeom>
        </p:spPr>
        <p:txBody>
          <a:bodyPr lIns="0" tIns="0" rIns="0" bIns="0" rtlCol="0" anchor="t">
            <a:spAutoFit/>
          </a:bodyPr>
          <a:lstStyle/>
          <a:p>
            <a:pPr marL="0" lvl="0" indent="0">
              <a:lnSpc>
                <a:spcPts val="9594"/>
              </a:lnSpc>
            </a:pPr>
            <a:r>
              <a:rPr lang="en-US" sz="8722">
                <a:solidFill>
                  <a:srgbClr val="000000"/>
                </a:solidFill>
                <a:latin typeface="Questrial"/>
              </a:rPr>
              <a:t>Perancangan sistem fuzzy untuk memprediksi jumlah  produksi karet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68038" y="6741517"/>
            <a:ext cx="6597022" cy="2516783"/>
          </a:xfrm>
          <a:custGeom>
            <a:avLst/>
            <a:gdLst/>
            <a:ahLst/>
            <a:cxnLst/>
            <a:rect l="l" t="t" r="r" b="b"/>
            <a:pathLst>
              <a:path w="6597022" h="2516783">
                <a:moveTo>
                  <a:pt x="0" y="0"/>
                </a:moveTo>
                <a:lnTo>
                  <a:pt x="6597022" y="0"/>
                </a:lnTo>
                <a:lnTo>
                  <a:pt x="6597022" y="2516783"/>
                </a:lnTo>
                <a:lnTo>
                  <a:pt x="0" y="2516783"/>
                </a:lnTo>
                <a:lnTo>
                  <a:pt x="0" y="0"/>
                </a:lnTo>
                <a:close/>
              </a:path>
            </a:pathLst>
          </a:custGeom>
          <a:blipFill>
            <a:blip r:embed="rId2"/>
            <a:stretch>
              <a:fillRect/>
            </a:stretch>
          </a:blipFill>
        </p:spPr>
        <p:txBody>
          <a:bodyPr/>
          <a:lstStyle/>
          <a:p>
            <a:endParaRPr lang="id-ID"/>
          </a:p>
        </p:txBody>
      </p:sp>
      <p:sp>
        <p:nvSpPr>
          <p:cNvPr id="3" name="Freeform 3"/>
          <p:cNvSpPr/>
          <p:nvPr/>
        </p:nvSpPr>
        <p:spPr>
          <a:xfrm>
            <a:off x="2739858" y="395352"/>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40939" y="6790356"/>
            <a:ext cx="7188607" cy="2332474"/>
          </a:xfrm>
          <a:custGeom>
            <a:avLst/>
            <a:gdLst/>
            <a:ahLst/>
            <a:cxnLst/>
            <a:rect l="l" t="t" r="r" b="b"/>
            <a:pathLst>
              <a:path w="7188607" h="2332474">
                <a:moveTo>
                  <a:pt x="0" y="0"/>
                </a:moveTo>
                <a:lnTo>
                  <a:pt x="7188607" y="0"/>
                </a:lnTo>
                <a:lnTo>
                  <a:pt x="7188607" y="2332473"/>
                </a:lnTo>
                <a:lnTo>
                  <a:pt x="0" y="2332473"/>
                </a:lnTo>
                <a:lnTo>
                  <a:pt x="0" y="0"/>
                </a:lnTo>
                <a:close/>
              </a:path>
            </a:pathLst>
          </a:custGeom>
          <a:blipFill>
            <a:blip r:embed="rId2"/>
            <a:stretch>
              <a:fillRect/>
            </a:stretch>
          </a:blipFill>
        </p:spPr>
        <p:txBody>
          <a:bodyPr/>
          <a:lstStyle/>
          <a:p>
            <a:endParaRPr lang="id-ID"/>
          </a:p>
        </p:txBody>
      </p:sp>
      <p:sp>
        <p:nvSpPr>
          <p:cNvPr id="3" name="Freeform 3"/>
          <p:cNvSpPr/>
          <p:nvPr/>
        </p:nvSpPr>
        <p:spPr>
          <a:xfrm>
            <a:off x="2889254" y="288640"/>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80820" y="6602900"/>
            <a:ext cx="6701434" cy="2909833"/>
          </a:xfrm>
          <a:custGeom>
            <a:avLst/>
            <a:gdLst/>
            <a:ahLst/>
            <a:cxnLst/>
            <a:rect l="l" t="t" r="r" b="b"/>
            <a:pathLst>
              <a:path w="6701434" h="2909833">
                <a:moveTo>
                  <a:pt x="0" y="0"/>
                </a:moveTo>
                <a:lnTo>
                  <a:pt x="6701434" y="0"/>
                </a:lnTo>
                <a:lnTo>
                  <a:pt x="6701434" y="2909833"/>
                </a:lnTo>
                <a:lnTo>
                  <a:pt x="0" y="2909833"/>
                </a:lnTo>
                <a:lnTo>
                  <a:pt x="0" y="0"/>
                </a:lnTo>
                <a:close/>
              </a:path>
            </a:pathLst>
          </a:custGeom>
          <a:blipFill>
            <a:blip r:embed="rId2"/>
            <a:stretch>
              <a:fillRect/>
            </a:stretch>
          </a:blipFill>
        </p:spPr>
        <p:txBody>
          <a:bodyPr/>
          <a:lstStyle/>
          <a:p>
            <a:endParaRPr lang="id-ID"/>
          </a:p>
        </p:txBody>
      </p:sp>
      <p:sp>
        <p:nvSpPr>
          <p:cNvPr id="3" name="Freeform 3"/>
          <p:cNvSpPr/>
          <p:nvPr/>
        </p:nvSpPr>
        <p:spPr>
          <a:xfrm>
            <a:off x="3017308" y="0"/>
            <a:ext cx="12253383" cy="6892528"/>
          </a:xfrm>
          <a:custGeom>
            <a:avLst/>
            <a:gdLst/>
            <a:ahLst/>
            <a:cxnLst/>
            <a:rect l="l" t="t" r="r" b="b"/>
            <a:pathLst>
              <a:path w="12253383" h="6892528">
                <a:moveTo>
                  <a:pt x="0" y="0"/>
                </a:moveTo>
                <a:lnTo>
                  <a:pt x="12253384" y="0"/>
                </a:lnTo>
                <a:lnTo>
                  <a:pt x="12253384" y="6892528"/>
                </a:lnTo>
                <a:lnTo>
                  <a:pt x="0" y="6892528"/>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87686" y="1697236"/>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3869700" y="933450"/>
            <a:ext cx="10289353" cy="1054517"/>
          </a:xfrm>
          <a:prstGeom prst="rect">
            <a:avLst/>
          </a:prstGeom>
        </p:spPr>
        <p:txBody>
          <a:bodyPr lIns="0" tIns="0" rIns="0" bIns="0" rtlCol="0" anchor="t">
            <a:spAutoFit/>
          </a:bodyPr>
          <a:lstStyle/>
          <a:p>
            <a:pPr algn="ctr">
              <a:lnSpc>
                <a:spcPts val="4233"/>
              </a:lnSpc>
              <a:spcBef>
                <a:spcPct val="0"/>
              </a:spcBef>
            </a:pPr>
            <a:r>
              <a:rPr lang="en-US" sz="2822">
                <a:solidFill>
                  <a:srgbClr val="000000"/>
                </a:solidFill>
                <a:latin typeface="Questrial"/>
              </a:rPr>
              <a:t>Jika menggabungkan fungsi keanggotaan semua variabel linguistik untuk Luas Lahan maka akan terlihat seperti berikut: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678617"/>
            <a:ext cx="6034617" cy="2929766"/>
          </a:xfrm>
          <a:custGeom>
            <a:avLst/>
            <a:gdLst/>
            <a:ahLst/>
            <a:cxnLst/>
            <a:rect l="l" t="t" r="r" b="b"/>
            <a:pathLst>
              <a:path w="6034617" h="2929766">
                <a:moveTo>
                  <a:pt x="0" y="0"/>
                </a:moveTo>
                <a:lnTo>
                  <a:pt x="6034617" y="0"/>
                </a:lnTo>
                <a:lnTo>
                  <a:pt x="6034617" y="2929766"/>
                </a:lnTo>
                <a:lnTo>
                  <a:pt x="0" y="2929766"/>
                </a:lnTo>
                <a:lnTo>
                  <a:pt x="0" y="0"/>
                </a:lnTo>
                <a:close/>
              </a:path>
            </a:pathLst>
          </a:custGeom>
          <a:blipFill>
            <a:blip r:embed="rId2"/>
            <a:stretch>
              <a:fillRect/>
            </a:stretch>
          </a:blipFill>
        </p:spPr>
        <p:txBody>
          <a:bodyPr/>
          <a:lstStyle/>
          <a:p>
            <a:endParaRPr lang="id-ID"/>
          </a:p>
        </p:txBody>
      </p:sp>
      <p:sp>
        <p:nvSpPr>
          <p:cNvPr id="3" name="Freeform 3"/>
          <p:cNvSpPr/>
          <p:nvPr/>
        </p:nvSpPr>
        <p:spPr>
          <a:xfrm>
            <a:off x="6034617" y="1028700"/>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593961" y="1595603"/>
            <a:ext cx="5227232" cy="1616709"/>
          </a:xfrm>
          <a:prstGeom prst="rect">
            <a:avLst/>
          </a:prstGeom>
        </p:spPr>
        <p:txBody>
          <a:bodyPr lIns="0" tIns="0" rIns="0" bIns="0" rtlCol="0" anchor="t">
            <a:spAutoFit/>
          </a:bodyPr>
          <a:lstStyle/>
          <a:p>
            <a:pPr marL="0" lvl="0" indent="0" algn="ctr">
              <a:lnSpc>
                <a:spcPts val="4340"/>
              </a:lnSpc>
              <a:spcBef>
                <a:spcPct val="0"/>
              </a:spcBef>
            </a:pPr>
            <a:r>
              <a:rPr lang="en-US" sz="3100">
                <a:solidFill>
                  <a:srgbClr val="000000"/>
                </a:solidFill>
                <a:latin typeface="Questrial"/>
              </a:rPr>
              <a:t>Berapa derajat keanggotaan untuk luas lahan 1300 meter persegi?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1173" y="2493969"/>
            <a:ext cx="12767150" cy="48958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Questrial"/>
              </a:rPr>
              <a:t>Desain Fungsi keanggotaan dengan jenis trapezoidal untuk Kategori penggunaan pupuk </a:t>
            </a:r>
            <a:r>
              <a:rPr lang="en-US" sz="8000">
                <a:solidFill>
                  <a:srgbClr val="FF5757"/>
                </a:solidFill>
                <a:latin typeface="Questrial"/>
              </a:rPr>
              <a:t>Tinggi         </a:t>
            </a:r>
          </a:p>
        </p:txBody>
      </p:sp>
      <p:sp>
        <p:nvSpPr>
          <p:cNvPr id="3" name="TextBox 3"/>
          <p:cNvSpPr txBox="1"/>
          <p:nvPr/>
        </p:nvSpPr>
        <p:spPr>
          <a:xfrm>
            <a:off x="14712146" y="8629650"/>
            <a:ext cx="2864296" cy="12382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Questrial"/>
              </a:rPr>
              <a:t>---&gt;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53617" y="759867"/>
            <a:ext cx="11550635" cy="2619375"/>
          </a:xfrm>
          <a:prstGeom prst="rect">
            <a:avLst/>
          </a:prstGeom>
        </p:spPr>
        <p:txBody>
          <a:bodyPr lIns="0" tIns="0" rIns="0" bIns="0" rtlCol="0" anchor="t">
            <a:spAutoFit/>
          </a:bodyPr>
          <a:lstStyle/>
          <a:p>
            <a:pPr marL="0" lvl="0" indent="0">
              <a:lnSpc>
                <a:spcPts val="6840"/>
              </a:lnSpc>
              <a:spcBef>
                <a:spcPct val="0"/>
              </a:spcBef>
            </a:pPr>
            <a:r>
              <a:rPr lang="en-US" sz="5700">
                <a:solidFill>
                  <a:srgbClr val="000000"/>
                </a:solidFill>
                <a:latin typeface="Questrial"/>
              </a:rPr>
              <a:t>Batasan Fungsi Keanggotaan variabel linguistik untuk Penggunaan Pupuk </a:t>
            </a:r>
          </a:p>
        </p:txBody>
      </p:sp>
      <p:sp>
        <p:nvSpPr>
          <p:cNvPr id="3" name="TextBox 3"/>
          <p:cNvSpPr txBox="1"/>
          <p:nvPr/>
        </p:nvSpPr>
        <p:spPr>
          <a:xfrm>
            <a:off x="1309145" y="3695477"/>
            <a:ext cx="15669710" cy="5227320"/>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Questrial"/>
              </a:rPr>
              <a:t>Rentang nilai untuk batasan fungsi keanggotaan variabel linguistik "Penggunaan Pupuk" berkisar antara [0, 200] kg/ha.</a:t>
            </a:r>
          </a:p>
          <a:p>
            <a:pPr marL="604519" lvl="1" indent="-302260" algn="just">
              <a:lnSpc>
                <a:spcPts val="4199"/>
              </a:lnSpc>
              <a:buFont typeface="Arial"/>
              <a:buChar char="•"/>
            </a:pPr>
            <a:r>
              <a:rPr lang="en-US" sz="2799">
                <a:solidFill>
                  <a:srgbClr val="000000"/>
                </a:solidFill>
                <a:latin typeface="Questrial"/>
              </a:rPr>
              <a:t>Di sini, kami menentukan bahwa:</a:t>
            </a:r>
          </a:p>
          <a:p>
            <a:pPr marL="604519" lvl="1" indent="-302260" algn="just">
              <a:lnSpc>
                <a:spcPts val="4199"/>
              </a:lnSpc>
              <a:buFont typeface="Arial"/>
              <a:buChar char="•"/>
            </a:pPr>
            <a:r>
              <a:rPr lang="en-US" sz="2799">
                <a:solidFill>
                  <a:srgbClr val="000000"/>
                </a:solidFill>
                <a:latin typeface="Questrial"/>
              </a:rPr>
              <a:t>Penggunaan pupuk kurang dari atau sama dengan 20 kg/ha dianggap "Rendah."</a:t>
            </a:r>
          </a:p>
          <a:p>
            <a:pPr marL="604519" lvl="1" indent="-302260" algn="just">
              <a:lnSpc>
                <a:spcPts val="4199"/>
              </a:lnSpc>
              <a:buFont typeface="Arial"/>
              <a:buChar char="•"/>
            </a:pPr>
            <a:r>
              <a:rPr lang="en-US" sz="2799">
                <a:solidFill>
                  <a:srgbClr val="000000"/>
                </a:solidFill>
                <a:latin typeface="Questrial"/>
              </a:rPr>
              <a:t>Penggunaan pupuk lebih dari 50 kg/ha dianggap "Tidak Rendah."</a:t>
            </a:r>
          </a:p>
          <a:p>
            <a:pPr marL="604519" lvl="1" indent="-302260" algn="just">
              <a:lnSpc>
                <a:spcPts val="4199"/>
              </a:lnSpc>
              <a:buFont typeface="Arial"/>
              <a:buChar char="•"/>
            </a:pPr>
            <a:r>
              <a:rPr lang="en-US" sz="2799">
                <a:solidFill>
                  <a:srgbClr val="000000"/>
                </a:solidFill>
                <a:latin typeface="Questrial"/>
              </a:rPr>
              <a:t>Penggunaan pupuk dianggap "Sedang" pada rentang 40 hingga 80 kg/ha dan dianggap "Tidak Sedang" jika penggunaan pupuk kurang dari atau sama dengan 20 kg/ha atau lebih dari 100 kg/ha.</a:t>
            </a:r>
          </a:p>
          <a:p>
            <a:pPr marL="604519" lvl="1" indent="-302260" algn="just">
              <a:lnSpc>
                <a:spcPts val="4199"/>
              </a:lnSpc>
              <a:spcBef>
                <a:spcPct val="0"/>
              </a:spcBef>
              <a:buFont typeface="Arial"/>
              <a:buChar char="•"/>
            </a:pPr>
            <a:r>
              <a:rPr lang="en-US" sz="2799">
                <a:solidFill>
                  <a:srgbClr val="000000"/>
                </a:solidFill>
                <a:latin typeface="Questrial"/>
              </a:rPr>
              <a:t>Penggunaan pupuk dianggap "Tinggi" jika penggunaan pupuk lebih dari 100 kg/ha dan dianggap "Tidak Tinggi" jika penggunaan pupuk kurang dari atau sama dengan 40 kg/ha.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18515" y="-618928"/>
            <a:ext cx="12253383" cy="6892528"/>
          </a:xfrm>
          <a:custGeom>
            <a:avLst/>
            <a:gdLst/>
            <a:ahLst/>
            <a:cxnLst/>
            <a:rect l="l" t="t" r="r" b="b"/>
            <a:pathLst>
              <a:path w="12253383" h="6892528">
                <a:moveTo>
                  <a:pt x="0" y="0"/>
                </a:moveTo>
                <a:lnTo>
                  <a:pt x="12253384" y="0"/>
                </a:lnTo>
                <a:lnTo>
                  <a:pt x="12253384" y="6892528"/>
                </a:lnTo>
                <a:lnTo>
                  <a:pt x="0" y="6892528"/>
                </a:lnTo>
                <a:lnTo>
                  <a:pt x="0" y="0"/>
                </a:lnTo>
                <a:close/>
              </a:path>
            </a:pathLst>
          </a:custGeom>
          <a:blipFill>
            <a:blip r:embed="rId2"/>
            <a:stretch>
              <a:fillRect/>
            </a:stretch>
          </a:blipFill>
        </p:spPr>
        <p:txBody>
          <a:bodyPr/>
          <a:lstStyle/>
          <a:p>
            <a:endParaRPr lang="id-ID"/>
          </a:p>
        </p:txBody>
      </p:sp>
      <p:sp>
        <p:nvSpPr>
          <p:cNvPr id="3" name="Freeform 3"/>
          <p:cNvSpPr/>
          <p:nvPr/>
        </p:nvSpPr>
        <p:spPr>
          <a:xfrm>
            <a:off x="6188168" y="6704316"/>
            <a:ext cx="5832282" cy="1956398"/>
          </a:xfrm>
          <a:custGeom>
            <a:avLst/>
            <a:gdLst/>
            <a:ahLst/>
            <a:cxnLst/>
            <a:rect l="l" t="t" r="r" b="b"/>
            <a:pathLst>
              <a:path w="5832282" h="1956398">
                <a:moveTo>
                  <a:pt x="0" y="0"/>
                </a:moveTo>
                <a:lnTo>
                  <a:pt x="5832282" y="0"/>
                </a:lnTo>
                <a:lnTo>
                  <a:pt x="5832282" y="1956398"/>
                </a:lnTo>
                <a:lnTo>
                  <a:pt x="0" y="1956398"/>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17308" y="-650423"/>
            <a:ext cx="12253383" cy="6892528"/>
          </a:xfrm>
          <a:custGeom>
            <a:avLst/>
            <a:gdLst/>
            <a:ahLst/>
            <a:cxnLst/>
            <a:rect l="l" t="t" r="r" b="b"/>
            <a:pathLst>
              <a:path w="12253383" h="6892528">
                <a:moveTo>
                  <a:pt x="0" y="0"/>
                </a:moveTo>
                <a:lnTo>
                  <a:pt x="12253384" y="0"/>
                </a:lnTo>
                <a:lnTo>
                  <a:pt x="12253384" y="6892528"/>
                </a:lnTo>
                <a:lnTo>
                  <a:pt x="0" y="6892528"/>
                </a:lnTo>
                <a:lnTo>
                  <a:pt x="0" y="0"/>
                </a:lnTo>
                <a:close/>
              </a:path>
            </a:pathLst>
          </a:custGeom>
          <a:blipFill>
            <a:blip r:embed="rId2"/>
            <a:stretch>
              <a:fillRect/>
            </a:stretch>
          </a:blipFill>
        </p:spPr>
        <p:txBody>
          <a:bodyPr/>
          <a:lstStyle/>
          <a:p>
            <a:endParaRPr lang="id-ID"/>
          </a:p>
        </p:txBody>
      </p:sp>
      <p:sp>
        <p:nvSpPr>
          <p:cNvPr id="3" name="Freeform 3"/>
          <p:cNvSpPr/>
          <p:nvPr/>
        </p:nvSpPr>
        <p:spPr>
          <a:xfrm>
            <a:off x="5962105" y="6735074"/>
            <a:ext cx="6857318" cy="2149017"/>
          </a:xfrm>
          <a:custGeom>
            <a:avLst/>
            <a:gdLst/>
            <a:ahLst/>
            <a:cxnLst/>
            <a:rect l="l" t="t" r="r" b="b"/>
            <a:pathLst>
              <a:path w="6857318" h="2149017">
                <a:moveTo>
                  <a:pt x="0" y="0"/>
                </a:moveTo>
                <a:lnTo>
                  <a:pt x="6857318" y="0"/>
                </a:lnTo>
                <a:lnTo>
                  <a:pt x="6857318" y="2149017"/>
                </a:lnTo>
                <a:lnTo>
                  <a:pt x="0" y="2149017"/>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53383" y="3781295"/>
            <a:ext cx="5780796" cy="2170751"/>
          </a:xfrm>
          <a:custGeom>
            <a:avLst/>
            <a:gdLst/>
            <a:ahLst/>
            <a:cxnLst/>
            <a:rect l="l" t="t" r="r" b="b"/>
            <a:pathLst>
              <a:path w="5780796" h="2170751">
                <a:moveTo>
                  <a:pt x="0" y="0"/>
                </a:moveTo>
                <a:lnTo>
                  <a:pt x="5780796" y="0"/>
                </a:lnTo>
                <a:lnTo>
                  <a:pt x="5780796" y="2170751"/>
                </a:lnTo>
                <a:lnTo>
                  <a:pt x="0" y="2170751"/>
                </a:lnTo>
                <a:lnTo>
                  <a:pt x="0" y="0"/>
                </a:lnTo>
                <a:close/>
              </a:path>
            </a:pathLst>
          </a:custGeom>
          <a:blipFill>
            <a:blip r:embed="rId2"/>
            <a:stretch>
              <a:fillRect t="-559" b="-559"/>
            </a:stretch>
          </a:blipFill>
        </p:spPr>
        <p:txBody>
          <a:bodyPr/>
          <a:lstStyle/>
          <a:p>
            <a:endParaRPr lang="id-ID"/>
          </a:p>
        </p:txBody>
      </p:sp>
      <p:sp>
        <p:nvSpPr>
          <p:cNvPr id="3" name="Freeform 3"/>
          <p:cNvSpPr/>
          <p:nvPr/>
        </p:nvSpPr>
        <p:spPr>
          <a:xfrm>
            <a:off x="320135" y="779515"/>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3"/>
            <a:stretch>
              <a:fillRect/>
            </a:stretch>
          </a:blipFill>
        </p:spPr>
        <p:txBody>
          <a:bodyPr/>
          <a:lstStyle/>
          <a:p>
            <a:endParaRPr lang="id-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29087" y="5438273"/>
            <a:ext cx="12029827" cy="1560195"/>
          </a:xfrm>
          <a:prstGeom prst="rect">
            <a:avLst/>
          </a:prstGeom>
        </p:spPr>
        <p:txBody>
          <a:bodyPr lIns="0" tIns="0" rIns="0" bIns="0" rtlCol="0" anchor="t">
            <a:spAutoFit/>
          </a:bodyPr>
          <a:lstStyle/>
          <a:p>
            <a:pPr marL="0" lvl="0" indent="0" algn="ctr">
              <a:lnSpc>
                <a:spcPts val="4199"/>
              </a:lnSpc>
              <a:spcBef>
                <a:spcPct val="0"/>
              </a:spcBef>
            </a:pPr>
            <a:r>
              <a:rPr lang="en-US" sz="2799">
                <a:solidFill>
                  <a:srgbClr val="000000"/>
                </a:solidFill>
                <a:latin typeface="Questrial"/>
              </a:rPr>
              <a:t>"Berapa ton jumlah produksi karet yang dihasilkan jika luas lahan yang digunakan adalah 1300 meter persegi dan penggunaan pupuk sebesar 80 kg/ha?"</a:t>
            </a:r>
          </a:p>
        </p:txBody>
      </p:sp>
      <p:sp>
        <p:nvSpPr>
          <p:cNvPr id="3" name="TextBox 3"/>
          <p:cNvSpPr txBox="1"/>
          <p:nvPr/>
        </p:nvSpPr>
        <p:spPr>
          <a:xfrm>
            <a:off x="1028700" y="2890005"/>
            <a:ext cx="15692667" cy="1466850"/>
          </a:xfrm>
          <a:prstGeom prst="rect">
            <a:avLst/>
          </a:prstGeom>
        </p:spPr>
        <p:txBody>
          <a:bodyPr lIns="0" tIns="0" rIns="0" bIns="0" rtlCol="0" anchor="t">
            <a:spAutoFit/>
          </a:bodyPr>
          <a:lstStyle/>
          <a:p>
            <a:pPr marL="0" lvl="0" indent="0" algn="ctr">
              <a:lnSpc>
                <a:spcPts val="11519"/>
              </a:lnSpc>
              <a:spcBef>
                <a:spcPct val="0"/>
              </a:spcBef>
            </a:pPr>
            <a:r>
              <a:rPr lang="en-US" sz="9600">
                <a:solidFill>
                  <a:srgbClr val="000000"/>
                </a:solidFill>
                <a:latin typeface="Questrial Bold"/>
              </a:rPr>
              <a:t>Contoh Kasus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49056" y="1697236"/>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3631070" y="1111112"/>
            <a:ext cx="10289353" cy="1587917"/>
          </a:xfrm>
          <a:prstGeom prst="rect">
            <a:avLst/>
          </a:prstGeom>
        </p:spPr>
        <p:txBody>
          <a:bodyPr lIns="0" tIns="0" rIns="0" bIns="0" rtlCol="0" anchor="t">
            <a:spAutoFit/>
          </a:bodyPr>
          <a:lstStyle/>
          <a:p>
            <a:pPr algn="ctr">
              <a:lnSpc>
                <a:spcPts val="4233"/>
              </a:lnSpc>
              <a:spcBef>
                <a:spcPct val="0"/>
              </a:spcBef>
            </a:pPr>
            <a:r>
              <a:rPr lang="en-US" sz="2822">
                <a:solidFill>
                  <a:srgbClr val="000000"/>
                </a:solidFill>
                <a:latin typeface="Questrial"/>
              </a:rPr>
              <a:t>Jika menggabungkan fungsi keanggotaan semua variabel linguistik untuk penggunaan pupuk maka akan terlihat seperti berikut: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992083"/>
            <a:ext cx="5791815" cy="2432184"/>
          </a:xfrm>
          <a:custGeom>
            <a:avLst/>
            <a:gdLst/>
            <a:ahLst/>
            <a:cxnLst/>
            <a:rect l="l" t="t" r="r" b="b"/>
            <a:pathLst>
              <a:path w="5791815" h="2432184">
                <a:moveTo>
                  <a:pt x="0" y="0"/>
                </a:moveTo>
                <a:lnTo>
                  <a:pt x="5791815" y="0"/>
                </a:lnTo>
                <a:lnTo>
                  <a:pt x="5791815" y="2432183"/>
                </a:lnTo>
                <a:lnTo>
                  <a:pt x="0" y="2432183"/>
                </a:lnTo>
                <a:lnTo>
                  <a:pt x="0" y="0"/>
                </a:lnTo>
                <a:close/>
              </a:path>
            </a:pathLst>
          </a:custGeom>
          <a:blipFill>
            <a:blip r:embed="rId2"/>
            <a:stretch>
              <a:fillRect/>
            </a:stretch>
          </a:blipFill>
        </p:spPr>
        <p:txBody>
          <a:bodyPr/>
          <a:lstStyle/>
          <a:p>
            <a:endParaRPr lang="id-ID"/>
          </a:p>
        </p:txBody>
      </p:sp>
      <p:sp>
        <p:nvSpPr>
          <p:cNvPr id="3" name="Freeform 3"/>
          <p:cNvSpPr/>
          <p:nvPr/>
        </p:nvSpPr>
        <p:spPr>
          <a:xfrm>
            <a:off x="5791815" y="1697236"/>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532059" y="2068139"/>
            <a:ext cx="5227232" cy="1616709"/>
          </a:xfrm>
          <a:prstGeom prst="rect">
            <a:avLst/>
          </a:prstGeom>
        </p:spPr>
        <p:txBody>
          <a:bodyPr lIns="0" tIns="0" rIns="0" bIns="0" rtlCol="0" anchor="t">
            <a:spAutoFit/>
          </a:bodyPr>
          <a:lstStyle/>
          <a:p>
            <a:pPr marL="0" lvl="0" indent="0" algn="ctr">
              <a:lnSpc>
                <a:spcPts val="4340"/>
              </a:lnSpc>
              <a:spcBef>
                <a:spcPct val="0"/>
              </a:spcBef>
            </a:pPr>
            <a:r>
              <a:rPr lang="en-US" sz="3100">
                <a:solidFill>
                  <a:srgbClr val="000000"/>
                </a:solidFill>
                <a:latin typeface="Questrial"/>
              </a:rPr>
              <a:t>Berapa derajat keanggotaan untuk penggunaan pupuk sebanyak 80 kg/ha?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58377" y="1767371"/>
            <a:ext cx="7738637" cy="3895725"/>
          </a:xfrm>
          <a:prstGeom prst="rect">
            <a:avLst/>
          </a:prstGeom>
        </p:spPr>
        <p:txBody>
          <a:bodyPr lIns="0" tIns="0" rIns="0" bIns="0" rtlCol="0" anchor="t">
            <a:spAutoFit/>
          </a:bodyPr>
          <a:lstStyle/>
          <a:p>
            <a:pPr marL="0" lvl="0" indent="0" algn="l">
              <a:lnSpc>
                <a:spcPts val="7679"/>
              </a:lnSpc>
              <a:spcBef>
                <a:spcPct val="0"/>
              </a:spcBef>
            </a:pPr>
            <a:r>
              <a:rPr lang="en-US" sz="6399">
                <a:solidFill>
                  <a:srgbClr val="000000"/>
                </a:solidFill>
                <a:latin typeface="Questrial Bold"/>
              </a:rPr>
              <a:t>Batasan Fungsi keanggotaan variabel linguistik pada output</a:t>
            </a:r>
          </a:p>
        </p:txBody>
      </p:sp>
      <p:sp>
        <p:nvSpPr>
          <p:cNvPr id="3" name="TextBox 3"/>
          <p:cNvSpPr txBox="1"/>
          <p:nvPr/>
        </p:nvSpPr>
        <p:spPr>
          <a:xfrm>
            <a:off x="1658377" y="5963806"/>
            <a:ext cx="11797071" cy="2481580"/>
          </a:xfrm>
          <a:prstGeom prst="rect">
            <a:avLst/>
          </a:prstGeom>
        </p:spPr>
        <p:txBody>
          <a:bodyPr lIns="0" tIns="0" rIns="0" bIns="0" rtlCol="0" anchor="t">
            <a:spAutoFit/>
          </a:bodyPr>
          <a:lstStyle/>
          <a:p>
            <a:pPr marL="0" lvl="0" indent="0">
              <a:lnSpc>
                <a:spcPts val="3919"/>
              </a:lnSpc>
              <a:spcBef>
                <a:spcPct val="0"/>
              </a:spcBef>
            </a:pPr>
            <a:r>
              <a:rPr lang="en-US" sz="2799">
                <a:solidFill>
                  <a:srgbClr val="000000"/>
                </a:solidFill>
                <a:latin typeface="Questrial"/>
              </a:rPr>
              <a:t>Jumlah produksi karet dinyatakan dengan rentang nilai [0, 300] ton, yang mana banyaknya produksi &lt;= 40 ton adalah rendah, jumlah produksi &gt; 60 ton tidak rendah, jumlah produksi 100 ton adalah sedang, produksi &lt;= 50 dan produksi &gt; 150 adalah tidak sedang, dan tinggi apabila jumlah produksi &gt; 200 ton, tidak tinggi apabila jumlah produksi &lt;= 120 ton.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67912" y="1028700"/>
            <a:ext cx="12253383" cy="6892528"/>
          </a:xfrm>
          <a:custGeom>
            <a:avLst/>
            <a:gdLst/>
            <a:ahLst/>
            <a:cxnLst/>
            <a:rect l="l" t="t" r="r" b="b"/>
            <a:pathLst>
              <a:path w="12253383" h="6892528">
                <a:moveTo>
                  <a:pt x="0" y="0"/>
                </a:moveTo>
                <a:lnTo>
                  <a:pt x="12253383" y="0"/>
                </a:lnTo>
                <a:lnTo>
                  <a:pt x="12253383" y="6892528"/>
                </a:lnTo>
                <a:lnTo>
                  <a:pt x="0" y="6892528"/>
                </a:lnTo>
                <a:lnTo>
                  <a:pt x="0" y="0"/>
                </a:lnTo>
                <a:close/>
              </a:path>
            </a:pathLst>
          </a:custGeom>
          <a:blipFill>
            <a:blip r:embed="rId2"/>
            <a:stretch>
              <a:fillRect/>
            </a:stretch>
          </a:blipFill>
        </p:spPr>
        <p:txBody>
          <a:bodyPr/>
          <a:lstStyle/>
          <a:p>
            <a:endParaRPr lang="id-I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99361" y="2366048"/>
            <a:ext cx="14084886" cy="1238250"/>
          </a:xfrm>
          <a:prstGeom prst="rect">
            <a:avLst/>
          </a:prstGeom>
        </p:spPr>
        <p:txBody>
          <a:bodyPr lIns="0" tIns="0" rIns="0" bIns="0" rtlCol="0" anchor="t">
            <a:spAutoFit/>
          </a:bodyPr>
          <a:lstStyle/>
          <a:p>
            <a:pPr marL="0" lvl="0" indent="0">
              <a:lnSpc>
                <a:spcPts val="9600"/>
              </a:lnSpc>
              <a:spcBef>
                <a:spcPct val="0"/>
              </a:spcBef>
            </a:pPr>
            <a:r>
              <a:rPr lang="en-US" sz="8000">
                <a:solidFill>
                  <a:srgbClr val="000000"/>
                </a:solidFill>
                <a:latin typeface="Questrial Bold"/>
              </a:rPr>
              <a:t>Inferensi</a:t>
            </a:r>
          </a:p>
        </p:txBody>
      </p:sp>
      <p:sp>
        <p:nvSpPr>
          <p:cNvPr id="3" name="TextBox 3"/>
          <p:cNvSpPr txBox="1"/>
          <p:nvPr/>
        </p:nvSpPr>
        <p:spPr>
          <a:xfrm>
            <a:off x="2099361" y="4037115"/>
            <a:ext cx="14089277" cy="3131820"/>
          </a:xfrm>
          <a:prstGeom prst="rect">
            <a:avLst/>
          </a:prstGeom>
        </p:spPr>
        <p:txBody>
          <a:bodyPr lIns="0" tIns="0" rIns="0" bIns="0" rtlCol="0" anchor="t">
            <a:spAutoFit/>
          </a:bodyPr>
          <a:lstStyle/>
          <a:p>
            <a:pPr marL="0" lvl="0" indent="0" algn="l">
              <a:lnSpc>
                <a:spcPts val="4199"/>
              </a:lnSpc>
              <a:spcBef>
                <a:spcPct val="0"/>
              </a:spcBef>
            </a:pPr>
            <a:r>
              <a:rPr lang="en-US" sz="2799">
                <a:solidFill>
                  <a:srgbClr val="000000"/>
                </a:solidFill>
                <a:latin typeface="Questrial"/>
              </a:rPr>
              <a:t>Proses inferensi dalam logika fuzzy menggabungkan input fuzzy yang telah difuzzifikasi sebelumnya dengan aturan-aturan ini untuk menghasilkan output fuzzy. Output ini adalah hasil dari pemrosesan input dengan mempertimbangkan bobot atau tingkat keanggotaan dari masing-masing aturan yang diterapkan. Proses ini memungkinkan sistem logika fuzzy untuk mengambil keputusan atau menghasilkan solusi yang lebih sesuai dengan ketidakpastian dan ambiguitas yang terkandung dalam input fuzzy.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9439" y="3558236"/>
            <a:ext cx="6345948" cy="24574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Questrial"/>
              </a:rPr>
              <a:t>Merancang aturan fuzzy</a:t>
            </a:r>
          </a:p>
        </p:txBody>
      </p:sp>
      <p:sp>
        <p:nvSpPr>
          <p:cNvPr id="3" name="TextBox 3"/>
          <p:cNvSpPr txBox="1"/>
          <p:nvPr/>
        </p:nvSpPr>
        <p:spPr>
          <a:xfrm>
            <a:off x="6682567" y="2043935"/>
            <a:ext cx="11244382" cy="5603871"/>
          </a:xfrm>
          <a:prstGeom prst="rect">
            <a:avLst/>
          </a:prstGeom>
        </p:spPr>
        <p:txBody>
          <a:bodyPr lIns="0" tIns="0" rIns="0" bIns="0" rtlCol="0" anchor="t">
            <a:spAutoFit/>
          </a:bodyPr>
          <a:lstStyle/>
          <a:p>
            <a:pPr marL="539759" lvl="1" indent="-269880">
              <a:lnSpc>
                <a:spcPts val="5000"/>
              </a:lnSpc>
              <a:buFont typeface="Arial"/>
              <a:buChar char="•"/>
            </a:pPr>
            <a:r>
              <a:rPr lang="en-US" sz="2500">
                <a:solidFill>
                  <a:srgbClr val="000000"/>
                </a:solidFill>
                <a:latin typeface="Questrial"/>
              </a:rPr>
              <a:t>berikut aturan-aturan yang akan menentukan apakah jumlah produksi karet rendah, sedang atau tinggi</a:t>
            </a:r>
          </a:p>
          <a:p>
            <a:pPr marL="539759" lvl="1" indent="-269880">
              <a:lnSpc>
                <a:spcPts val="5000"/>
              </a:lnSpc>
              <a:buFont typeface="Arial"/>
              <a:buChar char="•"/>
            </a:pPr>
            <a:r>
              <a:rPr lang="en-US" sz="2500">
                <a:solidFill>
                  <a:srgbClr val="000000"/>
                </a:solidFill>
                <a:latin typeface="Questrial"/>
              </a:rPr>
              <a:t>dengan 2 input dan masing-masing memiliki 3 kategori linguistik, maka akan ada 9 kombinasi aturan, Berikut contoh aturan fuzzy untuk kasus prediksi jumlah produksi karet:</a:t>
            </a:r>
          </a:p>
          <a:p>
            <a:pPr marL="539759" lvl="1" indent="-269880">
              <a:lnSpc>
                <a:spcPts val="5000"/>
              </a:lnSpc>
              <a:buFont typeface="Arial"/>
              <a:buChar char="•"/>
            </a:pPr>
            <a:r>
              <a:rPr lang="en-US" sz="2500">
                <a:solidFill>
                  <a:srgbClr val="000000"/>
                </a:solidFill>
                <a:latin typeface="Questrial"/>
              </a:rPr>
              <a:t>Aturan 1: Jika Luas Lahan adalah Kecil DAN Penggunaan Pupuk adalah Rendah , maka Jumlah Produksi Karet adalah Rendah.</a:t>
            </a:r>
          </a:p>
          <a:p>
            <a:pPr marL="539759" lvl="1" indent="-269880">
              <a:lnSpc>
                <a:spcPts val="5000"/>
              </a:lnSpc>
              <a:buFont typeface="Arial"/>
              <a:buChar char="•"/>
            </a:pPr>
            <a:r>
              <a:rPr lang="en-US" sz="2500">
                <a:solidFill>
                  <a:srgbClr val="000000"/>
                </a:solidFill>
                <a:latin typeface="Questrial"/>
              </a:rPr>
              <a:t>Aturan 2: Jika Luas Lahan adalah Sedang DAN Penggunaan Pupuk adalah Rendah , maka Jumlah Produksi Karet adalah Sedang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27816" y="1028700"/>
          <a:ext cx="16961184" cy="9112742"/>
        </p:xfrm>
        <a:graphic>
          <a:graphicData uri="http://schemas.openxmlformats.org/drawingml/2006/table">
            <a:tbl>
              <a:tblPr/>
              <a:tblGrid>
                <a:gridCol w="5799437">
                  <a:extLst>
                    <a:ext uri="{9D8B030D-6E8A-4147-A177-3AD203B41FA5}">
                      <a16:colId xmlns:a16="http://schemas.microsoft.com/office/drawing/2014/main" val="20000"/>
                    </a:ext>
                  </a:extLst>
                </a:gridCol>
                <a:gridCol w="6017791">
                  <a:extLst>
                    <a:ext uri="{9D8B030D-6E8A-4147-A177-3AD203B41FA5}">
                      <a16:colId xmlns:a16="http://schemas.microsoft.com/office/drawing/2014/main" val="20001"/>
                    </a:ext>
                  </a:extLst>
                </a:gridCol>
                <a:gridCol w="5143955">
                  <a:extLst>
                    <a:ext uri="{9D8B030D-6E8A-4147-A177-3AD203B41FA5}">
                      <a16:colId xmlns:a16="http://schemas.microsoft.com/office/drawing/2014/main" val="20002"/>
                    </a:ext>
                  </a:extLst>
                </a:gridCol>
              </a:tblGrid>
              <a:tr h="1354913">
                <a:tc>
                  <a:txBody>
                    <a:bodyPr/>
                    <a:lstStyle/>
                    <a:p>
                      <a:pPr algn="ctr">
                        <a:lnSpc>
                          <a:spcPts val="3919"/>
                        </a:lnSpc>
                        <a:defRPr/>
                      </a:pPr>
                      <a:r>
                        <a:rPr lang="en-US" sz="2799">
                          <a:solidFill>
                            <a:srgbClr val="23161B"/>
                          </a:solidFill>
                          <a:latin typeface="Questrial"/>
                        </a:rPr>
                        <a:t>penggunaan pupuk</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23161B"/>
                          </a:solidFill>
                          <a:latin typeface="Questrial Bold"/>
                        </a:rPr>
                        <a:t>luas lahan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23161B"/>
                          </a:solidFill>
                          <a:latin typeface="Questrial Bold"/>
                        </a:rPr>
                        <a:t>jumlah produksi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1"/>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2"/>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3"/>
                  </a:ext>
                </a:extLst>
              </a:tr>
              <a:tr h="860849">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4"/>
                  </a:ext>
                </a:extLst>
              </a:tr>
              <a:tr h="860849">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5"/>
                  </a:ext>
                </a:extLst>
              </a:tr>
              <a:tr h="867600">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6"/>
                  </a:ext>
                </a:extLst>
              </a:tr>
              <a:tr h="864284">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7"/>
                  </a:ext>
                </a:extLst>
              </a:tr>
              <a:tr h="860849">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8"/>
                  </a:ext>
                </a:extLst>
              </a:tr>
              <a:tr h="860849">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TextBox 3"/>
          <p:cNvSpPr txBox="1"/>
          <p:nvPr/>
        </p:nvSpPr>
        <p:spPr>
          <a:xfrm>
            <a:off x="386339" y="197941"/>
            <a:ext cx="10777483" cy="758198"/>
          </a:xfrm>
          <a:prstGeom prst="rect">
            <a:avLst/>
          </a:prstGeom>
        </p:spPr>
        <p:txBody>
          <a:bodyPr lIns="0" tIns="0" rIns="0" bIns="0" rtlCol="0" anchor="t">
            <a:spAutoFit/>
          </a:bodyPr>
          <a:lstStyle/>
          <a:p>
            <a:pPr marL="0" lvl="0" indent="0">
              <a:lnSpc>
                <a:spcPts val="2970"/>
              </a:lnSpc>
            </a:pPr>
            <a:r>
              <a:rPr lang="en-US" sz="2700">
                <a:solidFill>
                  <a:srgbClr val="000000"/>
                </a:solidFill>
                <a:latin typeface="Questrial"/>
              </a:rPr>
              <a:t>berikut asumsi yang kami buat dalam model logika aturan fuzzy, yang disertakan dalam tabel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54015" y="2356485"/>
            <a:ext cx="16579971" cy="5240655"/>
          </a:xfrm>
          <a:prstGeom prst="rect">
            <a:avLst/>
          </a:prstGeom>
        </p:spPr>
        <p:txBody>
          <a:bodyPr lIns="0" tIns="0" rIns="0" bIns="0" rtlCol="0" anchor="t">
            <a:spAutoFit/>
          </a:bodyPr>
          <a:lstStyle/>
          <a:p>
            <a:pPr marL="906780" lvl="1" indent="-453390">
              <a:lnSpc>
                <a:spcPts val="8400"/>
              </a:lnSpc>
              <a:buFont typeface="Arial"/>
              <a:buChar char="•"/>
            </a:pPr>
            <a:r>
              <a:rPr lang="en-US" sz="4200">
                <a:solidFill>
                  <a:srgbClr val="000000"/>
                </a:solidFill>
                <a:latin typeface="Questrial"/>
              </a:rPr>
              <a:t>Merapkan aturan inferensi pada input fuzzy untuk mendapatkan output fuzzy</a:t>
            </a:r>
          </a:p>
          <a:p>
            <a:pPr marL="906780" lvl="1" indent="-453390">
              <a:lnSpc>
                <a:spcPts val="8400"/>
              </a:lnSpc>
              <a:buFont typeface="Arial"/>
              <a:buChar char="•"/>
            </a:pPr>
            <a:r>
              <a:rPr lang="en-US" sz="4200">
                <a:solidFill>
                  <a:srgbClr val="000000"/>
                </a:solidFill>
                <a:latin typeface="Questrial"/>
              </a:rPr>
              <a:t>Dengan menggunakan teknik Clipping, aturan konjungsi akan menghasilkan nilai minimum dari input fuzzy sebagai output fuzzy</a:t>
            </a:r>
          </a:p>
          <a:p>
            <a:pPr marL="906780" lvl="1" indent="-453390">
              <a:lnSpc>
                <a:spcPts val="8400"/>
              </a:lnSpc>
              <a:buFont typeface="Arial"/>
              <a:buChar char="•"/>
            </a:pPr>
            <a:r>
              <a:rPr lang="en-US" sz="4200">
                <a:solidFill>
                  <a:srgbClr val="000000"/>
                </a:solidFill>
                <a:latin typeface="Questrial"/>
              </a:rPr>
              <a:t> Sebagai contoh, pada kasus ini, maka akan memperoleh..."</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485506797"/>
              </p:ext>
            </p:extLst>
          </p:nvPr>
        </p:nvGraphicFramePr>
        <p:xfrm>
          <a:off x="377324" y="587129"/>
          <a:ext cx="17533352" cy="9112740"/>
        </p:xfrm>
        <a:graphic>
          <a:graphicData uri="http://schemas.openxmlformats.org/drawingml/2006/table">
            <a:tbl>
              <a:tblPr/>
              <a:tblGrid>
                <a:gridCol w="2899506">
                  <a:extLst>
                    <a:ext uri="{9D8B030D-6E8A-4147-A177-3AD203B41FA5}">
                      <a16:colId xmlns:a16="http://schemas.microsoft.com/office/drawing/2014/main" val="20000"/>
                    </a:ext>
                  </a:extLst>
                </a:gridCol>
                <a:gridCol w="2899506">
                  <a:extLst>
                    <a:ext uri="{9D8B030D-6E8A-4147-A177-3AD203B41FA5}">
                      <a16:colId xmlns:a16="http://schemas.microsoft.com/office/drawing/2014/main" val="20001"/>
                    </a:ext>
                  </a:extLst>
                </a:gridCol>
                <a:gridCol w="3008674">
                  <a:extLst>
                    <a:ext uri="{9D8B030D-6E8A-4147-A177-3AD203B41FA5}">
                      <a16:colId xmlns:a16="http://schemas.microsoft.com/office/drawing/2014/main" val="20002"/>
                    </a:ext>
                  </a:extLst>
                </a:gridCol>
                <a:gridCol w="3008674">
                  <a:extLst>
                    <a:ext uri="{9D8B030D-6E8A-4147-A177-3AD203B41FA5}">
                      <a16:colId xmlns:a16="http://schemas.microsoft.com/office/drawing/2014/main" val="20003"/>
                    </a:ext>
                  </a:extLst>
                </a:gridCol>
                <a:gridCol w="3145203">
                  <a:extLst>
                    <a:ext uri="{9D8B030D-6E8A-4147-A177-3AD203B41FA5}">
                      <a16:colId xmlns:a16="http://schemas.microsoft.com/office/drawing/2014/main" val="20004"/>
                    </a:ext>
                  </a:extLst>
                </a:gridCol>
                <a:gridCol w="2571789">
                  <a:extLst>
                    <a:ext uri="{9D8B030D-6E8A-4147-A177-3AD203B41FA5}">
                      <a16:colId xmlns:a16="http://schemas.microsoft.com/office/drawing/2014/main" val="20005"/>
                    </a:ext>
                  </a:extLst>
                </a:gridCol>
              </a:tblGrid>
              <a:tr h="1354913">
                <a:tc gridSpan="2">
                  <a:txBody>
                    <a:bodyPr/>
                    <a:lstStyle/>
                    <a:p>
                      <a:pPr algn="ctr">
                        <a:lnSpc>
                          <a:spcPts val="3919"/>
                        </a:lnSpc>
                        <a:defRPr/>
                      </a:pPr>
                      <a:r>
                        <a:rPr lang="en-US" sz="2800">
                          <a:solidFill>
                            <a:srgbClr val="23161B"/>
                          </a:solidFill>
                          <a:latin typeface="Questrial Bold"/>
                        </a:rPr>
                        <a:t>penggunaan pupuk</a:t>
                      </a:r>
                      <a:endParaRPr lang="en-US" sz="2800">
                        <a:latin typeface="Questrial Bold"/>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hMerge="1">
                  <a:txBody>
                    <a:bodyPr/>
                    <a:lstStyle/>
                    <a:p>
                      <a:pPr algn="ctr">
                        <a:lnSpc>
                          <a:spcPts val="3919"/>
                        </a:lnSpc>
                        <a:defRPr/>
                      </a:pPr>
                      <a:r>
                        <a:rPr lang="en-US" sz="2799">
                          <a:solidFill>
                            <a:srgbClr val="23161B"/>
                          </a:solidFill>
                          <a:latin typeface="Questrial"/>
                        </a:rPr>
                        <a:t>penggunaan pupuk</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gridSpan="2">
                  <a:txBody>
                    <a:bodyPr/>
                    <a:lstStyle/>
                    <a:p>
                      <a:pPr algn="ctr">
                        <a:lnSpc>
                          <a:spcPts val="3919"/>
                        </a:lnSpc>
                        <a:defRPr/>
                      </a:pPr>
                      <a:r>
                        <a:rPr lang="en-US" sz="2800" dirty="0" err="1">
                          <a:solidFill>
                            <a:srgbClr val="23161B"/>
                          </a:solidFill>
                          <a:latin typeface="Questrial Bold"/>
                        </a:rPr>
                        <a:t>luas</a:t>
                      </a:r>
                      <a:r>
                        <a:rPr lang="en-US" sz="2800" dirty="0">
                          <a:solidFill>
                            <a:srgbClr val="23161B"/>
                          </a:solidFill>
                          <a:latin typeface="Questrial Bold"/>
                        </a:rPr>
                        <a:t> </a:t>
                      </a:r>
                      <a:r>
                        <a:rPr lang="en-US" sz="2800" dirty="0" err="1">
                          <a:solidFill>
                            <a:srgbClr val="23161B"/>
                          </a:solidFill>
                          <a:latin typeface="Questrial Bold"/>
                        </a:rPr>
                        <a:t>lahan</a:t>
                      </a:r>
                      <a:endParaRPr lang="en-US" sz="2800" dirty="0">
                        <a:latin typeface="Questrial Bold"/>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hMerge="1">
                  <a:txBody>
                    <a:bodyPr/>
                    <a:lstStyle/>
                    <a:p>
                      <a:pPr algn="ctr">
                        <a:lnSpc>
                          <a:spcPts val="3919"/>
                        </a:lnSpc>
                        <a:defRPr/>
                      </a:pPr>
                      <a:r>
                        <a:rPr lang="en-US" sz="2799">
                          <a:solidFill>
                            <a:srgbClr val="23161B"/>
                          </a:solidFill>
                          <a:latin typeface="Questrial Bold"/>
                        </a:rPr>
                        <a:t>luas lahan</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gridSpan="2">
                  <a:txBody>
                    <a:bodyPr/>
                    <a:lstStyle/>
                    <a:p>
                      <a:pPr algn="ctr">
                        <a:lnSpc>
                          <a:spcPts val="3919"/>
                        </a:lnSpc>
                        <a:defRPr/>
                      </a:pPr>
                      <a:r>
                        <a:rPr lang="id-ID" sz="2800" dirty="0" err="1">
                          <a:latin typeface="Questrial Bold"/>
                        </a:rPr>
                        <a:t>score</a:t>
                      </a:r>
                      <a:endParaRPr lang="en-US" sz="2800" dirty="0">
                        <a:latin typeface="Questrial Bold"/>
                      </a:endParaRPr>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hMerge="1">
                  <a:txBody>
                    <a:bodyPr/>
                    <a:lstStyle/>
                    <a:p>
                      <a:pPr algn="ctr">
                        <a:lnSpc>
                          <a:spcPts val="3919"/>
                        </a:lnSpc>
                        <a:defRPr/>
                      </a:pPr>
                      <a:r>
                        <a:rPr lang="en-US" sz="2799">
                          <a:solidFill>
                            <a:srgbClr val="23161B"/>
                          </a:solidFill>
                          <a:latin typeface="Questrial Bold"/>
                        </a:rPr>
                        <a:t>jumlah produksi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extLst>
                  <a:ext uri="{0D108BD9-81ED-4DB2-BD59-A6C34878D82A}">
                    <a16:rowId xmlns:a16="http://schemas.microsoft.com/office/drawing/2014/main" val="10000"/>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dirty="0" err="1">
                          <a:solidFill>
                            <a:srgbClr val="000000"/>
                          </a:solidFill>
                          <a:latin typeface="Questrial"/>
                        </a:rPr>
                        <a:t>Produksi</a:t>
                      </a:r>
                      <a:r>
                        <a:rPr lang="en-US" sz="2799" dirty="0">
                          <a:solidFill>
                            <a:srgbClr val="000000"/>
                          </a:solidFill>
                          <a:latin typeface="Questrial"/>
                        </a:rPr>
                        <a:t> </a:t>
                      </a:r>
                      <a:r>
                        <a:rPr lang="en-US" sz="2799" dirty="0" err="1">
                          <a:solidFill>
                            <a:srgbClr val="000000"/>
                          </a:solidFill>
                          <a:latin typeface="Questrial"/>
                        </a:rPr>
                        <a:t>Rendah</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DAD5D5"/>
                    </a:solidFill>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DAD5D5"/>
                    </a:solidFill>
                  </a:tcPr>
                </a:tc>
                <a:extLst>
                  <a:ext uri="{0D108BD9-81ED-4DB2-BD59-A6C34878D82A}">
                    <a16:rowId xmlns:a16="http://schemas.microsoft.com/office/drawing/2014/main" val="10001"/>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DAD5D5"/>
                    </a:solidFill>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DAD5D5"/>
                    </a:solidFill>
                  </a:tcPr>
                </a:tc>
                <a:extLst>
                  <a:ext uri="{0D108BD9-81ED-4DB2-BD59-A6C34878D82A}">
                    <a16:rowId xmlns:a16="http://schemas.microsoft.com/office/drawing/2014/main" val="10002"/>
                  </a:ext>
                </a:extLst>
              </a:tr>
              <a:tr h="860849">
                <a:tc>
                  <a:txBody>
                    <a:bodyPr/>
                    <a:lstStyle/>
                    <a:p>
                      <a:pPr algn="ctr">
                        <a:lnSpc>
                          <a:spcPts val="3919"/>
                        </a:lnSpc>
                        <a:defRPr/>
                      </a:pPr>
                      <a:r>
                        <a:rPr lang="en-US" sz="2799">
                          <a:solidFill>
                            <a:srgbClr val="000000"/>
                          </a:solidFill>
                          <a:latin typeface="Questrial"/>
                        </a:rPr>
                        <a:t>Rendah</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extLst>
                  <a:ext uri="{0D108BD9-81ED-4DB2-BD59-A6C34878D82A}">
                    <a16:rowId xmlns:a16="http://schemas.microsoft.com/office/drawing/2014/main" val="10003"/>
                  </a:ext>
                </a:extLst>
              </a:tr>
              <a:tr h="860849">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extLst>
                  <a:ext uri="{0D108BD9-81ED-4DB2-BD59-A6C34878D82A}">
                    <a16:rowId xmlns:a16="http://schemas.microsoft.com/office/drawing/2014/main" val="10004"/>
                  </a:ext>
                </a:extLst>
              </a:tr>
              <a:tr h="860849">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C1FF72"/>
                    </a:solidFill>
                  </a:tcPr>
                </a:tc>
                <a:extLst>
                  <a:ext uri="{0D108BD9-81ED-4DB2-BD59-A6C34878D82A}">
                    <a16:rowId xmlns:a16="http://schemas.microsoft.com/office/drawing/2014/main" val="10005"/>
                  </a:ext>
                </a:extLst>
              </a:tr>
              <a:tr h="867600">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1</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extLst>
                  <a:ext uri="{0D108BD9-81ED-4DB2-BD59-A6C34878D82A}">
                    <a16:rowId xmlns:a16="http://schemas.microsoft.com/office/drawing/2014/main" val="10006"/>
                  </a:ext>
                </a:extLst>
              </a:tr>
              <a:tr h="864284">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Kecil</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tc>
                  <a:txBody>
                    <a:bodyPr/>
                    <a:lstStyle/>
                    <a:p>
                      <a:pPr algn="ctr">
                        <a:lnSpc>
                          <a:spcPts val="3919"/>
                        </a:lnSpc>
                        <a:defRPr/>
                      </a:pPr>
                      <a:r>
                        <a:rPr lang="en-US" sz="2799">
                          <a:solidFill>
                            <a:srgbClr val="000000"/>
                          </a:solidFill>
                          <a:latin typeface="Questrial"/>
                        </a:rPr>
                        <a:t>0</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extLst>
                  <a:ext uri="{0D108BD9-81ED-4DB2-BD59-A6C34878D82A}">
                    <a16:rowId xmlns:a16="http://schemas.microsoft.com/office/drawing/2014/main" val="10007"/>
                  </a:ext>
                </a:extLst>
              </a:tr>
              <a:tr h="860849">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Sedang</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extLst>
                  <a:ext uri="{0D108BD9-81ED-4DB2-BD59-A6C34878D82A}">
                    <a16:rowId xmlns:a16="http://schemas.microsoft.com/office/drawing/2014/main" val="10008"/>
                  </a:ext>
                </a:extLst>
              </a:tr>
              <a:tr h="860849">
                <a:tc>
                  <a:txBody>
                    <a:bodyPr/>
                    <a:lstStyle/>
                    <a:p>
                      <a:pPr algn="ctr">
                        <a:lnSpc>
                          <a:spcPts val="3919"/>
                        </a:lnSpc>
                        <a:defRPr/>
                      </a:pPr>
                      <a:r>
                        <a:rPr lang="en-US" sz="2799">
                          <a:solidFill>
                            <a:srgbClr val="000000"/>
                          </a:solidFill>
                          <a:latin typeface="Questrial"/>
                        </a:rPr>
                        <a:t>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0.6</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Besar</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0.4</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tcPr>
                </a:tc>
                <a:tc>
                  <a:txBody>
                    <a:bodyPr/>
                    <a:lstStyle/>
                    <a:p>
                      <a:pPr algn="ctr">
                        <a:lnSpc>
                          <a:spcPts val="3919"/>
                        </a:lnSpc>
                        <a:defRPr/>
                      </a:pPr>
                      <a:r>
                        <a:rPr lang="en-US" sz="2799">
                          <a:solidFill>
                            <a:srgbClr val="000000"/>
                          </a:solidFill>
                          <a:latin typeface="Questrial"/>
                        </a:rPr>
                        <a:t>Produksi Tinggi</a:t>
                      </a:r>
                      <a:endParaRPr lang="en-US" sz="110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tc>
                  <a:txBody>
                    <a:bodyPr/>
                    <a:lstStyle/>
                    <a:p>
                      <a:pPr algn="ctr">
                        <a:lnSpc>
                          <a:spcPts val="3919"/>
                        </a:lnSpc>
                        <a:defRPr/>
                      </a:pPr>
                      <a:r>
                        <a:rPr lang="en-US" sz="2799" dirty="0">
                          <a:solidFill>
                            <a:srgbClr val="000000"/>
                          </a:solidFill>
                          <a:latin typeface="Questrial"/>
                        </a:rPr>
                        <a:t>0.4</a:t>
                      </a:r>
                      <a:endParaRPr lang="en-US" sz="1100" dirty="0"/>
                    </a:p>
                  </a:txBody>
                  <a:tcPr marL="190500" marR="190500" marT="190500" marB="190500" anchor="ctr">
                    <a:lnL w="38100" cap="flat" cmpd="sng" algn="ctr">
                      <a:solidFill>
                        <a:srgbClr val="99ACFF"/>
                      </a:solidFill>
                      <a:prstDash val="solid"/>
                      <a:round/>
                      <a:headEnd type="none" w="med" len="med"/>
                      <a:tailEnd type="none" w="med" len="med"/>
                    </a:lnL>
                    <a:lnR w="38100" cap="flat" cmpd="sng" algn="ctr">
                      <a:solidFill>
                        <a:srgbClr val="99ACFF"/>
                      </a:solidFill>
                      <a:prstDash val="solid"/>
                      <a:round/>
                      <a:headEnd type="none" w="med" len="med"/>
                      <a:tailEnd type="none" w="med" len="med"/>
                    </a:lnR>
                    <a:lnT w="38100" cap="flat" cmpd="sng" algn="ctr">
                      <a:solidFill>
                        <a:srgbClr val="99ACFF"/>
                      </a:solidFill>
                      <a:prstDash val="solid"/>
                      <a:round/>
                      <a:headEnd type="none" w="med" len="med"/>
                      <a:tailEnd type="none" w="med" len="med"/>
                    </a:lnT>
                    <a:lnB w="38100" cap="flat" cmpd="sng" algn="ctr">
                      <a:solidFill>
                        <a:srgbClr val="99ACFF"/>
                      </a:solidFill>
                      <a:prstDash val="solid"/>
                      <a:round/>
                      <a:headEnd type="none" w="med" len="med"/>
                      <a:tailEnd type="none" w="med" len="med"/>
                    </a:lnB>
                    <a:solidFill>
                      <a:srgbClr val="5CE1E6"/>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89929" y="3393277"/>
            <a:ext cx="13155463" cy="926465"/>
          </a:xfrm>
          <a:prstGeom prst="rect">
            <a:avLst/>
          </a:prstGeom>
        </p:spPr>
        <p:txBody>
          <a:bodyPr lIns="0" tIns="0" rIns="0" bIns="0" rtlCol="0" anchor="t">
            <a:spAutoFit/>
          </a:bodyPr>
          <a:lstStyle/>
          <a:p>
            <a:pPr marL="0" lvl="0" indent="0" algn="l">
              <a:lnSpc>
                <a:spcPts val="3639"/>
              </a:lnSpc>
              <a:spcBef>
                <a:spcPct val="0"/>
              </a:spcBef>
            </a:pPr>
            <a:r>
              <a:rPr lang="en-US" sz="2799">
                <a:solidFill>
                  <a:srgbClr val="000000"/>
                </a:solidFill>
                <a:latin typeface="Questrial"/>
              </a:rPr>
              <a:t>dengan menggunakan aturan disjungsi, didapatkan nilai maksimum untuk setiap keluaran fuzzy sebagai berikut</a:t>
            </a:r>
          </a:p>
        </p:txBody>
      </p:sp>
      <p:sp>
        <p:nvSpPr>
          <p:cNvPr id="3" name="TextBox 3"/>
          <p:cNvSpPr txBox="1"/>
          <p:nvPr/>
        </p:nvSpPr>
        <p:spPr>
          <a:xfrm>
            <a:off x="1889929" y="4822025"/>
            <a:ext cx="7354741" cy="1383665"/>
          </a:xfrm>
          <a:prstGeom prst="rect">
            <a:avLst/>
          </a:prstGeom>
        </p:spPr>
        <p:txBody>
          <a:bodyPr lIns="0" tIns="0" rIns="0" bIns="0" rtlCol="0" anchor="t">
            <a:spAutoFit/>
          </a:bodyPr>
          <a:lstStyle/>
          <a:p>
            <a:pPr marL="604519" lvl="1" indent="-302260">
              <a:lnSpc>
                <a:spcPts val="3639"/>
              </a:lnSpc>
              <a:buFont typeface="Arial"/>
              <a:buChar char="•"/>
            </a:pPr>
            <a:r>
              <a:rPr lang="en-US" sz="2799">
                <a:solidFill>
                  <a:srgbClr val="000000"/>
                </a:solidFill>
                <a:latin typeface="Questrial"/>
              </a:rPr>
              <a:t>Produksi Rendah = 0 V 0 = 0</a:t>
            </a:r>
          </a:p>
          <a:p>
            <a:pPr marL="604519" lvl="1" indent="-302260">
              <a:lnSpc>
                <a:spcPts val="3639"/>
              </a:lnSpc>
              <a:buFont typeface="Arial"/>
              <a:buChar char="•"/>
            </a:pPr>
            <a:r>
              <a:rPr lang="en-US" sz="2799">
                <a:solidFill>
                  <a:srgbClr val="000000"/>
                </a:solidFill>
                <a:latin typeface="Questrial"/>
              </a:rPr>
              <a:t>Produksi Sedang = 0 V 0 V 0,4 = 0,4</a:t>
            </a:r>
          </a:p>
          <a:p>
            <a:pPr marL="604519" lvl="1" indent="-302260" algn="l">
              <a:lnSpc>
                <a:spcPts val="3639"/>
              </a:lnSpc>
              <a:spcBef>
                <a:spcPct val="0"/>
              </a:spcBef>
              <a:buFont typeface="Arial"/>
              <a:buChar char="•"/>
            </a:pPr>
            <a:r>
              <a:rPr lang="en-US" sz="2799">
                <a:solidFill>
                  <a:srgbClr val="000000"/>
                </a:solidFill>
                <a:latin typeface="Questrial"/>
              </a:rPr>
              <a:t>Produksi Tinggi = 0,4 V 0 V 0,4 V 0,4 = 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509754" y="2699066"/>
            <a:ext cx="7941454" cy="4784092"/>
          </a:xfrm>
          <a:prstGeom prst="rect">
            <a:avLst/>
          </a:prstGeom>
        </p:spPr>
        <p:txBody>
          <a:bodyPr lIns="0" tIns="0" rIns="0" bIns="0" rtlCol="0" anchor="t">
            <a:spAutoFit/>
          </a:bodyPr>
          <a:lstStyle/>
          <a:p>
            <a:pPr>
              <a:lnSpc>
                <a:spcPts val="4811"/>
              </a:lnSpc>
            </a:pPr>
            <a:r>
              <a:rPr lang="en-US" sz="3207">
                <a:solidFill>
                  <a:srgbClr val="000000"/>
                </a:solidFill>
                <a:latin typeface="Questrial"/>
              </a:rPr>
              <a:t> proses fuzzifikasi adalah proses untuk menggambarkan dan memahami ketidakpastian dalam data numerik dengan menerapkannya pada konsep keanggotaan dalam himpunan fuzzy. Ini adalah langkah penting dalam memodelkan situasi dunia nyata di mana kepastian seringkali tidak mutlak.</a:t>
            </a:r>
          </a:p>
        </p:txBody>
      </p:sp>
      <p:sp>
        <p:nvSpPr>
          <p:cNvPr id="3" name="TextBox 3"/>
          <p:cNvSpPr txBox="1"/>
          <p:nvPr/>
        </p:nvSpPr>
        <p:spPr>
          <a:xfrm>
            <a:off x="1609630" y="2784791"/>
            <a:ext cx="5498182" cy="1238250"/>
          </a:xfrm>
          <a:prstGeom prst="rect">
            <a:avLst/>
          </a:prstGeom>
        </p:spPr>
        <p:txBody>
          <a:bodyPr lIns="0" tIns="0" rIns="0" bIns="0" rtlCol="0" anchor="t">
            <a:spAutoFit/>
          </a:bodyPr>
          <a:lstStyle/>
          <a:p>
            <a:pPr marL="0" lvl="0" indent="0">
              <a:lnSpc>
                <a:spcPts val="9600"/>
              </a:lnSpc>
              <a:spcBef>
                <a:spcPct val="0"/>
              </a:spcBef>
            </a:pPr>
            <a:r>
              <a:rPr lang="en-US" sz="8000">
                <a:solidFill>
                  <a:srgbClr val="000000"/>
                </a:solidFill>
                <a:latin typeface="Questrial"/>
              </a:rPr>
              <a:t>Fuzzifikasi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03753" y="2505825"/>
            <a:ext cx="14084886" cy="1238250"/>
          </a:xfrm>
          <a:prstGeom prst="rect">
            <a:avLst/>
          </a:prstGeom>
        </p:spPr>
        <p:txBody>
          <a:bodyPr lIns="0" tIns="0" rIns="0" bIns="0" rtlCol="0" anchor="t">
            <a:spAutoFit/>
          </a:bodyPr>
          <a:lstStyle/>
          <a:p>
            <a:pPr marL="0" lvl="0" indent="0">
              <a:lnSpc>
                <a:spcPts val="9600"/>
              </a:lnSpc>
              <a:spcBef>
                <a:spcPct val="0"/>
              </a:spcBef>
            </a:pPr>
            <a:r>
              <a:rPr lang="en-US" sz="8000">
                <a:solidFill>
                  <a:srgbClr val="000000"/>
                </a:solidFill>
                <a:latin typeface="Questrial Bold"/>
              </a:rPr>
              <a:t>Defuzzifikasi</a:t>
            </a:r>
          </a:p>
        </p:txBody>
      </p:sp>
      <p:sp>
        <p:nvSpPr>
          <p:cNvPr id="3" name="TextBox 3"/>
          <p:cNvSpPr txBox="1"/>
          <p:nvPr/>
        </p:nvSpPr>
        <p:spPr>
          <a:xfrm>
            <a:off x="2099361" y="4372785"/>
            <a:ext cx="14089277" cy="2219325"/>
          </a:xfrm>
          <a:prstGeom prst="rect">
            <a:avLst/>
          </a:prstGeom>
        </p:spPr>
        <p:txBody>
          <a:bodyPr lIns="0" tIns="0" rIns="0" bIns="0" rtlCol="0" anchor="t">
            <a:spAutoFit/>
          </a:bodyPr>
          <a:lstStyle/>
          <a:p>
            <a:pPr marL="0" lvl="0" indent="0" algn="l">
              <a:lnSpc>
                <a:spcPts val="4499"/>
              </a:lnSpc>
              <a:spcBef>
                <a:spcPct val="0"/>
              </a:spcBef>
            </a:pPr>
            <a:r>
              <a:rPr lang="en-US" sz="2999">
                <a:solidFill>
                  <a:srgbClr val="000000"/>
                </a:solidFill>
                <a:latin typeface="Questrial"/>
              </a:rPr>
              <a:t>Proses defuzzifikasi dalam konteks Mamdani adalah langkah terakhir dalam sistem logika fuzzy yang bertujuan untuk mengubah output fuzzy yang diperoleh dari proses inferensi menjadi nilai konkret atau crisp yang dapat digunakan dalam pengambilan keputusan atau tindakan nyata.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85574" y="2731487"/>
            <a:ext cx="12253383" cy="6892528"/>
          </a:xfrm>
          <a:custGeom>
            <a:avLst/>
            <a:gdLst/>
            <a:ahLst/>
            <a:cxnLst/>
            <a:rect l="l" t="t" r="r" b="b"/>
            <a:pathLst>
              <a:path w="12253383" h="6892528">
                <a:moveTo>
                  <a:pt x="0" y="0"/>
                </a:moveTo>
                <a:lnTo>
                  <a:pt x="12253383" y="0"/>
                </a:lnTo>
                <a:lnTo>
                  <a:pt x="12253383" y="6892527"/>
                </a:lnTo>
                <a:lnTo>
                  <a:pt x="0" y="6892527"/>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1028700" y="3385930"/>
            <a:ext cx="5532090" cy="992505"/>
          </a:xfrm>
          <a:prstGeom prst="rect">
            <a:avLst/>
          </a:prstGeom>
        </p:spPr>
        <p:txBody>
          <a:bodyPr lIns="0" tIns="0" rIns="0" bIns="0" rtlCol="0" anchor="t">
            <a:spAutoFit/>
          </a:bodyPr>
          <a:lstStyle/>
          <a:p>
            <a:pPr marL="0" lvl="0" indent="0" algn="l">
              <a:lnSpc>
                <a:spcPts val="4049"/>
              </a:lnSpc>
              <a:spcBef>
                <a:spcPct val="0"/>
              </a:spcBef>
            </a:pPr>
            <a:r>
              <a:rPr lang="en-US" sz="2699">
                <a:solidFill>
                  <a:srgbClr val="000000"/>
                </a:solidFill>
                <a:latin typeface="Questrial"/>
              </a:rPr>
              <a:t>Dengan menggunakan teknik kliping, kita akan mendapatkan</a:t>
            </a:r>
          </a:p>
        </p:txBody>
      </p:sp>
      <p:sp>
        <p:nvSpPr>
          <p:cNvPr id="4" name="TextBox 4"/>
          <p:cNvSpPr txBox="1"/>
          <p:nvPr/>
        </p:nvSpPr>
        <p:spPr>
          <a:xfrm>
            <a:off x="1028700" y="2360012"/>
            <a:ext cx="7023039" cy="742950"/>
          </a:xfrm>
          <a:prstGeom prst="rect">
            <a:avLst/>
          </a:prstGeom>
        </p:spPr>
        <p:txBody>
          <a:bodyPr lIns="0" tIns="0" rIns="0" bIns="0" rtlCol="0" anchor="t">
            <a:spAutoFit/>
          </a:bodyPr>
          <a:lstStyle/>
          <a:p>
            <a:pPr marL="0" lvl="0" indent="0" algn="l">
              <a:lnSpc>
                <a:spcPts val="5880"/>
              </a:lnSpc>
              <a:spcBef>
                <a:spcPct val="0"/>
              </a:spcBef>
            </a:pPr>
            <a:r>
              <a:rPr lang="en-US" sz="4900">
                <a:solidFill>
                  <a:srgbClr val="000000"/>
                </a:solidFill>
                <a:latin typeface="Questrial Bold"/>
              </a:rPr>
              <a:t>Defuzzifikasi - mamdani</a:t>
            </a:r>
          </a:p>
        </p:txBody>
      </p:sp>
      <p:sp>
        <p:nvSpPr>
          <p:cNvPr id="5" name="TextBox 5"/>
          <p:cNvSpPr txBox="1"/>
          <p:nvPr/>
        </p:nvSpPr>
        <p:spPr>
          <a:xfrm>
            <a:off x="1028700" y="4859490"/>
            <a:ext cx="7354741" cy="1318260"/>
          </a:xfrm>
          <a:prstGeom prst="rect">
            <a:avLst/>
          </a:prstGeom>
        </p:spPr>
        <p:txBody>
          <a:bodyPr lIns="0" tIns="0" rIns="0" bIns="0" rtlCol="0" anchor="t">
            <a:spAutoFit/>
          </a:bodyPr>
          <a:lstStyle/>
          <a:p>
            <a:pPr marL="582930" lvl="1" indent="-291465">
              <a:lnSpc>
                <a:spcPts val="3510"/>
              </a:lnSpc>
              <a:buFont typeface="Arial"/>
              <a:buChar char="•"/>
            </a:pPr>
            <a:r>
              <a:rPr lang="en-US" sz="2700">
                <a:solidFill>
                  <a:srgbClr val="000000"/>
                </a:solidFill>
                <a:latin typeface="Questrial"/>
              </a:rPr>
              <a:t>Produksi Rendah = 0</a:t>
            </a:r>
          </a:p>
          <a:p>
            <a:pPr marL="582930" lvl="1" indent="-291465">
              <a:lnSpc>
                <a:spcPts val="3510"/>
              </a:lnSpc>
              <a:buFont typeface="Arial"/>
              <a:buChar char="•"/>
            </a:pPr>
            <a:r>
              <a:rPr lang="en-US" sz="2700">
                <a:solidFill>
                  <a:srgbClr val="000000"/>
                </a:solidFill>
                <a:latin typeface="Questrial"/>
              </a:rPr>
              <a:t>Produksi Sedang = 0,4</a:t>
            </a:r>
          </a:p>
          <a:p>
            <a:pPr marL="582930" lvl="1" indent="-291465" algn="l">
              <a:lnSpc>
                <a:spcPts val="3510"/>
              </a:lnSpc>
              <a:spcBef>
                <a:spcPct val="0"/>
              </a:spcBef>
              <a:buFont typeface="Arial"/>
              <a:buChar char="•"/>
            </a:pPr>
            <a:r>
              <a:rPr lang="en-US" sz="2700">
                <a:solidFill>
                  <a:srgbClr val="000000"/>
                </a:solidFill>
                <a:latin typeface="Questrial"/>
              </a:rPr>
              <a:t>Produksi Tinggi = 0,4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664837"/>
            <a:ext cx="6183431" cy="3129885"/>
          </a:xfrm>
          <a:custGeom>
            <a:avLst/>
            <a:gdLst/>
            <a:ahLst/>
            <a:cxnLst/>
            <a:rect l="l" t="t" r="r" b="b"/>
            <a:pathLst>
              <a:path w="6183431" h="3129885">
                <a:moveTo>
                  <a:pt x="0" y="0"/>
                </a:moveTo>
                <a:lnTo>
                  <a:pt x="6183431" y="0"/>
                </a:lnTo>
                <a:lnTo>
                  <a:pt x="6183431" y="3129885"/>
                </a:lnTo>
                <a:lnTo>
                  <a:pt x="0" y="3129885"/>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1028700" y="942975"/>
            <a:ext cx="14786210" cy="7965799"/>
          </a:xfrm>
          <a:prstGeom prst="rect">
            <a:avLst/>
          </a:prstGeom>
        </p:spPr>
        <p:txBody>
          <a:bodyPr lIns="0" tIns="0" rIns="0" bIns="0" rtlCol="0" anchor="t">
            <a:spAutoFit/>
          </a:bodyPr>
          <a:lstStyle/>
          <a:p>
            <a:pPr marL="659095" lvl="1" indent="-329548">
              <a:lnSpc>
                <a:spcPts val="4579"/>
              </a:lnSpc>
              <a:buFont typeface="Arial"/>
              <a:buChar char="•"/>
            </a:pPr>
            <a:r>
              <a:rPr lang="en-US" sz="3052">
                <a:solidFill>
                  <a:srgbClr val="000000"/>
                </a:solidFill>
                <a:latin typeface="Questrial"/>
              </a:rPr>
              <a:t>Untuk mengubahnya menjadi nilai konkret, kita dapat menggunakan salah satu dari dua persamaan berikut:</a:t>
            </a:r>
          </a:p>
          <a:p>
            <a:pPr>
              <a:lnSpc>
                <a:spcPts val="4579"/>
              </a:lnSpc>
            </a:pPr>
            <a:endParaRPr lang="en-US" sz="3052">
              <a:solidFill>
                <a:srgbClr val="000000"/>
              </a:solidFill>
              <a:latin typeface="Questrial"/>
            </a:endParaRPr>
          </a:p>
          <a:p>
            <a:pPr>
              <a:lnSpc>
                <a:spcPts val="4579"/>
              </a:lnSpc>
            </a:pPr>
            <a:endParaRPr lang="en-US" sz="3052">
              <a:solidFill>
                <a:srgbClr val="000000"/>
              </a:solidFill>
              <a:latin typeface="Questrial"/>
            </a:endParaRPr>
          </a:p>
          <a:p>
            <a:pPr>
              <a:lnSpc>
                <a:spcPts val="4579"/>
              </a:lnSpc>
            </a:pPr>
            <a:endParaRPr lang="en-US" sz="3052">
              <a:solidFill>
                <a:srgbClr val="000000"/>
              </a:solidFill>
              <a:latin typeface="Questrial"/>
            </a:endParaRPr>
          </a:p>
          <a:p>
            <a:pPr>
              <a:lnSpc>
                <a:spcPts val="4579"/>
              </a:lnSpc>
            </a:pPr>
            <a:endParaRPr lang="en-US" sz="3052">
              <a:solidFill>
                <a:srgbClr val="000000"/>
              </a:solidFill>
              <a:latin typeface="Questrial"/>
            </a:endParaRPr>
          </a:p>
          <a:p>
            <a:pPr>
              <a:lnSpc>
                <a:spcPts val="4579"/>
              </a:lnSpc>
            </a:pPr>
            <a:endParaRPr lang="en-US" sz="3052">
              <a:solidFill>
                <a:srgbClr val="000000"/>
              </a:solidFill>
              <a:latin typeface="Questrial"/>
            </a:endParaRPr>
          </a:p>
          <a:p>
            <a:pPr>
              <a:lnSpc>
                <a:spcPts val="4579"/>
              </a:lnSpc>
            </a:pPr>
            <a:endParaRPr lang="en-US" sz="3052">
              <a:solidFill>
                <a:srgbClr val="000000"/>
              </a:solidFill>
              <a:latin typeface="Questrial"/>
            </a:endParaRPr>
          </a:p>
          <a:p>
            <a:pPr marL="659095" lvl="1" indent="-329548">
              <a:lnSpc>
                <a:spcPts val="4579"/>
              </a:lnSpc>
              <a:buFont typeface="Arial"/>
              <a:buChar char="•"/>
            </a:pPr>
            <a:r>
              <a:rPr lang="en-US" sz="3052">
                <a:solidFill>
                  <a:srgbClr val="000000"/>
                </a:solidFill>
                <a:latin typeface="Questrial"/>
              </a:rPr>
              <a:t>Untuk menyederhanakan hasil yang konkret, pertama-tama kita akan menghasilkan n bilangan acak.</a:t>
            </a:r>
          </a:p>
          <a:p>
            <a:pPr marL="659095" lvl="1" indent="-329548">
              <a:lnSpc>
                <a:spcPts val="4579"/>
              </a:lnSpc>
              <a:buFont typeface="Arial"/>
              <a:buChar char="•"/>
            </a:pPr>
            <a:r>
              <a:rPr lang="en-US" sz="3052">
                <a:solidFill>
                  <a:srgbClr val="000000"/>
                </a:solidFill>
                <a:latin typeface="Questrial"/>
              </a:rPr>
              <a:t>- untuk kasus kami sebagai berikut :</a:t>
            </a:r>
          </a:p>
          <a:p>
            <a:pPr marL="659095" lvl="1" indent="-329548">
              <a:lnSpc>
                <a:spcPts val="4579"/>
              </a:lnSpc>
              <a:buFont typeface="Arial"/>
              <a:buChar char="•"/>
            </a:pPr>
            <a:r>
              <a:rPr lang="en-US" sz="3052">
                <a:solidFill>
                  <a:srgbClr val="000000"/>
                </a:solidFill>
                <a:latin typeface="Questrial"/>
              </a:rPr>
              <a:t> 15, 30, 45, 60, 75, 90, 105, 120, 135, 150, 165, 180, 195, 210, 225, 240, 255, 270, 285</a:t>
            </a:r>
          </a:p>
          <a:p>
            <a:pPr marL="659095" lvl="1" indent="-329548" algn="l">
              <a:lnSpc>
                <a:spcPts val="4579"/>
              </a:lnSpc>
              <a:spcBef>
                <a:spcPct val="0"/>
              </a:spcBef>
              <a:buFont typeface="Arial"/>
              <a:buChar char="•"/>
            </a:pPr>
            <a:r>
              <a:rPr lang="en-US" sz="3052">
                <a:solidFill>
                  <a:srgbClr val="000000"/>
                </a:solidFill>
                <a:latin typeface="Questrial"/>
              </a:rPr>
              <a:t>Kemudian, untuk setiap bilangan tersebut, hitung keanggotaan menggunakan fungsi keanggotaan yang telah dipotong.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04954" y="2655811"/>
            <a:ext cx="13678092" cy="4581526"/>
          </a:xfrm>
          <a:prstGeom prst="rect">
            <a:avLst/>
          </a:prstGeom>
        </p:spPr>
        <p:txBody>
          <a:bodyPr lIns="0" tIns="0" rIns="0" bIns="0" rtlCol="0" anchor="t">
            <a:spAutoFit/>
          </a:bodyPr>
          <a:lstStyle/>
          <a:p>
            <a:pPr marL="0" lvl="0" indent="0" algn="ctr">
              <a:lnSpc>
                <a:spcPts val="5249"/>
              </a:lnSpc>
              <a:spcBef>
                <a:spcPct val="0"/>
              </a:spcBef>
            </a:pPr>
            <a:r>
              <a:rPr lang="en-US" sz="3499">
                <a:solidFill>
                  <a:srgbClr val="000000"/>
                </a:solidFill>
                <a:latin typeface="Questrial"/>
              </a:rPr>
              <a:t>Langkah pertama adalah menghitung tingkat keanggotaan dari setiap bilangan acak yang telah kita hasilkan sebelumnya. Ini dilakukan dengan menggunakan Fungsi Keanggotaan Keluaran yang telah kita desain sebelumnya. Dengan kata lain, kita ingin tahu sejauh mana setiap bilangan acak tersebut "termasuk" dalam masing-masing kategori atau himpunan yang telah kita tentukan dalam Fungsi Keanggotaan Keluaran.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410207622"/>
              </p:ext>
            </p:extLst>
          </p:nvPr>
        </p:nvGraphicFramePr>
        <p:xfrm>
          <a:off x="1727591" y="142875"/>
          <a:ext cx="6516603" cy="10061007"/>
        </p:xfrm>
        <a:graphic>
          <a:graphicData uri="http://schemas.openxmlformats.org/drawingml/2006/table">
            <a:tbl>
              <a:tblPr/>
              <a:tblGrid>
                <a:gridCol w="984007">
                  <a:extLst>
                    <a:ext uri="{9D8B030D-6E8A-4147-A177-3AD203B41FA5}">
                      <a16:colId xmlns:a16="http://schemas.microsoft.com/office/drawing/2014/main" val="20000"/>
                    </a:ext>
                  </a:extLst>
                </a:gridCol>
                <a:gridCol w="1716161">
                  <a:extLst>
                    <a:ext uri="{9D8B030D-6E8A-4147-A177-3AD203B41FA5}">
                      <a16:colId xmlns:a16="http://schemas.microsoft.com/office/drawing/2014/main" val="20001"/>
                    </a:ext>
                  </a:extLst>
                </a:gridCol>
                <a:gridCol w="2047329">
                  <a:extLst>
                    <a:ext uri="{9D8B030D-6E8A-4147-A177-3AD203B41FA5}">
                      <a16:colId xmlns:a16="http://schemas.microsoft.com/office/drawing/2014/main" val="20002"/>
                    </a:ext>
                  </a:extLst>
                </a:gridCol>
                <a:gridCol w="1769106">
                  <a:extLst>
                    <a:ext uri="{9D8B030D-6E8A-4147-A177-3AD203B41FA5}">
                      <a16:colId xmlns:a16="http://schemas.microsoft.com/office/drawing/2014/main" val="20003"/>
                    </a:ext>
                  </a:extLst>
                </a:gridCol>
              </a:tblGrid>
              <a:tr h="717096">
                <a:tc>
                  <a:txBody>
                    <a:bodyPr/>
                    <a:lstStyle/>
                    <a:p>
                      <a:pPr algn="ctr">
                        <a:lnSpc>
                          <a:spcPts val="2659"/>
                        </a:lnSpc>
                        <a:defRPr/>
                      </a:pPr>
                      <a:r>
                        <a:rPr lang="id-ID" sz="3000" dirty="0"/>
                        <a:t>n</a:t>
                      </a:r>
                      <a:endParaRPr lang="en-US" sz="30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err="1">
                          <a:solidFill>
                            <a:srgbClr val="000000"/>
                          </a:solidFill>
                          <a:latin typeface="Questrial"/>
                        </a:rPr>
                        <a:t>Rendah</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Sedang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Tinggi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0"/>
                  </a:ext>
                </a:extLst>
              </a:tr>
              <a:tr h="717096">
                <a:tc>
                  <a:txBody>
                    <a:bodyPr/>
                    <a:lstStyle/>
                    <a:p>
                      <a:pPr algn="ctr">
                        <a:lnSpc>
                          <a:spcPts val="2659"/>
                        </a:lnSpc>
                        <a:defRPr/>
                      </a:pPr>
                      <a:r>
                        <a:rPr lang="en-US" sz="1899" dirty="0">
                          <a:solidFill>
                            <a:srgbClr val="000000"/>
                          </a:solidFill>
                          <a:latin typeface="Questrial Bold"/>
                        </a:rPr>
                        <a:t>15</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Bold"/>
                        </a:rPr>
                        <a:t>1</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7096">
                <a:tc>
                  <a:txBody>
                    <a:bodyPr/>
                    <a:lstStyle/>
                    <a:p>
                      <a:pPr algn="ctr">
                        <a:lnSpc>
                          <a:spcPts val="2659"/>
                        </a:lnSpc>
                        <a:defRPr/>
                      </a:pPr>
                      <a:r>
                        <a:rPr lang="en-US" sz="1899" dirty="0">
                          <a:solidFill>
                            <a:srgbClr val="000000"/>
                          </a:solidFill>
                          <a:latin typeface="Questrial"/>
                        </a:rPr>
                        <a:t>30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7096">
                <a:tc>
                  <a:txBody>
                    <a:bodyPr/>
                    <a:lstStyle/>
                    <a:p>
                      <a:pPr algn="ctr">
                        <a:lnSpc>
                          <a:spcPts val="2659"/>
                        </a:lnSpc>
                        <a:defRPr/>
                      </a:pPr>
                      <a:r>
                        <a:rPr lang="en-US" sz="1899">
                          <a:solidFill>
                            <a:srgbClr val="000000"/>
                          </a:solidFill>
                          <a:latin typeface="Questrial"/>
                        </a:rPr>
                        <a:t>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7096">
                <a:tc>
                  <a:txBody>
                    <a:bodyPr/>
                    <a:lstStyle/>
                    <a:p>
                      <a:pPr algn="ctr">
                        <a:lnSpc>
                          <a:spcPts val="2659"/>
                        </a:lnSpc>
                        <a:defRPr/>
                      </a:pPr>
                      <a:r>
                        <a:rPr lang="en-US" sz="1899">
                          <a:solidFill>
                            <a:srgbClr val="000000"/>
                          </a:solidFill>
                          <a:latin typeface="Questrial"/>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7096">
                <a:tc>
                  <a:txBody>
                    <a:bodyPr/>
                    <a:lstStyle/>
                    <a:p>
                      <a:pPr algn="ctr">
                        <a:lnSpc>
                          <a:spcPts val="2659"/>
                        </a:lnSpc>
                        <a:defRPr/>
                      </a:pPr>
                      <a:r>
                        <a:rPr lang="en-US" sz="1899">
                          <a:solidFill>
                            <a:srgbClr val="000000"/>
                          </a:solidFill>
                          <a:latin typeface="Questrial"/>
                        </a:rPr>
                        <a:t>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7096">
                <a:tc>
                  <a:txBody>
                    <a:bodyPr/>
                    <a:lstStyle/>
                    <a:p>
                      <a:pPr algn="ctr">
                        <a:lnSpc>
                          <a:spcPts val="2659"/>
                        </a:lnSpc>
                        <a:defRPr/>
                      </a:pPr>
                      <a:r>
                        <a:rPr lang="en-US" sz="1899">
                          <a:solidFill>
                            <a:srgbClr val="000000"/>
                          </a:solidFill>
                          <a:latin typeface="Questrial"/>
                        </a:rPr>
                        <a:t>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17096">
                <a:tc>
                  <a:txBody>
                    <a:bodyPr/>
                    <a:lstStyle/>
                    <a:p>
                      <a:pPr algn="ctr">
                        <a:lnSpc>
                          <a:spcPts val="2659"/>
                        </a:lnSpc>
                        <a:defRPr/>
                      </a:pPr>
                      <a:r>
                        <a:rPr lang="en-US" sz="1899">
                          <a:solidFill>
                            <a:srgbClr val="000000"/>
                          </a:solidFill>
                          <a:latin typeface="Questrial"/>
                        </a:rPr>
                        <a:t>105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17096">
                <a:tc>
                  <a:txBody>
                    <a:bodyPr/>
                    <a:lstStyle/>
                    <a:p>
                      <a:pPr algn="ctr">
                        <a:lnSpc>
                          <a:spcPts val="2659"/>
                        </a:lnSpc>
                        <a:defRPr/>
                      </a:pPr>
                      <a:r>
                        <a:rPr lang="en-US" sz="1899">
                          <a:solidFill>
                            <a:srgbClr val="000000"/>
                          </a:solidFill>
                          <a:latin typeface="Questrial"/>
                        </a:rPr>
                        <a:t>120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17096">
                <a:tc>
                  <a:txBody>
                    <a:bodyPr/>
                    <a:lstStyle/>
                    <a:p>
                      <a:pPr algn="ctr">
                        <a:lnSpc>
                          <a:spcPts val="2659"/>
                        </a:lnSpc>
                        <a:defRPr/>
                      </a:pPr>
                      <a:r>
                        <a:rPr lang="en-US" sz="1899">
                          <a:solidFill>
                            <a:srgbClr val="000000"/>
                          </a:solidFill>
                          <a:latin typeface="Questrial"/>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0.1875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7096">
                <a:tc>
                  <a:txBody>
                    <a:bodyPr/>
                    <a:lstStyle/>
                    <a:p>
                      <a:pPr algn="ctr">
                        <a:lnSpc>
                          <a:spcPts val="2659"/>
                        </a:lnSpc>
                        <a:defRPr/>
                      </a:pPr>
                      <a:r>
                        <a:rPr lang="en-US" sz="1899">
                          <a:solidFill>
                            <a:srgbClr val="000000"/>
                          </a:solidFill>
                          <a:latin typeface="Questrial"/>
                        </a:rPr>
                        <a:t>150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7096">
                <a:tc>
                  <a:txBody>
                    <a:bodyPr/>
                    <a:lstStyle/>
                    <a:p>
                      <a:pPr algn="ctr">
                        <a:lnSpc>
                          <a:spcPts val="2659"/>
                        </a:lnSpc>
                        <a:defRPr/>
                      </a:pPr>
                      <a:r>
                        <a:rPr lang="en-US" sz="1899">
                          <a:solidFill>
                            <a:srgbClr val="000000"/>
                          </a:solidFill>
                          <a:latin typeface="Questrial"/>
                        </a:rPr>
                        <a:t>165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0.5625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717096">
                <a:tc>
                  <a:txBody>
                    <a:bodyPr/>
                    <a:lstStyle/>
                    <a:p>
                      <a:pPr algn="ctr">
                        <a:lnSpc>
                          <a:spcPts val="2659"/>
                        </a:lnSpc>
                        <a:defRPr/>
                      </a:pPr>
                      <a:r>
                        <a:rPr lang="en-US" sz="1899">
                          <a:solidFill>
                            <a:srgbClr val="000000"/>
                          </a:solidFill>
                          <a:latin typeface="Questrial"/>
                        </a:rPr>
                        <a:t>180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717096">
                <a:tc>
                  <a:txBody>
                    <a:bodyPr/>
                    <a:lstStyle/>
                    <a:p>
                      <a:pPr algn="ctr">
                        <a:lnSpc>
                          <a:spcPts val="2659"/>
                        </a:lnSpc>
                        <a:defRPr/>
                      </a:pPr>
                      <a:r>
                        <a:rPr lang="en-US" sz="1899">
                          <a:solidFill>
                            <a:srgbClr val="000000"/>
                          </a:solidFill>
                          <a:latin typeface="Questrial"/>
                        </a:rPr>
                        <a:t>195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a:rPr>
                        <a:t>0.9375</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3" name="Freeform 3"/>
          <p:cNvSpPr/>
          <p:nvPr/>
        </p:nvSpPr>
        <p:spPr>
          <a:xfrm>
            <a:off x="9925999" y="4967415"/>
            <a:ext cx="5945084" cy="4878923"/>
          </a:xfrm>
          <a:custGeom>
            <a:avLst/>
            <a:gdLst/>
            <a:ahLst/>
            <a:cxnLst/>
            <a:rect l="l" t="t" r="r" b="b"/>
            <a:pathLst>
              <a:path w="5945084" h="4878923">
                <a:moveTo>
                  <a:pt x="0" y="0"/>
                </a:moveTo>
                <a:lnTo>
                  <a:pt x="5945085" y="0"/>
                </a:lnTo>
                <a:lnTo>
                  <a:pt x="5945085" y="4878923"/>
                </a:lnTo>
                <a:lnTo>
                  <a:pt x="0" y="4878923"/>
                </a:lnTo>
                <a:lnTo>
                  <a:pt x="0" y="0"/>
                </a:lnTo>
                <a:close/>
              </a:path>
            </a:pathLst>
          </a:custGeom>
          <a:blipFill>
            <a:blip r:embed="rId2"/>
            <a:stretch>
              <a:fillRect/>
            </a:stretch>
          </a:blipFill>
        </p:spPr>
        <p:txBody>
          <a:bodyPr/>
          <a:lstStyle/>
          <a:p>
            <a:endParaRPr lang="id-ID"/>
          </a:p>
        </p:txBody>
      </p:sp>
      <p:graphicFrame>
        <p:nvGraphicFramePr>
          <p:cNvPr id="4" name="Table 4"/>
          <p:cNvGraphicFramePr>
            <a:graphicFrameLocks noGrp="1"/>
          </p:cNvGraphicFramePr>
          <p:nvPr/>
        </p:nvGraphicFramePr>
        <p:xfrm>
          <a:off x="9640240" y="375867"/>
          <a:ext cx="6516603" cy="4324350"/>
        </p:xfrm>
        <a:graphic>
          <a:graphicData uri="http://schemas.openxmlformats.org/drawingml/2006/table">
            <a:tbl>
              <a:tblPr/>
              <a:tblGrid>
                <a:gridCol w="1059022">
                  <a:extLst>
                    <a:ext uri="{9D8B030D-6E8A-4147-A177-3AD203B41FA5}">
                      <a16:colId xmlns:a16="http://schemas.microsoft.com/office/drawing/2014/main" val="20000"/>
                    </a:ext>
                  </a:extLst>
                </a:gridCol>
                <a:gridCol w="1641146">
                  <a:extLst>
                    <a:ext uri="{9D8B030D-6E8A-4147-A177-3AD203B41FA5}">
                      <a16:colId xmlns:a16="http://schemas.microsoft.com/office/drawing/2014/main" val="20001"/>
                    </a:ext>
                  </a:extLst>
                </a:gridCol>
                <a:gridCol w="2047329">
                  <a:extLst>
                    <a:ext uri="{9D8B030D-6E8A-4147-A177-3AD203B41FA5}">
                      <a16:colId xmlns:a16="http://schemas.microsoft.com/office/drawing/2014/main" val="20002"/>
                    </a:ext>
                  </a:extLst>
                </a:gridCol>
                <a:gridCol w="1769106">
                  <a:extLst>
                    <a:ext uri="{9D8B030D-6E8A-4147-A177-3AD203B41FA5}">
                      <a16:colId xmlns:a16="http://schemas.microsoft.com/office/drawing/2014/main" val="20003"/>
                    </a:ext>
                  </a:extLst>
                </a:gridCol>
              </a:tblGrid>
              <a:tr h="720725">
                <a:tc>
                  <a:txBody>
                    <a:bodyPr/>
                    <a:lstStyle/>
                    <a:p>
                      <a:pPr algn="ctr">
                        <a:lnSpc>
                          <a:spcPts val="2659"/>
                        </a:lnSpc>
                        <a:defRPr/>
                      </a:pPr>
                      <a:r>
                        <a:rPr lang="en-US" sz="1899">
                          <a:solidFill>
                            <a:srgbClr val="000000"/>
                          </a:solidFill>
                          <a:latin typeface="Questrial Bold"/>
                        </a:rPr>
                        <a:t>210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0725">
                <a:tc>
                  <a:txBody>
                    <a:bodyPr/>
                    <a:lstStyle/>
                    <a:p>
                      <a:pPr algn="ctr">
                        <a:lnSpc>
                          <a:spcPts val="2659"/>
                        </a:lnSpc>
                        <a:defRPr/>
                      </a:pPr>
                      <a:r>
                        <a:rPr lang="en-US" sz="1899">
                          <a:solidFill>
                            <a:srgbClr val="000000"/>
                          </a:solidFill>
                          <a:latin typeface="Questrial Bold"/>
                        </a:rPr>
                        <a:t>225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0725">
                <a:tc>
                  <a:txBody>
                    <a:bodyPr/>
                    <a:lstStyle/>
                    <a:p>
                      <a:pPr algn="ctr">
                        <a:lnSpc>
                          <a:spcPts val="2659"/>
                        </a:lnSpc>
                        <a:defRPr/>
                      </a:pPr>
                      <a:r>
                        <a:rPr lang="en-US" sz="1899">
                          <a:solidFill>
                            <a:srgbClr val="000000"/>
                          </a:solidFill>
                          <a:latin typeface="Questrial"/>
                        </a:rPr>
                        <a:t>240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0725">
                <a:tc>
                  <a:txBody>
                    <a:bodyPr/>
                    <a:lstStyle/>
                    <a:p>
                      <a:pPr algn="ctr">
                        <a:lnSpc>
                          <a:spcPts val="2659"/>
                        </a:lnSpc>
                        <a:defRPr/>
                      </a:pPr>
                      <a:r>
                        <a:rPr lang="en-US" sz="1899">
                          <a:solidFill>
                            <a:srgbClr val="000000"/>
                          </a:solidFill>
                          <a:latin typeface="Questrial"/>
                        </a:rPr>
                        <a:t>255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0725">
                <a:tc>
                  <a:txBody>
                    <a:bodyPr/>
                    <a:lstStyle/>
                    <a:p>
                      <a:pPr algn="ctr">
                        <a:lnSpc>
                          <a:spcPts val="2659"/>
                        </a:lnSpc>
                        <a:defRPr/>
                      </a:pPr>
                      <a:r>
                        <a:rPr lang="en-US" sz="1899">
                          <a:solidFill>
                            <a:srgbClr val="000000"/>
                          </a:solidFill>
                          <a:latin typeface="Questrial"/>
                        </a:rPr>
                        <a:t>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0725">
                <a:tc>
                  <a:txBody>
                    <a:bodyPr/>
                    <a:lstStyle/>
                    <a:p>
                      <a:pPr algn="ctr">
                        <a:lnSpc>
                          <a:spcPts val="2659"/>
                        </a:lnSpc>
                        <a:defRPr/>
                      </a:pPr>
                      <a:r>
                        <a:rPr lang="en-US" sz="1899">
                          <a:solidFill>
                            <a:srgbClr val="000000"/>
                          </a:solidFill>
                          <a:latin typeface="Questrial"/>
                        </a:rPr>
                        <a:t>285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1027" y="349518"/>
            <a:ext cx="15645946" cy="8675039"/>
          </a:xfrm>
          <a:custGeom>
            <a:avLst/>
            <a:gdLst/>
            <a:ahLst/>
            <a:cxnLst/>
            <a:rect l="l" t="t" r="r" b="b"/>
            <a:pathLst>
              <a:path w="15645946" h="8675039">
                <a:moveTo>
                  <a:pt x="0" y="0"/>
                </a:moveTo>
                <a:lnTo>
                  <a:pt x="15645946" y="0"/>
                </a:lnTo>
                <a:lnTo>
                  <a:pt x="15645946" y="8675039"/>
                </a:lnTo>
                <a:lnTo>
                  <a:pt x="0" y="8675039"/>
                </a:lnTo>
                <a:lnTo>
                  <a:pt x="0" y="0"/>
                </a:lnTo>
                <a:close/>
              </a:path>
            </a:pathLst>
          </a:custGeom>
          <a:blipFill>
            <a:blip r:embed="rId2"/>
            <a:stretch>
              <a:fillRect l="-86" t="-1626" r="-86"/>
            </a:stretch>
          </a:blipFill>
        </p:spPr>
        <p:txBody>
          <a:bodyPr/>
          <a:lstStyle/>
          <a:p>
            <a:endParaRPr lang="id-I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2919" y="3354086"/>
            <a:ext cx="10496381" cy="5904214"/>
          </a:xfrm>
          <a:custGeom>
            <a:avLst/>
            <a:gdLst/>
            <a:ahLst/>
            <a:cxnLst/>
            <a:rect l="l" t="t" r="r" b="b"/>
            <a:pathLst>
              <a:path w="10496381" h="5904214">
                <a:moveTo>
                  <a:pt x="0" y="0"/>
                </a:moveTo>
                <a:lnTo>
                  <a:pt x="10496381" y="0"/>
                </a:lnTo>
                <a:lnTo>
                  <a:pt x="10496381" y="5904214"/>
                </a:lnTo>
                <a:lnTo>
                  <a:pt x="0" y="5904214"/>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1028700" y="933450"/>
            <a:ext cx="10929259" cy="2607945"/>
          </a:xfrm>
          <a:prstGeom prst="rect">
            <a:avLst/>
          </a:prstGeom>
        </p:spPr>
        <p:txBody>
          <a:bodyPr lIns="0" tIns="0" rIns="0" bIns="0" rtlCol="0" anchor="t">
            <a:spAutoFit/>
          </a:bodyPr>
          <a:lstStyle/>
          <a:p>
            <a:pPr>
              <a:lnSpc>
                <a:spcPts val="4199"/>
              </a:lnSpc>
            </a:pPr>
            <a:r>
              <a:rPr lang="en-US" sz="2799">
                <a:solidFill>
                  <a:srgbClr val="000000"/>
                </a:solidFill>
                <a:latin typeface="Questrial"/>
              </a:rPr>
              <a:t>Maksimalkan (batas atas) nilai berdasarkan tingkat keanggotaan yang telah dipotong:</a:t>
            </a:r>
          </a:p>
          <a:p>
            <a:pPr marL="604519" lvl="1" indent="-302260">
              <a:lnSpc>
                <a:spcPts val="4199"/>
              </a:lnSpc>
              <a:buFont typeface="Arial"/>
              <a:buChar char="•"/>
            </a:pPr>
            <a:r>
              <a:rPr lang="en-US" sz="2799">
                <a:solidFill>
                  <a:srgbClr val="000000"/>
                </a:solidFill>
                <a:latin typeface="Questrial"/>
              </a:rPr>
              <a:t>Produksi rendah: 0</a:t>
            </a:r>
          </a:p>
          <a:p>
            <a:pPr marL="604519" lvl="1" indent="-302260">
              <a:lnSpc>
                <a:spcPts val="4199"/>
              </a:lnSpc>
              <a:buFont typeface="Arial"/>
              <a:buChar char="•"/>
            </a:pPr>
            <a:r>
              <a:rPr lang="en-US" sz="2799">
                <a:solidFill>
                  <a:srgbClr val="000000"/>
                </a:solidFill>
                <a:latin typeface="Questrial"/>
              </a:rPr>
              <a:t>Produksi sedang: 0,4</a:t>
            </a:r>
          </a:p>
          <a:p>
            <a:pPr marL="604519" lvl="1" indent="-302260" algn="l">
              <a:lnSpc>
                <a:spcPts val="4199"/>
              </a:lnSpc>
              <a:spcBef>
                <a:spcPct val="0"/>
              </a:spcBef>
              <a:buFont typeface="Arial"/>
              <a:buChar char="•"/>
            </a:pPr>
            <a:r>
              <a:rPr lang="en-US" sz="2799">
                <a:solidFill>
                  <a:srgbClr val="000000"/>
                </a:solidFill>
                <a:latin typeface="Questrial"/>
              </a:rPr>
              <a:t>Produksi tinggi: 0,4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887779535"/>
              </p:ext>
            </p:extLst>
          </p:nvPr>
        </p:nvGraphicFramePr>
        <p:xfrm>
          <a:off x="1727591" y="142875"/>
          <a:ext cx="6516603" cy="10061007"/>
        </p:xfrm>
        <a:graphic>
          <a:graphicData uri="http://schemas.openxmlformats.org/drawingml/2006/table">
            <a:tbl>
              <a:tblPr/>
              <a:tblGrid>
                <a:gridCol w="984007">
                  <a:extLst>
                    <a:ext uri="{9D8B030D-6E8A-4147-A177-3AD203B41FA5}">
                      <a16:colId xmlns:a16="http://schemas.microsoft.com/office/drawing/2014/main" val="20000"/>
                    </a:ext>
                  </a:extLst>
                </a:gridCol>
                <a:gridCol w="1716161">
                  <a:extLst>
                    <a:ext uri="{9D8B030D-6E8A-4147-A177-3AD203B41FA5}">
                      <a16:colId xmlns:a16="http://schemas.microsoft.com/office/drawing/2014/main" val="20001"/>
                    </a:ext>
                  </a:extLst>
                </a:gridCol>
                <a:gridCol w="2047329">
                  <a:extLst>
                    <a:ext uri="{9D8B030D-6E8A-4147-A177-3AD203B41FA5}">
                      <a16:colId xmlns:a16="http://schemas.microsoft.com/office/drawing/2014/main" val="20002"/>
                    </a:ext>
                  </a:extLst>
                </a:gridCol>
                <a:gridCol w="1769106">
                  <a:extLst>
                    <a:ext uri="{9D8B030D-6E8A-4147-A177-3AD203B41FA5}">
                      <a16:colId xmlns:a16="http://schemas.microsoft.com/office/drawing/2014/main" val="20003"/>
                    </a:ext>
                  </a:extLst>
                </a:gridCol>
              </a:tblGrid>
              <a:tr h="717096">
                <a:tc>
                  <a:txBody>
                    <a:bodyPr/>
                    <a:lstStyle/>
                    <a:p>
                      <a:pPr algn="ctr">
                        <a:lnSpc>
                          <a:spcPts val="2659"/>
                        </a:lnSpc>
                        <a:defRPr/>
                      </a:pPr>
                      <a:r>
                        <a:rPr lang="id-ID" sz="3000" dirty="0"/>
                        <a:t>n</a:t>
                      </a:r>
                      <a:endParaRPr lang="en-US" sz="30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Rendah</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Sedang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Tinggi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0"/>
                  </a:ext>
                </a:extLst>
              </a:tr>
              <a:tr h="717096">
                <a:tc>
                  <a:txBody>
                    <a:bodyPr/>
                    <a:lstStyle/>
                    <a:p>
                      <a:pPr algn="ctr">
                        <a:lnSpc>
                          <a:spcPts val="2659"/>
                        </a:lnSpc>
                        <a:defRPr/>
                      </a:pPr>
                      <a:r>
                        <a:rPr lang="en-US" sz="1899">
                          <a:solidFill>
                            <a:srgbClr val="000000"/>
                          </a:solidFill>
                          <a:latin typeface="Questrial Bold"/>
                        </a:rPr>
                        <a: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7096">
                <a:tc>
                  <a:txBody>
                    <a:bodyPr/>
                    <a:lstStyle/>
                    <a:p>
                      <a:pPr algn="ctr">
                        <a:lnSpc>
                          <a:spcPts val="2659"/>
                        </a:lnSpc>
                        <a:defRPr/>
                      </a:pPr>
                      <a:r>
                        <a:rPr lang="en-US" sz="1899">
                          <a:solidFill>
                            <a:srgbClr val="000000"/>
                          </a:solidFill>
                          <a:latin typeface="Questrial"/>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7096">
                <a:tc>
                  <a:txBody>
                    <a:bodyPr/>
                    <a:lstStyle/>
                    <a:p>
                      <a:pPr algn="ctr">
                        <a:lnSpc>
                          <a:spcPts val="2659"/>
                        </a:lnSpc>
                        <a:defRPr/>
                      </a:pPr>
                      <a:r>
                        <a:rPr lang="en-US" sz="1899">
                          <a:solidFill>
                            <a:srgbClr val="000000"/>
                          </a:solidFill>
                          <a:latin typeface="Questrial"/>
                        </a:rPr>
                        <a:t>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7096">
                <a:tc>
                  <a:txBody>
                    <a:bodyPr/>
                    <a:lstStyle/>
                    <a:p>
                      <a:pPr algn="ctr">
                        <a:lnSpc>
                          <a:spcPts val="2659"/>
                        </a:lnSpc>
                        <a:defRPr/>
                      </a:pPr>
                      <a:r>
                        <a:rPr lang="en-US" sz="1899">
                          <a:solidFill>
                            <a:srgbClr val="000000"/>
                          </a:solidFill>
                          <a:latin typeface="Questrial"/>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7096">
                <a:tc>
                  <a:txBody>
                    <a:bodyPr/>
                    <a:lstStyle/>
                    <a:p>
                      <a:pPr algn="ctr">
                        <a:lnSpc>
                          <a:spcPts val="2659"/>
                        </a:lnSpc>
                        <a:defRPr/>
                      </a:pPr>
                      <a:r>
                        <a:rPr lang="en-US" sz="1899">
                          <a:solidFill>
                            <a:srgbClr val="000000"/>
                          </a:solidFill>
                          <a:latin typeface="Questrial"/>
                        </a:rPr>
                        <a:t>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7096">
                <a:tc>
                  <a:txBody>
                    <a:bodyPr/>
                    <a:lstStyle/>
                    <a:p>
                      <a:pPr algn="ctr">
                        <a:lnSpc>
                          <a:spcPts val="2659"/>
                        </a:lnSpc>
                        <a:defRPr/>
                      </a:pPr>
                      <a:r>
                        <a:rPr lang="en-US" sz="1899">
                          <a:solidFill>
                            <a:srgbClr val="000000"/>
                          </a:solidFill>
                          <a:latin typeface="Questrial"/>
                        </a:rPr>
                        <a:t>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17096">
                <a:tc>
                  <a:txBody>
                    <a:bodyPr/>
                    <a:lstStyle/>
                    <a:p>
                      <a:pPr algn="ctr">
                        <a:lnSpc>
                          <a:spcPts val="2659"/>
                        </a:lnSpc>
                        <a:defRPr/>
                      </a:pPr>
                      <a:r>
                        <a:rPr lang="en-US" sz="1899">
                          <a:solidFill>
                            <a:srgbClr val="000000"/>
                          </a:solidFill>
                          <a:latin typeface="Questrial"/>
                        </a:rPr>
                        <a:t>105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17096">
                <a:tc>
                  <a:txBody>
                    <a:bodyPr/>
                    <a:lstStyle/>
                    <a:p>
                      <a:pPr algn="ctr">
                        <a:lnSpc>
                          <a:spcPts val="2659"/>
                        </a:lnSpc>
                        <a:defRPr/>
                      </a:pPr>
                      <a:r>
                        <a:rPr lang="en-US" sz="1899">
                          <a:solidFill>
                            <a:srgbClr val="000000"/>
                          </a:solidFill>
                          <a:latin typeface="Questrial"/>
                        </a:rPr>
                        <a:t>120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17096">
                <a:tc>
                  <a:txBody>
                    <a:bodyPr/>
                    <a:lstStyle/>
                    <a:p>
                      <a:pPr algn="ctr">
                        <a:lnSpc>
                          <a:spcPts val="2659"/>
                        </a:lnSpc>
                        <a:defRPr/>
                      </a:pPr>
                      <a:r>
                        <a:rPr lang="en-US" sz="1899">
                          <a:solidFill>
                            <a:srgbClr val="000000"/>
                          </a:solidFill>
                          <a:latin typeface="Questrial"/>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0.1875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7096">
                <a:tc>
                  <a:txBody>
                    <a:bodyPr/>
                    <a:lstStyle/>
                    <a:p>
                      <a:pPr algn="ctr">
                        <a:lnSpc>
                          <a:spcPts val="2659"/>
                        </a:lnSpc>
                        <a:defRPr/>
                      </a:pPr>
                      <a:r>
                        <a:rPr lang="en-US" sz="1899">
                          <a:solidFill>
                            <a:srgbClr val="000000"/>
                          </a:solidFill>
                          <a:latin typeface="Questrial"/>
                        </a:rPr>
                        <a:t>150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7096">
                <a:tc>
                  <a:txBody>
                    <a:bodyPr/>
                    <a:lstStyle/>
                    <a:p>
                      <a:pPr algn="ctr">
                        <a:lnSpc>
                          <a:spcPts val="2659"/>
                        </a:lnSpc>
                        <a:defRPr/>
                      </a:pPr>
                      <a:r>
                        <a:rPr lang="en-US" sz="1899">
                          <a:solidFill>
                            <a:srgbClr val="000000"/>
                          </a:solidFill>
                          <a:latin typeface="Questrial"/>
                        </a:rPr>
                        <a:t>165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717096">
                <a:tc>
                  <a:txBody>
                    <a:bodyPr/>
                    <a:lstStyle/>
                    <a:p>
                      <a:pPr algn="ctr">
                        <a:lnSpc>
                          <a:spcPts val="2659"/>
                        </a:lnSpc>
                        <a:defRPr/>
                      </a:pPr>
                      <a:r>
                        <a:rPr lang="en-US" sz="1899">
                          <a:solidFill>
                            <a:srgbClr val="000000"/>
                          </a:solidFill>
                          <a:latin typeface="Questrial"/>
                        </a:rPr>
                        <a:t>180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717096">
                <a:tc>
                  <a:txBody>
                    <a:bodyPr/>
                    <a:lstStyle/>
                    <a:p>
                      <a:pPr algn="ctr">
                        <a:lnSpc>
                          <a:spcPts val="2659"/>
                        </a:lnSpc>
                        <a:defRPr/>
                      </a:pPr>
                      <a:r>
                        <a:rPr lang="en-US" sz="1899">
                          <a:solidFill>
                            <a:srgbClr val="000000"/>
                          </a:solidFill>
                          <a:latin typeface="Questrial"/>
                        </a:rPr>
                        <a:t>195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FF3131"/>
                          </a:solidFill>
                          <a:latin typeface="Questrial"/>
                        </a:rPr>
                        <a:t>0.4</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graphicFrame>
        <p:nvGraphicFramePr>
          <p:cNvPr id="3" name="Table 3"/>
          <p:cNvGraphicFramePr>
            <a:graphicFrameLocks noGrp="1"/>
          </p:cNvGraphicFramePr>
          <p:nvPr/>
        </p:nvGraphicFramePr>
        <p:xfrm>
          <a:off x="9640240" y="375867"/>
          <a:ext cx="6516603" cy="4324350"/>
        </p:xfrm>
        <a:graphic>
          <a:graphicData uri="http://schemas.openxmlformats.org/drawingml/2006/table">
            <a:tbl>
              <a:tblPr/>
              <a:tblGrid>
                <a:gridCol w="1059022">
                  <a:extLst>
                    <a:ext uri="{9D8B030D-6E8A-4147-A177-3AD203B41FA5}">
                      <a16:colId xmlns:a16="http://schemas.microsoft.com/office/drawing/2014/main" val="20000"/>
                    </a:ext>
                  </a:extLst>
                </a:gridCol>
                <a:gridCol w="1641146">
                  <a:extLst>
                    <a:ext uri="{9D8B030D-6E8A-4147-A177-3AD203B41FA5}">
                      <a16:colId xmlns:a16="http://schemas.microsoft.com/office/drawing/2014/main" val="20001"/>
                    </a:ext>
                  </a:extLst>
                </a:gridCol>
                <a:gridCol w="2047329">
                  <a:extLst>
                    <a:ext uri="{9D8B030D-6E8A-4147-A177-3AD203B41FA5}">
                      <a16:colId xmlns:a16="http://schemas.microsoft.com/office/drawing/2014/main" val="20002"/>
                    </a:ext>
                  </a:extLst>
                </a:gridCol>
                <a:gridCol w="1769106">
                  <a:extLst>
                    <a:ext uri="{9D8B030D-6E8A-4147-A177-3AD203B41FA5}">
                      <a16:colId xmlns:a16="http://schemas.microsoft.com/office/drawing/2014/main" val="20003"/>
                    </a:ext>
                  </a:extLst>
                </a:gridCol>
              </a:tblGrid>
              <a:tr h="720725">
                <a:tc>
                  <a:txBody>
                    <a:bodyPr/>
                    <a:lstStyle/>
                    <a:p>
                      <a:pPr algn="ctr">
                        <a:lnSpc>
                          <a:spcPts val="2659"/>
                        </a:lnSpc>
                        <a:defRPr/>
                      </a:pPr>
                      <a:r>
                        <a:rPr lang="en-US" sz="1899">
                          <a:solidFill>
                            <a:srgbClr val="000000"/>
                          </a:solidFill>
                          <a:latin typeface="Questrial Bold"/>
                        </a:rPr>
                        <a:t>210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0725">
                <a:tc>
                  <a:txBody>
                    <a:bodyPr/>
                    <a:lstStyle/>
                    <a:p>
                      <a:pPr algn="ctr">
                        <a:lnSpc>
                          <a:spcPts val="2659"/>
                        </a:lnSpc>
                        <a:defRPr/>
                      </a:pPr>
                      <a:r>
                        <a:rPr lang="en-US" sz="1899">
                          <a:solidFill>
                            <a:srgbClr val="000000"/>
                          </a:solidFill>
                          <a:latin typeface="Questrial Bold"/>
                        </a:rPr>
                        <a:t>225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0725">
                <a:tc>
                  <a:txBody>
                    <a:bodyPr/>
                    <a:lstStyle/>
                    <a:p>
                      <a:pPr algn="ctr">
                        <a:lnSpc>
                          <a:spcPts val="2659"/>
                        </a:lnSpc>
                        <a:defRPr/>
                      </a:pPr>
                      <a:r>
                        <a:rPr lang="en-US" sz="1899">
                          <a:solidFill>
                            <a:srgbClr val="000000"/>
                          </a:solidFill>
                          <a:latin typeface="Questrial"/>
                        </a:rPr>
                        <a:t>240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0725">
                <a:tc>
                  <a:txBody>
                    <a:bodyPr/>
                    <a:lstStyle/>
                    <a:p>
                      <a:pPr algn="ctr">
                        <a:lnSpc>
                          <a:spcPts val="2659"/>
                        </a:lnSpc>
                        <a:defRPr/>
                      </a:pPr>
                      <a:r>
                        <a:rPr lang="en-US" sz="1899">
                          <a:solidFill>
                            <a:srgbClr val="000000"/>
                          </a:solidFill>
                          <a:latin typeface="Questrial"/>
                        </a:rPr>
                        <a:t>255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0725">
                <a:tc>
                  <a:txBody>
                    <a:bodyPr/>
                    <a:lstStyle/>
                    <a:p>
                      <a:pPr algn="ctr">
                        <a:lnSpc>
                          <a:spcPts val="2659"/>
                        </a:lnSpc>
                        <a:defRPr/>
                      </a:pPr>
                      <a:r>
                        <a:rPr lang="en-US" sz="1899">
                          <a:solidFill>
                            <a:srgbClr val="000000"/>
                          </a:solidFill>
                          <a:latin typeface="Questrial"/>
                        </a:rPr>
                        <a:t>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0725">
                <a:tc>
                  <a:txBody>
                    <a:bodyPr/>
                    <a:lstStyle/>
                    <a:p>
                      <a:pPr algn="ctr">
                        <a:lnSpc>
                          <a:spcPts val="2659"/>
                        </a:lnSpc>
                        <a:defRPr/>
                      </a:pPr>
                      <a:r>
                        <a:rPr lang="en-US" sz="1899">
                          <a:solidFill>
                            <a:srgbClr val="000000"/>
                          </a:solidFill>
                          <a:latin typeface="Questrial"/>
                        </a:rPr>
                        <a:t>285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2919" y="3354086"/>
            <a:ext cx="10496381" cy="5904214"/>
          </a:xfrm>
          <a:custGeom>
            <a:avLst/>
            <a:gdLst/>
            <a:ahLst/>
            <a:cxnLst/>
            <a:rect l="l" t="t" r="r" b="b"/>
            <a:pathLst>
              <a:path w="10496381" h="5904214">
                <a:moveTo>
                  <a:pt x="0" y="0"/>
                </a:moveTo>
                <a:lnTo>
                  <a:pt x="10496381" y="0"/>
                </a:lnTo>
                <a:lnTo>
                  <a:pt x="10496381" y="5904214"/>
                </a:lnTo>
                <a:lnTo>
                  <a:pt x="0" y="5904214"/>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1028700" y="933450"/>
            <a:ext cx="10929259" cy="2084070"/>
          </a:xfrm>
          <a:prstGeom prst="rect">
            <a:avLst/>
          </a:prstGeom>
        </p:spPr>
        <p:txBody>
          <a:bodyPr lIns="0" tIns="0" rIns="0" bIns="0" rtlCol="0" anchor="t">
            <a:spAutoFit/>
          </a:bodyPr>
          <a:lstStyle/>
          <a:p>
            <a:pPr>
              <a:lnSpc>
                <a:spcPts val="4199"/>
              </a:lnSpc>
            </a:pPr>
            <a:r>
              <a:rPr lang="en-US" sz="2799">
                <a:solidFill>
                  <a:srgbClr val="000000"/>
                </a:solidFill>
                <a:latin typeface="Questrial"/>
              </a:rPr>
              <a:t>Keanggotaan keluaran adalah nilai maksimum dari setiap linguistik.</a:t>
            </a:r>
          </a:p>
          <a:p>
            <a:pPr marL="604519" lvl="1" indent="-302260">
              <a:lnSpc>
                <a:spcPts val="4199"/>
              </a:lnSpc>
              <a:buFont typeface="Arial"/>
              <a:buChar char="•"/>
            </a:pPr>
            <a:r>
              <a:rPr lang="en-US" sz="2799">
                <a:solidFill>
                  <a:srgbClr val="000000"/>
                </a:solidFill>
                <a:latin typeface="Questrial"/>
              </a:rPr>
              <a:t>Produksi rendah: 0</a:t>
            </a:r>
          </a:p>
          <a:p>
            <a:pPr marL="604519" lvl="1" indent="-302260">
              <a:lnSpc>
                <a:spcPts val="4199"/>
              </a:lnSpc>
              <a:buFont typeface="Arial"/>
              <a:buChar char="•"/>
            </a:pPr>
            <a:r>
              <a:rPr lang="en-US" sz="2799">
                <a:solidFill>
                  <a:srgbClr val="000000"/>
                </a:solidFill>
                <a:latin typeface="Questrial"/>
              </a:rPr>
              <a:t>Produksi sedang: 0,4</a:t>
            </a:r>
          </a:p>
          <a:p>
            <a:pPr marL="604519" lvl="1" indent="-302260" algn="l">
              <a:lnSpc>
                <a:spcPts val="4199"/>
              </a:lnSpc>
              <a:spcBef>
                <a:spcPct val="0"/>
              </a:spcBef>
              <a:buFont typeface="Arial"/>
              <a:buChar char="•"/>
            </a:pPr>
            <a:r>
              <a:rPr lang="en-US" sz="2799">
                <a:solidFill>
                  <a:srgbClr val="000000"/>
                </a:solidFill>
                <a:latin typeface="Questrial"/>
              </a:rPr>
              <a:t>Produksi tinggi: 0,4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4257146254"/>
              </p:ext>
            </p:extLst>
          </p:nvPr>
        </p:nvGraphicFramePr>
        <p:xfrm>
          <a:off x="1197497" y="71438"/>
          <a:ext cx="7230014" cy="10144122"/>
        </p:xfrm>
        <a:graphic>
          <a:graphicData uri="http://schemas.openxmlformats.org/drawingml/2006/table">
            <a:tbl>
              <a:tblPr/>
              <a:tblGrid>
                <a:gridCol w="1130021">
                  <a:extLst>
                    <a:ext uri="{9D8B030D-6E8A-4147-A177-3AD203B41FA5}">
                      <a16:colId xmlns:a16="http://schemas.microsoft.com/office/drawing/2014/main" val="20000"/>
                    </a:ext>
                  </a:extLst>
                </a:gridCol>
                <a:gridCol w="1594091">
                  <a:extLst>
                    <a:ext uri="{9D8B030D-6E8A-4147-A177-3AD203B41FA5}">
                      <a16:colId xmlns:a16="http://schemas.microsoft.com/office/drawing/2014/main" val="20001"/>
                    </a:ext>
                  </a:extLst>
                </a:gridCol>
                <a:gridCol w="1609264">
                  <a:extLst>
                    <a:ext uri="{9D8B030D-6E8A-4147-A177-3AD203B41FA5}">
                      <a16:colId xmlns:a16="http://schemas.microsoft.com/office/drawing/2014/main" val="20002"/>
                    </a:ext>
                  </a:extLst>
                </a:gridCol>
                <a:gridCol w="1657993">
                  <a:extLst>
                    <a:ext uri="{9D8B030D-6E8A-4147-A177-3AD203B41FA5}">
                      <a16:colId xmlns:a16="http://schemas.microsoft.com/office/drawing/2014/main" val="20003"/>
                    </a:ext>
                  </a:extLst>
                </a:gridCol>
                <a:gridCol w="1238645">
                  <a:extLst>
                    <a:ext uri="{9D8B030D-6E8A-4147-A177-3AD203B41FA5}">
                      <a16:colId xmlns:a16="http://schemas.microsoft.com/office/drawing/2014/main" val="20004"/>
                    </a:ext>
                  </a:extLst>
                </a:gridCol>
              </a:tblGrid>
              <a:tr h="717068">
                <a:tc>
                  <a:txBody>
                    <a:bodyPr/>
                    <a:lstStyle/>
                    <a:p>
                      <a:pPr algn="ctr">
                        <a:lnSpc>
                          <a:spcPts val="2659"/>
                        </a:lnSpc>
                        <a:defRPr/>
                      </a:pPr>
                      <a:r>
                        <a:rPr lang="id-ID" sz="1900" dirty="0">
                          <a:latin typeface="Questrial Bold"/>
                        </a:rPr>
                        <a:t>n</a:t>
                      </a:r>
                      <a:endParaRPr lang="en-US" sz="1900" dirty="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Rendah</a:t>
                      </a:r>
                      <a:endParaRPr lang="en-US" sz="110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Sedang</a:t>
                      </a:r>
                      <a:endParaRPr lang="en-US" sz="110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en-US" sz="1899">
                          <a:solidFill>
                            <a:srgbClr val="000000"/>
                          </a:solidFill>
                          <a:latin typeface="Questrial Bold"/>
                        </a:rPr>
                        <a:t>Tinggi</a:t>
                      </a:r>
                      <a:endParaRPr lang="en-US" sz="110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id-ID" sz="1900" dirty="0" err="1">
                          <a:latin typeface="Questrial Bold"/>
                        </a:rPr>
                        <a:t>max</a:t>
                      </a:r>
                      <a:endParaRPr lang="en-US" sz="1900" dirty="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0"/>
                  </a:ext>
                </a:extLst>
              </a:tr>
              <a:tr h="717068">
                <a:tc>
                  <a:txBody>
                    <a:bodyPr/>
                    <a:lstStyle/>
                    <a:p>
                      <a:pPr algn="ctr">
                        <a:lnSpc>
                          <a:spcPts val="2659"/>
                        </a:lnSpc>
                        <a:defRPr/>
                      </a:pPr>
                      <a:r>
                        <a:rPr lang="en-US" sz="1899">
                          <a:solidFill>
                            <a:srgbClr val="000000"/>
                          </a:solidFill>
                          <a:latin typeface="Questrial Bold"/>
                        </a:rPr>
                        <a:t>15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Bold"/>
                        </a:rPr>
                        <a:t>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Bold"/>
                        </a:rPr>
                        <a:t>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7068">
                <a:tc>
                  <a:txBody>
                    <a:bodyPr/>
                    <a:lstStyle/>
                    <a:p>
                      <a:pPr algn="ctr">
                        <a:lnSpc>
                          <a:spcPts val="2659"/>
                        </a:lnSpc>
                        <a:defRPr/>
                      </a:pPr>
                      <a:r>
                        <a:rPr lang="en-US" sz="1899">
                          <a:solidFill>
                            <a:srgbClr val="000000"/>
                          </a:solidFill>
                          <a:latin typeface="Questrial"/>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7068">
                <a:tc>
                  <a:txBody>
                    <a:bodyPr/>
                    <a:lstStyle/>
                    <a:p>
                      <a:pPr algn="ctr">
                        <a:lnSpc>
                          <a:spcPts val="2659"/>
                        </a:lnSpc>
                        <a:defRPr/>
                      </a:pPr>
                      <a:r>
                        <a:rPr lang="en-US" sz="1899">
                          <a:solidFill>
                            <a:srgbClr val="000000"/>
                          </a:solidFill>
                          <a:latin typeface="Questrial"/>
                        </a:rPr>
                        <a:t>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a:rPr>
                        <a:t>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864">
                <a:tc>
                  <a:txBody>
                    <a:bodyPr/>
                    <a:lstStyle/>
                    <a:p>
                      <a:pPr algn="ctr">
                        <a:lnSpc>
                          <a:spcPts val="2659"/>
                        </a:lnSpc>
                        <a:defRPr/>
                      </a:pPr>
                      <a:r>
                        <a:rPr lang="en-US" sz="1899">
                          <a:solidFill>
                            <a:srgbClr val="000000"/>
                          </a:solidFill>
                          <a:latin typeface="Questrial"/>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7068">
                <a:tc>
                  <a:txBody>
                    <a:bodyPr/>
                    <a:lstStyle/>
                    <a:p>
                      <a:pPr algn="ctr">
                        <a:lnSpc>
                          <a:spcPts val="2659"/>
                        </a:lnSpc>
                        <a:defRPr/>
                      </a:pPr>
                      <a:r>
                        <a:rPr lang="en-US" sz="1899">
                          <a:solidFill>
                            <a:srgbClr val="000000"/>
                          </a:solidFill>
                          <a:latin typeface="Questrial"/>
                        </a:rPr>
                        <a:t>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a:rPr>
                        <a:t>0.4</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7068">
                <a:tc>
                  <a:txBody>
                    <a:bodyPr/>
                    <a:lstStyle/>
                    <a:p>
                      <a:pPr algn="ctr">
                        <a:lnSpc>
                          <a:spcPts val="2659"/>
                        </a:lnSpc>
                        <a:defRPr/>
                      </a:pPr>
                      <a:r>
                        <a:rPr lang="en-US" sz="1899">
                          <a:solidFill>
                            <a:srgbClr val="000000"/>
                          </a:solidFill>
                          <a:latin typeface="Questrial"/>
                        </a:rPr>
                        <a:t>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17068">
                <a:tc>
                  <a:txBody>
                    <a:bodyPr/>
                    <a:lstStyle/>
                    <a:p>
                      <a:pPr algn="ctr">
                        <a:lnSpc>
                          <a:spcPts val="2659"/>
                        </a:lnSpc>
                        <a:defRPr/>
                      </a:pPr>
                      <a:r>
                        <a:rPr lang="en-US" sz="1899">
                          <a:solidFill>
                            <a:srgbClr val="000000"/>
                          </a:solidFill>
                          <a:latin typeface="Questrial"/>
                        </a:rPr>
                        <a:t>105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22932">
                <a:tc>
                  <a:txBody>
                    <a:bodyPr/>
                    <a:lstStyle/>
                    <a:p>
                      <a:pPr algn="ctr">
                        <a:lnSpc>
                          <a:spcPts val="2659"/>
                        </a:lnSpc>
                        <a:defRPr/>
                      </a:pPr>
                      <a:r>
                        <a:rPr lang="en-US" sz="1899">
                          <a:solidFill>
                            <a:srgbClr val="000000"/>
                          </a:solidFill>
                          <a:latin typeface="Questrial"/>
                        </a:rPr>
                        <a:t>120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17068">
                <a:tc>
                  <a:txBody>
                    <a:bodyPr/>
                    <a:lstStyle/>
                    <a:p>
                      <a:pPr algn="ctr">
                        <a:lnSpc>
                          <a:spcPts val="2659"/>
                        </a:lnSpc>
                        <a:defRPr/>
                      </a:pPr>
                      <a:r>
                        <a:rPr lang="en-US" sz="1899">
                          <a:solidFill>
                            <a:srgbClr val="000000"/>
                          </a:solidFill>
                          <a:latin typeface="Questrial"/>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0.1875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7068">
                <a:tc>
                  <a:txBody>
                    <a:bodyPr/>
                    <a:lstStyle/>
                    <a:p>
                      <a:pPr algn="ctr">
                        <a:lnSpc>
                          <a:spcPts val="2659"/>
                        </a:lnSpc>
                        <a:defRPr/>
                      </a:pPr>
                      <a:r>
                        <a:rPr lang="en-US" sz="1899">
                          <a:solidFill>
                            <a:srgbClr val="000000"/>
                          </a:solidFill>
                          <a:latin typeface="Questrial"/>
                        </a:rPr>
                        <a:t>150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7068">
                <a:tc>
                  <a:txBody>
                    <a:bodyPr/>
                    <a:lstStyle/>
                    <a:p>
                      <a:pPr algn="ctr">
                        <a:lnSpc>
                          <a:spcPts val="2659"/>
                        </a:lnSpc>
                        <a:defRPr/>
                      </a:pPr>
                      <a:r>
                        <a:rPr lang="en-US" sz="1899">
                          <a:solidFill>
                            <a:srgbClr val="000000"/>
                          </a:solidFill>
                          <a:latin typeface="Questrial"/>
                        </a:rPr>
                        <a:t>165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717068">
                <a:tc>
                  <a:txBody>
                    <a:bodyPr/>
                    <a:lstStyle/>
                    <a:p>
                      <a:pPr algn="ctr">
                        <a:lnSpc>
                          <a:spcPts val="2659"/>
                        </a:lnSpc>
                        <a:defRPr/>
                      </a:pPr>
                      <a:r>
                        <a:rPr lang="en-US" sz="1899">
                          <a:solidFill>
                            <a:srgbClr val="000000"/>
                          </a:solidFill>
                          <a:latin typeface="Questrial"/>
                        </a:rPr>
                        <a:t>180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807578">
                <a:tc>
                  <a:txBody>
                    <a:bodyPr/>
                    <a:lstStyle/>
                    <a:p>
                      <a:pPr algn="ctr">
                        <a:lnSpc>
                          <a:spcPts val="2659"/>
                        </a:lnSpc>
                        <a:defRPr/>
                      </a:pPr>
                      <a:r>
                        <a:rPr lang="en-US" sz="1899">
                          <a:solidFill>
                            <a:srgbClr val="000000"/>
                          </a:solidFill>
                          <a:latin typeface="Questrial"/>
                        </a:rPr>
                        <a:t>195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FF3131"/>
                          </a:solidFill>
                          <a:latin typeface="Questrial"/>
                        </a:rPr>
                        <a:t>0.4</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graphicFrame>
        <p:nvGraphicFramePr>
          <p:cNvPr id="3" name="Table 3"/>
          <p:cNvGraphicFramePr>
            <a:graphicFrameLocks noGrp="1"/>
          </p:cNvGraphicFramePr>
          <p:nvPr/>
        </p:nvGraphicFramePr>
        <p:xfrm>
          <a:off x="9640240" y="375867"/>
          <a:ext cx="6516603" cy="4324350"/>
        </p:xfrm>
        <a:graphic>
          <a:graphicData uri="http://schemas.openxmlformats.org/drawingml/2006/table">
            <a:tbl>
              <a:tblPr/>
              <a:tblGrid>
                <a:gridCol w="832907">
                  <a:extLst>
                    <a:ext uri="{9D8B030D-6E8A-4147-A177-3AD203B41FA5}">
                      <a16:colId xmlns:a16="http://schemas.microsoft.com/office/drawing/2014/main" val="20000"/>
                    </a:ext>
                  </a:extLst>
                </a:gridCol>
                <a:gridCol w="1290740">
                  <a:extLst>
                    <a:ext uri="{9D8B030D-6E8A-4147-A177-3AD203B41FA5}">
                      <a16:colId xmlns:a16="http://schemas.microsoft.com/office/drawing/2014/main" val="20001"/>
                    </a:ext>
                  </a:extLst>
                </a:gridCol>
                <a:gridCol w="1610198">
                  <a:extLst>
                    <a:ext uri="{9D8B030D-6E8A-4147-A177-3AD203B41FA5}">
                      <a16:colId xmlns:a16="http://schemas.microsoft.com/office/drawing/2014/main" val="20002"/>
                    </a:ext>
                  </a:extLst>
                </a:gridCol>
                <a:gridCol w="1391379">
                  <a:extLst>
                    <a:ext uri="{9D8B030D-6E8A-4147-A177-3AD203B41FA5}">
                      <a16:colId xmlns:a16="http://schemas.microsoft.com/office/drawing/2014/main" val="20003"/>
                    </a:ext>
                  </a:extLst>
                </a:gridCol>
                <a:gridCol w="1391379">
                  <a:extLst>
                    <a:ext uri="{9D8B030D-6E8A-4147-A177-3AD203B41FA5}">
                      <a16:colId xmlns:a16="http://schemas.microsoft.com/office/drawing/2014/main" val="20004"/>
                    </a:ext>
                  </a:extLst>
                </a:gridCol>
              </a:tblGrid>
              <a:tr h="720725">
                <a:tc>
                  <a:txBody>
                    <a:bodyPr/>
                    <a:lstStyle/>
                    <a:p>
                      <a:pPr algn="ctr">
                        <a:lnSpc>
                          <a:spcPts val="2659"/>
                        </a:lnSpc>
                        <a:defRPr/>
                      </a:pPr>
                      <a:r>
                        <a:rPr lang="en-US" sz="1899">
                          <a:solidFill>
                            <a:srgbClr val="000000"/>
                          </a:solidFill>
                          <a:latin typeface="Questrial Bold"/>
                        </a:rPr>
                        <a:t>210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0725">
                <a:tc>
                  <a:txBody>
                    <a:bodyPr/>
                    <a:lstStyle/>
                    <a:p>
                      <a:pPr algn="ctr">
                        <a:lnSpc>
                          <a:spcPts val="2659"/>
                        </a:lnSpc>
                        <a:defRPr/>
                      </a:pPr>
                      <a:r>
                        <a:rPr lang="en-US" sz="1899">
                          <a:solidFill>
                            <a:srgbClr val="000000"/>
                          </a:solidFill>
                          <a:latin typeface="Questrial Bold"/>
                        </a:rPr>
                        <a:t>225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0725">
                <a:tc>
                  <a:txBody>
                    <a:bodyPr/>
                    <a:lstStyle/>
                    <a:p>
                      <a:pPr algn="ctr">
                        <a:lnSpc>
                          <a:spcPts val="2659"/>
                        </a:lnSpc>
                        <a:defRPr/>
                      </a:pPr>
                      <a:r>
                        <a:rPr lang="en-US" sz="1899">
                          <a:solidFill>
                            <a:srgbClr val="000000"/>
                          </a:solidFill>
                          <a:latin typeface="Questrial"/>
                        </a:rPr>
                        <a:t>240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0725">
                <a:tc>
                  <a:txBody>
                    <a:bodyPr/>
                    <a:lstStyle/>
                    <a:p>
                      <a:pPr algn="ctr">
                        <a:lnSpc>
                          <a:spcPts val="2659"/>
                        </a:lnSpc>
                        <a:defRPr/>
                      </a:pPr>
                      <a:r>
                        <a:rPr lang="en-US" sz="1899">
                          <a:solidFill>
                            <a:srgbClr val="000000"/>
                          </a:solidFill>
                          <a:latin typeface="Questrial"/>
                        </a:rPr>
                        <a:t>255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0725">
                <a:tc>
                  <a:txBody>
                    <a:bodyPr/>
                    <a:lstStyle/>
                    <a:p>
                      <a:pPr algn="ctr">
                        <a:lnSpc>
                          <a:spcPts val="2659"/>
                        </a:lnSpc>
                        <a:defRPr/>
                      </a:pPr>
                      <a:r>
                        <a:rPr lang="en-US" sz="1899">
                          <a:solidFill>
                            <a:srgbClr val="000000"/>
                          </a:solidFill>
                          <a:latin typeface="Questrial"/>
                        </a:rPr>
                        <a:t>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0725">
                <a:tc>
                  <a:txBody>
                    <a:bodyPr/>
                    <a:lstStyle/>
                    <a:p>
                      <a:pPr algn="ctr">
                        <a:lnSpc>
                          <a:spcPts val="2659"/>
                        </a:lnSpc>
                        <a:defRPr/>
                      </a:pPr>
                      <a:r>
                        <a:rPr lang="en-US" sz="1899">
                          <a:solidFill>
                            <a:srgbClr val="000000"/>
                          </a:solidFill>
                          <a:latin typeface="Questrial"/>
                        </a:rPr>
                        <a:t>285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99361" y="1536915"/>
            <a:ext cx="14084886" cy="1209675"/>
          </a:xfrm>
          <a:prstGeom prst="rect">
            <a:avLst/>
          </a:prstGeom>
        </p:spPr>
        <p:txBody>
          <a:bodyPr lIns="0" tIns="0" rIns="0" bIns="0" rtlCol="0" anchor="t">
            <a:spAutoFit/>
          </a:bodyPr>
          <a:lstStyle/>
          <a:p>
            <a:pPr marL="0" lvl="0" indent="0">
              <a:lnSpc>
                <a:spcPts val="9480"/>
              </a:lnSpc>
              <a:spcBef>
                <a:spcPct val="0"/>
              </a:spcBef>
            </a:pPr>
            <a:r>
              <a:rPr lang="en-US" sz="7900">
                <a:solidFill>
                  <a:srgbClr val="000000"/>
                </a:solidFill>
                <a:latin typeface="Questrial"/>
              </a:rPr>
              <a:t>Tentukan input dan output</a:t>
            </a:r>
          </a:p>
        </p:txBody>
      </p:sp>
      <p:sp>
        <p:nvSpPr>
          <p:cNvPr id="3" name="TextBox 3"/>
          <p:cNvSpPr txBox="1"/>
          <p:nvPr/>
        </p:nvSpPr>
        <p:spPr>
          <a:xfrm>
            <a:off x="1318656" y="2969510"/>
            <a:ext cx="15650688" cy="5695508"/>
          </a:xfrm>
          <a:prstGeom prst="rect">
            <a:avLst/>
          </a:prstGeom>
        </p:spPr>
        <p:txBody>
          <a:bodyPr lIns="0" tIns="0" rIns="0" bIns="0" rtlCol="0" anchor="t">
            <a:spAutoFit/>
          </a:bodyPr>
          <a:lstStyle/>
          <a:p>
            <a:pPr marL="0" lvl="0" indent="0" algn="ctr">
              <a:lnSpc>
                <a:spcPts val="3767"/>
              </a:lnSpc>
              <a:spcBef>
                <a:spcPct val="0"/>
              </a:spcBef>
            </a:pPr>
            <a:r>
              <a:rPr lang="en-US" sz="2511">
                <a:solidFill>
                  <a:srgbClr val="000000"/>
                </a:solidFill>
                <a:latin typeface="Questrial"/>
              </a:rPr>
              <a:t>Dalam studi kasus ini, kita ingin memprediksi jumlah produksi karet. Untuk melakukan ini, kita perlu menentukan variabel masukan (input) dan variabel keluaran (output).</a:t>
            </a:r>
          </a:p>
          <a:p>
            <a:pPr marL="0" lvl="0" indent="0" algn="just">
              <a:lnSpc>
                <a:spcPts val="3767"/>
              </a:lnSpc>
              <a:spcBef>
                <a:spcPct val="0"/>
              </a:spcBef>
            </a:pPr>
            <a:endParaRPr lang="en-US" sz="2511">
              <a:solidFill>
                <a:srgbClr val="000000"/>
              </a:solidFill>
              <a:latin typeface="Questrial"/>
            </a:endParaRPr>
          </a:p>
          <a:p>
            <a:pPr algn="just">
              <a:lnSpc>
                <a:spcPts val="3767"/>
              </a:lnSpc>
              <a:spcBef>
                <a:spcPct val="0"/>
              </a:spcBef>
            </a:pPr>
            <a:r>
              <a:rPr lang="en-US" sz="2511" u="none">
                <a:solidFill>
                  <a:srgbClr val="000000"/>
                </a:solidFill>
                <a:latin typeface="Questrial"/>
              </a:rPr>
              <a:t>Variabel Masukan (Input):</a:t>
            </a:r>
          </a:p>
          <a:p>
            <a:pPr marL="542253" lvl="1" indent="-271126" algn="just">
              <a:lnSpc>
                <a:spcPts val="3767"/>
              </a:lnSpc>
              <a:spcBef>
                <a:spcPct val="0"/>
              </a:spcBef>
              <a:buFont typeface="Arial"/>
              <a:buChar char="•"/>
            </a:pPr>
            <a:r>
              <a:rPr lang="en-US" sz="2511" u="none">
                <a:solidFill>
                  <a:srgbClr val="000000"/>
                </a:solidFill>
                <a:latin typeface="Questrial"/>
              </a:rPr>
              <a:t>Luas Lahan (Land Area): Luas lahan yang digunakan untuk penanaman karet dalam hektar.</a:t>
            </a:r>
          </a:p>
          <a:p>
            <a:pPr marL="542253" lvl="1" indent="-271126" algn="just">
              <a:lnSpc>
                <a:spcPts val="3767"/>
              </a:lnSpc>
              <a:spcBef>
                <a:spcPct val="0"/>
              </a:spcBef>
              <a:buFont typeface="Arial"/>
              <a:buChar char="•"/>
            </a:pPr>
            <a:r>
              <a:rPr lang="en-US" sz="2511" u="none">
                <a:solidFill>
                  <a:srgbClr val="000000"/>
                </a:solidFill>
                <a:latin typeface="Questrial"/>
              </a:rPr>
              <a:t>Penggunaan Pupuk (Fertilizer Usage): Jumlah pupuk yang digunakan per hektar lahan penanaman.</a:t>
            </a:r>
          </a:p>
          <a:p>
            <a:pPr algn="just">
              <a:lnSpc>
                <a:spcPts val="3767"/>
              </a:lnSpc>
              <a:spcBef>
                <a:spcPct val="0"/>
              </a:spcBef>
            </a:pPr>
            <a:endParaRPr lang="en-US" sz="2511" u="none">
              <a:solidFill>
                <a:srgbClr val="000000"/>
              </a:solidFill>
              <a:latin typeface="Questrial"/>
            </a:endParaRPr>
          </a:p>
          <a:p>
            <a:pPr algn="just">
              <a:lnSpc>
                <a:spcPts val="3767"/>
              </a:lnSpc>
              <a:spcBef>
                <a:spcPct val="0"/>
              </a:spcBef>
            </a:pPr>
            <a:r>
              <a:rPr lang="en-US" sz="2511" u="none">
                <a:solidFill>
                  <a:srgbClr val="000000"/>
                </a:solidFill>
                <a:latin typeface="Questrial"/>
              </a:rPr>
              <a:t>Variabel Keluaran (Output):</a:t>
            </a:r>
          </a:p>
          <a:p>
            <a:pPr marL="542253" lvl="1" indent="-271126" algn="just">
              <a:lnSpc>
                <a:spcPts val="3767"/>
              </a:lnSpc>
              <a:spcBef>
                <a:spcPct val="0"/>
              </a:spcBef>
              <a:buFont typeface="Arial"/>
              <a:buChar char="•"/>
            </a:pPr>
            <a:r>
              <a:rPr lang="en-US" sz="2511" u="none">
                <a:solidFill>
                  <a:srgbClr val="000000"/>
                </a:solidFill>
                <a:latin typeface="Questrial"/>
              </a:rPr>
              <a:t>Jumlah Produksi Karet (Rubber Production): Prediksi jumlah produksi karet bulanan dalam ton atau kilogram.</a:t>
            </a:r>
          </a:p>
          <a:p>
            <a:pPr algn="just">
              <a:lnSpc>
                <a:spcPts val="3767"/>
              </a:lnSpc>
              <a:spcBef>
                <a:spcPct val="0"/>
              </a:spcBef>
            </a:pPr>
            <a:endParaRPr lang="en-US" sz="2511" u="none">
              <a:solidFill>
                <a:srgbClr val="000000"/>
              </a:solidFill>
              <a:latin typeface="Questrial"/>
            </a:endParaRPr>
          </a:p>
          <a:p>
            <a:pPr marL="0" lvl="0" indent="0" algn="just">
              <a:lnSpc>
                <a:spcPts val="3767"/>
              </a:lnSpc>
              <a:spcBef>
                <a:spcPct val="0"/>
              </a:spcBef>
            </a:pPr>
            <a:endParaRPr lang="en-US" sz="2511" u="none">
              <a:solidFill>
                <a:srgbClr val="000000"/>
              </a:solidFill>
              <a:latin typeface="Quest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384486899"/>
              </p:ext>
            </p:extLst>
          </p:nvPr>
        </p:nvGraphicFramePr>
        <p:xfrm>
          <a:off x="2514600" y="203828"/>
          <a:ext cx="6784734" cy="10144122"/>
        </p:xfrm>
        <a:graphic>
          <a:graphicData uri="http://schemas.openxmlformats.org/drawingml/2006/table">
            <a:tbl>
              <a:tblPr/>
              <a:tblGrid>
                <a:gridCol w="1828800">
                  <a:extLst>
                    <a:ext uri="{9D8B030D-6E8A-4147-A177-3AD203B41FA5}">
                      <a16:colId xmlns:a16="http://schemas.microsoft.com/office/drawing/2014/main" val="20000"/>
                    </a:ext>
                  </a:extLst>
                </a:gridCol>
                <a:gridCol w="2387202">
                  <a:extLst>
                    <a:ext uri="{9D8B030D-6E8A-4147-A177-3AD203B41FA5}">
                      <a16:colId xmlns:a16="http://schemas.microsoft.com/office/drawing/2014/main" val="20001"/>
                    </a:ext>
                  </a:extLst>
                </a:gridCol>
                <a:gridCol w="2568732">
                  <a:extLst>
                    <a:ext uri="{9D8B030D-6E8A-4147-A177-3AD203B41FA5}">
                      <a16:colId xmlns:a16="http://schemas.microsoft.com/office/drawing/2014/main" val="20002"/>
                    </a:ext>
                  </a:extLst>
                </a:gridCol>
              </a:tblGrid>
              <a:tr h="717068">
                <a:tc>
                  <a:txBody>
                    <a:bodyPr/>
                    <a:lstStyle/>
                    <a:p>
                      <a:pPr algn="ctr">
                        <a:lnSpc>
                          <a:spcPts val="2659"/>
                        </a:lnSpc>
                        <a:defRPr/>
                      </a:pPr>
                      <a:r>
                        <a:rPr lang="id-ID" sz="1900" dirty="0">
                          <a:latin typeface="Questrial Bold"/>
                          <a:ea typeface="Microsoft YaHei Light" panose="020B0502040204020203" pitchFamily="34" charset="-122"/>
                        </a:rPr>
                        <a:t>N </a:t>
                      </a:r>
                      <a:r>
                        <a:rPr lang="id-ID" sz="1900" dirty="0" err="1">
                          <a:latin typeface="Questrial Bold"/>
                          <a:ea typeface="Microsoft YaHei Light" panose="020B0502040204020203" pitchFamily="34" charset="-122"/>
                        </a:rPr>
                        <a:t>random</a:t>
                      </a:r>
                      <a:endParaRPr lang="en-US" sz="1900" dirty="0">
                        <a:latin typeface="Questrial Bold"/>
                        <a:ea typeface="Microsoft YaHei Light" panose="020B0502040204020203" pitchFamily="34" charset="-122"/>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id-ID" sz="1900" dirty="0">
                          <a:latin typeface="Questrial Bold"/>
                        </a:rPr>
                        <a:t>Max</a:t>
                      </a:r>
                      <a:endParaRPr lang="en-US" sz="1900" dirty="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2659"/>
                        </a:lnSpc>
                        <a:defRPr/>
                      </a:pPr>
                      <a:r>
                        <a:rPr lang="id-ID" sz="1900" dirty="0">
                          <a:latin typeface="Questrial Bold"/>
                        </a:rPr>
                        <a:t>(N </a:t>
                      </a:r>
                      <a:r>
                        <a:rPr lang="id-ID" sz="1900" dirty="0" err="1">
                          <a:latin typeface="Questrial Bold"/>
                        </a:rPr>
                        <a:t>random</a:t>
                      </a:r>
                      <a:r>
                        <a:rPr lang="id-ID" sz="1900" dirty="0">
                          <a:latin typeface="Questrial Bold"/>
                        </a:rPr>
                        <a:t> * Max)</a:t>
                      </a:r>
                      <a:endParaRPr lang="en-US" sz="1900" dirty="0">
                        <a:latin typeface="Questrial Bold"/>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0"/>
                  </a:ext>
                </a:extLst>
              </a:tr>
              <a:tr h="717068">
                <a:tc>
                  <a:txBody>
                    <a:bodyPr/>
                    <a:lstStyle/>
                    <a:p>
                      <a:pPr algn="ctr">
                        <a:lnSpc>
                          <a:spcPts val="2659"/>
                        </a:lnSpc>
                        <a:defRPr/>
                      </a:pPr>
                      <a:r>
                        <a:rPr lang="en-US" sz="1899" dirty="0">
                          <a:solidFill>
                            <a:srgbClr val="000000"/>
                          </a:solidFill>
                          <a:latin typeface="Questrial Bold"/>
                        </a:rPr>
                        <a:t>15</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Bold"/>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Bold"/>
                        </a:rPr>
                        <a:t>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7068">
                <a:tc>
                  <a:txBody>
                    <a:bodyPr/>
                    <a:lstStyle/>
                    <a:p>
                      <a:pPr algn="ctr">
                        <a:lnSpc>
                          <a:spcPts val="2659"/>
                        </a:lnSpc>
                        <a:defRPr/>
                      </a:pPr>
                      <a:r>
                        <a:rPr lang="en-US" sz="1899">
                          <a:solidFill>
                            <a:srgbClr val="000000"/>
                          </a:solidFill>
                          <a:latin typeface="Questrial"/>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7068">
                <a:tc>
                  <a:txBody>
                    <a:bodyPr/>
                    <a:lstStyle/>
                    <a:p>
                      <a:pPr algn="ctr">
                        <a:lnSpc>
                          <a:spcPts val="2659"/>
                        </a:lnSpc>
                        <a:defRPr/>
                      </a:pPr>
                      <a:r>
                        <a:rPr lang="en-US" sz="1899">
                          <a:solidFill>
                            <a:srgbClr val="000000"/>
                          </a:solidFill>
                          <a:latin typeface="Questrial"/>
                        </a:rPr>
                        <a:t>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Questrial"/>
                        </a:rPr>
                        <a:t>0</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5864">
                <a:tc>
                  <a:txBody>
                    <a:bodyPr/>
                    <a:lstStyle/>
                    <a:p>
                      <a:pPr algn="ctr">
                        <a:lnSpc>
                          <a:spcPts val="2659"/>
                        </a:lnSpc>
                        <a:defRPr/>
                      </a:pPr>
                      <a:r>
                        <a:rPr lang="en-US" sz="1899">
                          <a:solidFill>
                            <a:srgbClr val="000000"/>
                          </a:solidFill>
                          <a:latin typeface="Questrial"/>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12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7068">
                <a:tc>
                  <a:txBody>
                    <a:bodyPr/>
                    <a:lstStyle/>
                    <a:p>
                      <a:pPr algn="ctr">
                        <a:lnSpc>
                          <a:spcPts val="2659"/>
                        </a:lnSpc>
                        <a:defRPr/>
                      </a:pPr>
                      <a:r>
                        <a:rPr lang="en-US" sz="1899">
                          <a:solidFill>
                            <a:srgbClr val="000000"/>
                          </a:solidFill>
                          <a:latin typeface="Questrial"/>
                        </a:rPr>
                        <a:t>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7068">
                <a:tc>
                  <a:txBody>
                    <a:bodyPr/>
                    <a:lstStyle/>
                    <a:p>
                      <a:pPr algn="ctr">
                        <a:lnSpc>
                          <a:spcPts val="2659"/>
                        </a:lnSpc>
                        <a:defRPr/>
                      </a:pPr>
                      <a:r>
                        <a:rPr lang="en-US" sz="1899">
                          <a:solidFill>
                            <a:srgbClr val="000000"/>
                          </a:solidFill>
                          <a:latin typeface="Questrial"/>
                        </a:rPr>
                        <a:t>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36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17068">
                <a:tc>
                  <a:txBody>
                    <a:bodyPr/>
                    <a:lstStyle/>
                    <a:p>
                      <a:pPr algn="ctr">
                        <a:lnSpc>
                          <a:spcPts val="2659"/>
                        </a:lnSpc>
                        <a:defRPr/>
                      </a:pPr>
                      <a:r>
                        <a:rPr lang="en-US" sz="1899">
                          <a:solidFill>
                            <a:srgbClr val="000000"/>
                          </a:solidFill>
                          <a:latin typeface="Questrial"/>
                        </a:rPr>
                        <a:t>105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42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722932">
                <a:tc>
                  <a:txBody>
                    <a:bodyPr/>
                    <a:lstStyle/>
                    <a:p>
                      <a:pPr algn="ctr">
                        <a:lnSpc>
                          <a:spcPts val="2659"/>
                        </a:lnSpc>
                        <a:defRPr/>
                      </a:pPr>
                      <a:r>
                        <a:rPr lang="en-US" sz="1899">
                          <a:solidFill>
                            <a:srgbClr val="000000"/>
                          </a:solidFill>
                          <a:latin typeface="Questrial"/>
                        </a:rPr>
                        <a:t>120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717068">
                <a:tc>
                  <a:txBody>
                    <a:bodyPr/>
                    <a:lstStyle/>
                    <a:p>
                      <a:pPr algn="ctr">
                        <a:lnSpc>
                          <a:spcPts val="2659"/>
                        </a:lnSpc>
                        <a:defRPr/>
                      </a:pPr>
                      <a:r>
                        <a:rPr lang="en-US" sz="1899">
                          <a:solidFill>
                            <a:srgbClr val="000000"/>
                          </a:solidFill>
                          <a:latin typeface="Questrial"/>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40,5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717068">
                <a:tc>
                  <a:txBody>
                    <a:bodyPr/>
                    <a:lstStyle/>
                    <a:p>
                      <a:pPr algn="ctr">
                        <a:lnSpc>
                          <a:spcPts val="2659"/>
                        </a:lnSpc>
                        <a:defRPr/>
                      </a:pPr>
                      <a:r>
                        <a:rPr lang="en-US" sz="1899">
                          <a:solidFill>
                            <a:srgbClr val="000000"/>
                          </a:solidFill>
                          <a:latin typeface="Questrial"/>
                        </a:rPr>
                        <a:t>150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0.375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Questrial"/>
                        </a:rPr>
                        <a:t>56,25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717068">
                <a:tc>
                  <a:txBody>
                    <a:bodyPr/>
                    <a:lstStyle/>
                    <a:p>
                      <a:pPr algn="ctr">
                        <a:lnSpc>
                          <a:spcPts val="2659"/>
                        </a:lnSpc>
                        <a:defRPr/>
                      </a:pPr>
                      <a:r>
                        <a:rPr lang="en-US" sz="1899">
                          <a:solidFill>
                            <a:srgbClr val="000000"/>
                          </a:solidFill>
                          <a:latin typeface="Questrial"/>
                        </a:rPr>
                        <a:t>165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66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717068">
                <a:tc>
                  <a:txBody>
                    <a:bodyPr/>
                    <a:lstStyle/>
                    <a:p>
                      <a:pPr algn="ctr">
                        <a:lnSpc>
                          <a:spcPts val="2659"/>
                        </a:lnSpc>
                        <a:defRPr/>
                      </a:pPr>
                      <a:r>
                        <a:rPr lang="en-US" sz="1899">
                          <a:solidFill>
                            <a:srgbClr val="000000"/>
                          </a:solidFill>
                          <a:latin typeface="Questrial"/>
                        </a:rPr>
                        <a:t>180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72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807578">
                <a:tc>
                  <a:txBody>
                    <a:bodyPr/>
                    <a:lstStyle/>
                    <a:p>
                      <a:pPr algn="ctr">
                        <a:lnSpc>
                          <a:spcPts val="2659"/>
                        </a:lnSpc>
                        <a:defRPr/>
                      </a:pPr>
                      <a:r>
                        <a:rPr lang="en-US" sz="1899">
                          <a:solidFill>
                            <a:srgbClr val="000000"/>
                          </a:solidFill>
                          <a:latin typeface="Questrial"/>
                        </a:rPr>
                        <a:t>195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FF3131"/>
                          </a:solidFill>
                          <a:latin typeface="Questrial"/>
                        </a:rPr>
                        <a:t>78</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graphicFrame>
        <p:nvGraphicFramePr>
          <p:cNvPr id="3" name="Table 3"/>
          <p:cNvGraphicFramePr>
            <a:graphicFrameLocks noGrp="1"/>
          </p:cNvGraphicFramePr>
          <p:nvPr/>
        </p:nvGraphicFramePr>
        <p:xfrm>
          <a:off x="10763901" y="401044"/>
          <a:ext cx="5435211" cy="5038726"/>
        </p:xfrm>
        <a:graphic>
          <a:graphicData uri="http://schemas.openxmlformats.org/drawingml/2006/table">
            <a:tbl>
              <a:tblPr/>
              <a:tblGrid>
                <a:gridCol w="1276706">
                  <a:extLst>
                    <a:ext uri="{9D8B030D-6E8A-4147-A177-3AD203B41FA5}">
                      <a16:colId xmlns:a16="http://schemas.microsoft.com/office/drawing/2014/main" val="20000"/>
                    </a:ext>
                  </a:extLst>
                </a:gridCol>
                <a:gridCol w="2057899">
                  <a:extLst>
                    <a:ext uri="{9D8B030D-6E8A-4147-A177-3AD203B41FA5}">
                      <a16:colId xmlns:a16="http://schemas.microsoft.com/office/drawing/2014/main" val="20001"/>
                    </a:ext>
                  </a:extLst>
                </a:gridCol>
                <a:gridCol w="2100606">
                  <a:extLst>
                    <a:ext uri="{9D8B030D-6E8A-4147-A177-3AD203B41FA5}">
                      <a16:colId xmlns:a16="http://schemas.microsoft.com/office/drawing/2014/main" val="20002"/>
                    </a:ext>
                  </a:extLst>
                </a:gridCol>
              </a:tblGrid>
              <a:tr h="719818">
                <a:tc>
                  <a:txBody>
                    <a:bodyPr/>
                    <a:lstStyle/>
                    <a:p>
                      <a:pPr algn="ctr">
                        <a:lnSpc>
                          <a:spcPts val="2659"/>
                        </a:lnSpc>
                        <a:defRPr/>
                      </a:pPr>
                      <a:r>
                        <a:rPr lang="en-US" sz="1899">
                          <a:solidFill>
                            <a:srgbClr val="000000"/>
                          </a:solidFill>
                          <a:latin typeface="Questrial Bold"/>
                        </a:rPr>
                        <a:t>210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19818">
                <a:tc>
                  <a:txBody>
                    <a:bodyPr/>
                    <a:lstStyle/>
                    <a:p>
                      <a:pPr algn="ctr">
                        <a:lnSpc>
                          <a:spcPts val="2659"/>
                        </a:lnSpc>
                        <a:defRPr/>
                      </a:pPr>
                      <a:r>
                        <a:rPr lang="en-US" sz="1899">
                          <a:solidFill>
                            <a:srgbClr val="000000"/>
                          </a:solidFill>
                          <a:latin typeface="Questrial Bold"/>
                        </a:rPr>
                        <a:t>225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Bold"/>
                        </a:rPr>
                        <a:t>90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9818">
                <a:tc>
                  <a:txBody>
                    <a:bodyPr/>
                    <a:lstStyle/>
                    <a:p>
                      <a:pPr algn="ctr">
                        <a:lnSpc>
                          <a:spcPts val="2659"/>
                        </a:lnSpc>
                        <a:defRPr/>
                      </a:pPr>
                      <a:r>
                        <a:rPr lang="en-US" sz="1899">
                          <a:solidFill>
                            <a:srgbClr val="000000"/>
                          </a:solidFill>
                          <a:latin typeface="Questrial"/>
                        </a:rPr>
                        <a:t>240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96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9818">
                <a:tc>
                  <a:txBody>
                    <a:bodyPr/>
                    <a:lstStyle/>
                    <a:p>
                      <a:pPr algn="ctr">
                        <a:lnSpc>
                          <a:spcPts val="2659"/>
                        </a:lnSpc>
                        <a:defRPr/>
                      </a:pPr>
                      <a:r>
                        <a:rPr lang="en-US" sz="1899">
                          <a:solidFill>
                            <a:srgbClr val="000000"/>
                          </a:solidFill>
                          <a:latin typeface="Questrial"/>
                        </a:rPr>
                        <a:t>255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102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9818">
                <a:tc>
                  <a:txBody>
                    <a:bodyPr/>
                    <a:lstStyle/>
                    <a:p>
                      <a:pPr algn="ctr">
                        <a:lnSpc>
                          <a:spcPts val="2659"/>
                        </a:lnSpc>
                        <a:defRPr/>
                      </a:pPr>
                      <a:r>
                        <a:rPr lang="en-US" sz="1899">
                          <a:solidFill>
                            <a:srgbClr val="000000"/>
                          </a:solidFill>
                          <a:latin typeface="Questrial"/>
                        </a:rPr>
                        <a:t>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108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9818">
                <a:tc>
                  <a:txBody>
                    <a:bodyPr/>
                    <a:lstStyle/>
                    <a:p>
                      <a:pPr algn="ctr">
                        <a:lnSpc>
                          <a:spcPts val="2659"/>
                        </a:lnSpc>
                        <a:defRPr/>
                      </a:pPr>
                      <a:r>
                        <a:rPr lang="en-US" sz="1899">
                          <a:solidFill>
                            <a:srgbClr val="000000"/>
                          </a:solidFill>
                          <a:latin typeface="Questrial"/>
                        </a:rPr>
                        <a:t>285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114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19818">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6,075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FF3131"/>
                          </a:solidFill>
                          <a:latin typeface="Questrial"/>
                        </a:rPr>
                        <a:t>1.074,75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5878" y="1780373"/>
            <a:ext cx="6183431" cy="1688028"/>
          </a:xfrm>
          <a:custGeom>
            <a:avLst/>
            <a:gdLst/>
            <a:ahLst/>
            <a:cxnLst/>
            <a:rect l="l" t="t" r="r" b="b"/>
            <a:pathLst>
              <a:path w="6183431" h="1688028">
                <a:moveTo>
                  <a:pt x="0" y="0"/>
                </a:moveTo>
                <a:lnTo>
                  <a:pt x="6183431" y="0"/>
                </a:lnTo>
                <a:lnTo>
                  <a:pt x="6183431" y="1688028"/>
                </a:lnTo>
                <a:lnTo>
                  <a:pt x="0" y="1688028"/>
                </a:lnTo>
                <a:lnTo>
                  <a:pt x="0" y="0"/>
                </a:lnTo>
                <a:close/>
              </a:path>
            </a:pathLst>
          </a:custGeom>
          <a:blipFill>
            <a:blip r:embed="rId2"/>
            <a:stretch>
              <a:fillRect t="-85416"/>
            </a:stretch>
          </a:blipFill>
        </p:spPr>
        <p:txBody>
          <a:bodyPr/>
          <a:lstStyle/>
          <a:p>
            <a:endParaRPr lang="id-ID"/>
          </a:p>
        </p:txBody>
      </p:sp>
      <p:sp>
        <p:nvSpPr>
          <p:cNvPr id="3" name="Freeform 3"/>
          <p:cNvSpPr/>
          <p:nvPr/>
        </p:nvSpPr>
        <p:spPr>
          <a:xfrm>
            <a:off x="1535878" y="3801776"/>
            <a:ext cx="12950835" cy="1901512"/>
          </a:xfrm>
          <a:custGeom>
            <a:avLst/>
            <a:gdLst/>
            <a:ahLst/>
            <a:cxnLst/>
            <a:rect l="l" t="t" r="r" b="b"/>
            <a:pathLst>
              <a:path w="12950835" h="1901512">
                <a:moveTo>
                  <a:pt x="0" y="0"/>
                </a:moveTo>
                <a:lnTo>
                  <a:pt x="12950835" y="0"/>
                </a:lnTo>
                <a:lnTo>
                  <a:pt x="12950835" y="1901511"/>
                </a:lnTo>
                <a:lnTo>
                  <a:pt x="0" y="1901511"/>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1028700" y="933450"/>
            <a:ext cx="10929259" cy="512445"/>
          </a:xfrm>
          <a:prstGeom prst="rect">
            <a:avLst/>
          </a:prstGeom>
        </p:spPr>
        <p:txBody>
          <a:bodyPr lIns="0" tIns="0" rIns="0" bIns="0" rtlCol="0" anchor="t">
            <a:spAutoFit/>
          </a:bodyPr>
          <a:lstStyle/>
          <a:p>
            <a:pPr marL="604519" lvl="1" indent="-302260" algn="l">
              <a:lnSpc>
                <a:spcPts val="4199"/>
              </a:lnSpc>
              <a:spcBef>
                <a:spcPct val="0"/>
              </a:spcBef>
              <a:buFont typeface="Arial"/>
              <a:buChar char="•"/>
            </a:pPr>
            <a:r>
              <a:rPr lang="en-US" sz="2799">
                <a:solidFill>
                  <a:srgbClr val="000000"/>
                </a:solidFill>
                <a:latin typeface="Questrial"/>
              </a:rPr>
              <a:t>Terakhir, hitung keluaran crisp menggunakan persamaan</a:t>
            </a:r>
          </a:p>
        </p:txBody>
      </p:sp>
      <p:sp>
        <p:nvSpPr>
          <p:cNvPr id="5" name="TextBox 5"/>
          <p:cNvSpPr txBox="1"/>
          <p:nvPr/>
        </p:nvSpPr>
        <p:spPr>
          <a:xfrm>
            <a:off x="2728976" y="6195962"/>
            <a:ext cx="10929259" cy="2084070"/>
          </a:xfrm>
          <a:prstGeom prst="rect">
            <a:avLst/>
          </a:prstGeom>
        </p:spPr>
        <p:txBody>
          <a:bodyPr lIns="0" tIns="0" rIns="0" bIns="0" rtlCol="0" anchor="t">
            <a:spAutoFit/>
          </a:bodyPr>
          <a:lstStyle/>
          <a:p>
            <a:pPr marL="604519" lvl="1" indent="-302260">
              <a:lnSpc>
                <a:spcPts val="4199"/>
              </a:lnSpc>
              <a:buFont typeface="Arial"/>
              <a:buChar char="•"/>
            </a:pPr>
            <a:r>
              <a:rPr lang="en-US" sz="2799">
                <a:solidFill>
                  <a:srgbClr val="000000"/>
                </a:solidFill>
                <a:latin typeface="Questrial"/>
              </a:rPr>
              <a:t>Kesimpulan : </a:t>
            </a:r>
          </a:p>
          <a:p>
            <a:pPr algn="l">
              <a:lnSpc>
                <a:spcPts val="4199"/>
              </a:lnSpc>
              <a:spcBef>
                <a:spcPct val="0"/>
              </a:spcBef>
            </a:pPr>
            <a:r>
              <a:rPr lang="en-US" sz="2799">
                <a:solidFill>
                  <a:srgbClr val="000000"/>
                </a:solidFill>
                <a:latin typeface="Questrial"/>
              </a:rPr>
              <a:t>jika luas lahan yang digunakan adalah 1300 meter persegi dan penggunaan pupuk sebesar 80 kg/ha, maka jumlah produksi karet yang dihasilkan sebanyak 176,9 ton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441737" y="4109617"/>
            <a:ext cx="3388048" cy="4359851"/>
            <a:chOff x="0" y="0"/>
            <a:chExt cx="3133810" cy="4032689"/>
          </a:xfrm>
        </p:grpSpPr>
        <p:sp>
          <p:nvSpPr>
            <p:cNvPr id="3" name="Freeform 3"/>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EDF0F2"/>
            </a:solidFill>
          </p:spPr>
          <p:txBody>
            <a:bodyPr/>
            <a:lstStyle/>
            <a:p>
              <a:endParaRPr lang="id-ID"/>
            </a:p>
          </p:txBody>
        </p:sp>
      </p:grpSp>
      <p:grpSp>
        <p:nvGrpSpPr>
          <p:cNvPr id="4" name="Group 4"/>
          <p:cNvGrpSpPr/>
          <p:nvPr/>
        </p:nvGrpSpPr>
        <p:grpSpPr>
          <a:xfrm>
            <a:off x="9681143" y="4109617"/>
            <a:ext cx="3388048" cy="4359851"/>
            <a:chOff x="0" y="0"/>
            <a:chExt cx="3133810" cy="4032689"/>
          </a:xfrm>
        </p:grpSpPr>
        <p:sp>
          <p:nvSpPr>
            <p:cNvPr id="5" name="Freeform 5"/>
            <p:cNvSpPr/>
            <p:nvPr/>
          </p:nvSpPr>
          <p:spPr>
            <a:xfrm>
              <a:off x="0" y="0"/>
              <a:ext cx="3133810" cy="4032690"/>
            </a:xfrm>
            <a:custGeom>
              <a:avLst/>
              <a:gdLst/>
              <a:ahLst/>
              <a:cxnLst/>
              <a:rect l="l" t="t" r="r" b="b"/>
              <a:pathLst>
                <a:path w="3133810" h="403269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EDF0F2"/>
            </a:solidFill>
          </p:spPr>
          <p:txBody>
            <a:bodyPr/>
            <a:lstStyle/>
            <a:p>
              <a:endParaRPr lang="id-ID"/>
            </a:p>
          </p:txBody>
        </p:sp>
      </p:grpSp>
      <p:sp>
        <p:nvSpPr>
          <p:cNvPr id="6" name="TextBox 6"/>
          <p:cNvSpPr txBox="1"/>
          <p:nvPr/>
        </p:nvSpPr>
        <p:spPr>
          <a:xfrm>
            <a:off x="3502673" y="-19050"/>
            <a:ext cx="10863257" cy="3676650"/>
          </a:xfrm>
          <a:prstGeom prst="rect">
            <a:avLst/>
          </a:prstGeom>
        </p:spPr>
        <p:txBody>
          <a:bodyPr lIns="0" tIns="0" rIns="0" bIns="0" rtlCol="0" anchor="t">
            <a:spAutoFit/>
          </a:bodyPr>
          <a:lstStyle/>
          <a:p>
            <a:pPr marL="0" lvl="0" indent="0" algn="ctr">
              <a:lnSpc>
                <a:spcPts val="9600"/>
              </a:lnSpc>
              <a:spcBef>
                <a:spcPct val="0"/>
              </a:spcBef>
            </a:pPr>
            <a:r>
              <a:rPr lang="en-US" sz="8000">
                <a:solidFill>
                  <a:srgbClr val="000000"/>
                </a:solidFill>
                <a:latin typeface="Questrial"/>
              </a:rPr>
              <a:t>Rancang Variabel linguistik untuk setiap masukan</a:t>
            </a:r>
          </a:p>
        </p:txBody>
      </p:sp>
      <p:sp>
        <p:nvSpPr>
          <p:cNvPr id="7" name="TextBox 7"/>
          <p:cNvSpPr txBox="1"/>
          <p:nvPr/>
        </p:nvSpPr>
        <p:spPr>
          <a:xfrm>
            <a:off x="4778222" y="5686612"/>
            <a:ext cx="2715079" cy="2242185"/>
          </a:xfrm>
          <a:prstGeom prst="rect">
            <a:avLst/>
          </a:prstGeom>
        </p:spPr>
        <p:txBody>
          <a:bodyPr lIns="0" tIns="0" rIns="0" bIns="0" rtlCol="0" anchor="t">
            <a:spAutoFit/>
          </a:bodyPr>
          <a:lstStyle/>
          <a:p>
            <a:pPr>
              <a:lnSpc>
                <a:spcPts val="4485"/>
              </a:lnSpc>
            </a:pPr>
            <a:r>
              <a:rPr lang="en-US" sz="3450">
                <a:solidFill>
                  <a:srgbClr val="000000"/>
                </a:solidFill>
                <a:latin typeface="Questrial"/>
              </a:rPr>
              <a:t>Luas Lahan:</a:t>
            </a:r>
          </a:p>
          <a:p>
            <a:pPr marL="744855" lvl="1" indent="-372428">
              <a:lnSpc>
                <a:spcPts val="4485"/>
              </a:lnSpc>
              <a:buFont typeface="Arial"/>
              <a:buChar char="•"/>
            </a:pPr>
            <a:r>
              <a:rPr lang="en-US" sz="3450">
                <a:solidFill>
                  <a:srgbClr val="000000"/>
                </a:solidFill>
                <a:latin typeface="Questrial"/>
              </a:rPr>
              <a:t>Kecil</a:t>
            </a:r>
          </a:p>
          <a:p>
            <a:pPr marL="744855" lvl="1" indent="-372428">
              <a:lnSpc>
                <a:spcPts val="4485"/>
              </a:lnSpc>
              <a:buFont typeface="Arial"/>
              <a:buChar char="•"/>
            </a:pPr>
            <a:r>
              <a:rPr lang="en-US" sz="3450">
                <a:solidFill>
                  <a:srgbClr val="000000"/>
                </a:solidFill>
                <a:latin typeface="Questrial"/>
              </a:rPr>
              <a:t>Sedang</a:t>
            </a:r>
          </a:p>
          <a:p>
            <a:pPr marL="744855" lvl="1" indent="-372428" algn="l">
              <a:lnSpc>
                <a:spcPts val="4485"/>
              </a:lnSpc>
              <a:spcBef>
                <a:spcPct val="0"/>
              </a:spcBef>
              <a:buFont typeface="Arial"/>
              <a:buChar char="•"/>
            </a:pPr>
            <a:r>
              <a:rPr lang="en-US" sz="3450">
                <a:solidFill>
                  <a:srgbClr val="000000"/>
                </a:solidFill>
                <a:latin typeface="Questrial"/>
              </a:rPr>
              <a:t>Besar</a:t>
            </a:r>
          </a:p>
        </p:txBody>
      </p:sp>
      <p:sp>
        <p:nvSpPr>
          <p:cNvPr id="8" name="TextBox 8"/>
          <p:cNvSpPr txBox="1"/>
          <p:nvPr/>
        </p:nvSpPr>
        <p:spPr>
          <a:xfrm>
            <a:off x="5769887" y="4284151"/>
            <a:ext cx="731749" cy="678561"/>
          </a:xfrm>
          <a:prstGeom prst="rect">
            <a:avLst/>
          </a:prstGeom>
        </p:spPr>
        <p:txBody>
          <a:bodyPr lIns="0" tIns="0" rIns="0" bIns="0" rtlCol="0" anchor="t">
            <a:spAutoFit/>
          </a:bodyPr>
          <a:lstStyle/>
          <a:p>
            <a:pPr marL="0" lvl="1" indent="0">
              <a:lnSpc>
                <a:spcPts val="5652"/>
              </a:lnSpc>
              <a:spcBef>
                <a:spcPct val="0"/>
              </a:spcBef>
            </a:pPr>
            <a:r>
              <a:rPr lang="en-US" sz="3600" u="none">
                <a:solidFill>
                  <a:srgbClr val="000000"/>
                </a:solidFill>
                <a:latin typeface="Questrial"/>
              </a:rPr>
              <a:t>03</a:t>
            </a:r>
          </a:p>
        </p:txBody>
      </p:sp>
      <p:sp>
        <p:nvSpPr>
          <p:cNvPr id="9" name="TextBox 9"/>
          <p:cNvSpPr txBox="1"/>
          <p:nvPr/>
        </p:nvSpPr>
        <p:spPr>
          <a:xfrm>
            <a:off x="11009293" y="4284151"/>
            <a:ext cx="731749" cy="678561"/>
          </a:xfrm>
          <a:prstGeom prst="rect">
            <a:avLst/>
          </a:prstGeom>
        </p:spPr>
        <p:txBody>
          <a:bodyPr lIns="0" tIns="0" rIns="0" bIns="0" rtlCol="0" anchor="t">
            <a:spAutoFit/>
          </a:bodyPr>
          <a:lstStyle/>
          <a:p>
            <a:pPr marL="0" lvl="1" indent="0">
              <a:lnSpc>
                <a:spcPts val="5652"/>
              </a:lnSpc>
              <a:spcBef>
                <a:spcPct val="0"/>
              </a:spcBef>
            </a:pPr>
            <a:r>
              <a:rPr lang="en-US" sz="3600" u="none">
                <a:solidFill>
                  <a:srgbClr val="000000"/>
                </a:solidFill>
                <a:latin typeface="Questrial"/>
              </a:rPr>
              <a:t>04</a:t>
            </a:r>
          </a:p>
        </p:txBody>
      </p:sp>
      <p:sp>
        <p:nvSpPr>
          <p:cNvPr id="10" name="TextBox 10"/>
          <p:cNvSpPr txBox="1"/>
          <p:nvPr/>
        </p:nvSpPr>
        <p:spPr>
          <a:xfrm>
            <a:off x="10012939" y="5370263"/>
            <a:ext cx="2724457" cy="2861159"/>
          </a:xfrm>
          <a:prstGeom prst="rect">
            <a:avLst/>
          </a:prstGeom>
        </p:spPr>
        <p:txBody>
          <a:bodyPr lIns="0" tIns="0" rIns="0" bIns="0" rtlCol="0" anchor="t">
            <a:spAutoFit/>
          </a:bodyPr>
          <a:lstStyle/>
          <a:p>
            <a:pPr>
              <a:lnSpc>
                <a:spcPts val="4500"/>
              </a:lnSpc>
            </a:pPr>
            <a:r>
              <a:rPr lang="en-US" sz="3461">
                <a:solidFill>
                  <a:srgbClr val="000000"/>
                </a:solidFill>
                <a:latin typeface="Questrial"/>
              </a:rPr>
              <a:t>Penggunaan Pupuk:</a:t>
            </a:r>
          </a:p>
          <a:p>
            <a:pPr marL="747428" lvl="1" indent="-373714">
              <a:lnSpc>
                <a:spcPts val="4500"/>
              </a:lnSpc>
              <a:buFont typeface="Arial"/>
              <a:buChar char="•"/>
            </a:pPr>
            <a:r>
              <a:rPr lang="en-US" sz="3461">
                <a:solidFill>
                  <a:srgbClr val="000000"/>
                </a:solidFill>
                <a:latin typeface="Questrial"/>
              </a:rPr>
              <a:t>Rendah</a:t>
            </a:r>
          </a:p>
          <a:p>
            <a:pPr marL="747428" lvl="1" indent="-373714">
              <a:lnSpc>
                <a:spcPts val="4500"/>
              </a:lnSpc>
              <a:buFont typeface="Arial"/>
              <a:buChar char="•"/>
            </a:pPr>
            <a:r>
              <a:rPr lang="en-US" sz="3461">
                <a:solidFill>
                  <a:srgbClr val="000000"/>
                </a:solidFill>
                <a:latin typeface="Questrial"/>
              </a:rPr>
              <a:t>Sedang</a:t>
            </a:r>
          </a:p>
          <a:p>
            <a:pPr marL="747428" lvl="1" indent="-373714">
              <a:lnSpc>
                <a:spcPts val="4500"/>
              </a:lnSpc>
              <a:spcBef>
                <a:spcPct val="0"/>
              </a:spcBef>
              <a:buFont typeface="Arial"/>
              <a:buChar char="•"/>
            </a:pPr>
            <a:r>
              <a:rPr lang="en-US" sz="3461">
                <a:solidFill>
                  <a:srgbClr val="000000"/>
                </a:solidFill>
                <a:latin typeface="Questrial"/>
              </a:rPr>
              <a:t>Tinggi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12785" y="640536"/>
            <a:ext cx="14084886" cy="2409825"/>
          </a:xfrm>
          <a:prstGeom prst="rect">
            <a:avLst/>
          </a:prstGeom>
        </p:spPr>
        <p:txBody>
          <a:bodyPr lIns="0" tIns="0" rIns="0" bIns="0" rtlCol="0" anchor="t">
            <a:spAutoFit/>
          </a:bodyPr>
          <a:lstStyle/>
          <a:p>
            <a:pPr marL="0" lvl="0" indent="0">
              <a:lnSpc>
                <a:spcPts val="9480"/>
              </a:lnSpc>
              <a:spcBef>
                <a:spcPct val="0"/>
              </a:spcBef>
            </a:pPr>
            <a:r>
              <a:rPr lang="en-US" sz="7900">
                <a:solidFill>
                  <a:srgbClr val="000000"/>
                </a:solidFill>
                <a:latin typeface="Questrial"/>
              </a:rPr>
              <a:t>Rancang variabel linguistik untuk output </a:t>
            </a:r>
          </a:p>
        </p:txBody>
      </p:sp>
      <p:sp>
        <p:nvSpPr>
          <p:cNvPr id="3" name="TextBox 3"/>
          <p:cNvSpPr txBox="1"/>
          <p:nvPr/>
        </p:nvSpPr>
        <p:spPr>
          <a:xfrm>
            <a:off x="2312785" y="3524899"/>
            <a:ext cx="14089277" cy="4703445"/>
          </a:xfrm>
          <a:prstGeom prst="rect">
            <a:avLst/>
          </a:prstGeom>
        </p:spPr>
        <p:txBody>
          <a:bodyPr lIns="0" tIns="0" rIns="0" bIns="0" rtlCol="0" anchor="t">
            <a:spAutoFit/>
          </a:bodyPr>
          <a:lstStyle/>
          <a:p>
            <a:pPr>
              <a:lnSpc>
                <a:spcPts val="4199"/>
              </a:lnSpc>
            </a:pPr>
            <a:r>
              <a:rPr lang="en-US" sz="2799">
                <a:solidFill>
                  <a:srgbClr val="000000"/>
                </a:solidFill>
                <a:latin typeface="Questrial"/>
              </a:rPr>
              <a:t>Dalam studi kasus prediksi jumlah produksi karet, kita dapat mendesain variabel linguistik untuk output, yaitu "Jumlah Produksi Karet" </a:t>
            </a:r>
          </a:p>
          <a:p>
            <a:pPr>
              <a:lnSpc>
                <a:spcPts val="4199"/>
              </a:lnSpc>
            </a:pPr>
            <a:endParaRPr lang="en-US" sz="2799">
              <a:solidFill>
                <a:srgbClr val="000000"/>
              </a:solidFill>
              <a:latin typeface="Questrial"/>
            </a:endParaRPr>
          </a:p>
          <a:p>
            <a:pPr>
              <a:lnSpc>
                <a:spcPts val="4199"/>
              </a:lnSpc>
            </a:pPr>
            <a:r>
              <a:rPr lang="en-US" sz="2799">
                <a:solidFill>
                  <a:srgbClr val="000000"/>
                </a:solidFill>
                <a:latin typeface="Questrial"/>
              </a:rPr>
              <a:t>variabel linguistik</a:t>
            </a:r>
          </a:p>
          <a:p>
            <a:pPr marL="604519" lvl="1" indent="-302260">
              <a:lnSpc>
                <a:spcPts val="4199"/>
              </a:lnSpc>
              <a:buFont typeface="Arial"/>
              <a:buChar char="•"/>
            </a:pPr>
            <a:r>
              <a:rPr lang="en-US" sz="2799">
                <a:solidFill>
                  <a:srgbClr val="000000"/>
                </a:solidFill>
                <a:latin typeface="Questrial"/>
              </a:rPr>
              <a:t> produksi rendah</a:t>
            </a:r>
          </a:p>
          <a:p>
            <a:pPr marL="604519" lvl="1" indent="-302260">
              <a:lnSpc>
                <a:spcPts val="4199"/>
              </a:lnSpc>
              <a:buFont typeface="Arial"/>
              <a:buChar char="•"/>
            </a:pPr>
            <a:r>
              <a:rPr lang="en-US" sz="2799">
                <a:solidFill>
                  <a:srgbClr val="000000"/>
                </a:solidFill>
                <a:latin typeface="Questrial"/>
              </a:rPr>
              <a:t> produksi sedang</a:t>
            </a:r>
          </a:p>
          <a:p>
            <a:pPr marL="604519" lvl="1" indent="-302260">
              <a:lnSpc>
                <a:spcPts val="4199"/>
              </a:lnSpc>
              <a:buFont typeface="Arial"/>
              <a:buChar char="•"/>
            </a:pPr>
            <a:r>
              <a:rPr lang="en-US" sz="2799">
                <a:solidFill>
                  <a:srgbClr val="000000"/>
                </a:solidFill>
                <a:latin typeface="Questrial"/>
              </a:rPr>
              <a:t> produksi tinggi</a:t>
            </a:r>
          </a:p>
          <a:p>
            <a:pPr>
              <a:lnSpc>
                <a:spcPts val="4199"/>
              </a:lnSpc>
            </a:pPr>
            <a:endParaRPr lang="en-US" sz="2799">
              <a:solidFill>
                <a:srgbClr val="000000"/>
              </a:solidFill>
              <a:latin typeface="Questrial"/>
            </a:endParaRPr>
          </a:p>
          <a:p>
            <a:pPr marL="0" lvl="0" indent="0" algn="l">
              <a:lnSpc>
                <a:spcPts val="4199"/>
              </a:lnSpc>
              <a:spcBef>
                <a:spcPct val="0"/>
              </a:spcBef>
            </a:pPr>
            <a:endParaRPr lang="en-US" sz="2799">
              <a:solidFill>
                <a:srgbClr val="000000"/>
              </a:solidFill>
              <a:latin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949" y="2344758"/>
            <a:ext cx="7774637" cy="6440775"/>
          </a:xfrm>
          <a:prstGeom prst="rect">
            <a:avLst/>
          </a:prstGeom>
        </p:spPr>
        <p:txBody>
          <a:bodyPr lIns="0" tIns="0" rIns="0" bIns="0" rtlCol="0" anchor="t">
            <a:spAutoFit/>
          </a:bodyPr>
          <a:lstStyle/>
          <a:p>
            <a:pPr marL="0" lvl="0" indent="0" algn="l">
              <a:lnSpc>
                <a:spcPts val="10127"/>
              </a:lnSpc>
              <a:spcBef>
                <a:spcPct val="0"/>
              </a:spcBef>
            </a:pPr>
            <a:r>
              <a:rPr lang="en-US" sz="8439">
                <a:solidFill>
                  <a:srgbClr val="000000"/>
                </a:solidFill>
                <a:latin typeface="Questrial"/>
              </a:rPr>
              <a:t>Merancang Fungsi Keanggotaan untuk setiap linguistik</a:t>
            </a:r>
          </a:p>
        </p:txBody>
      </p:sp>
      <p:sp>
        <p:nvSpPr>
          <p:cNvPr id="3" name="TextBox 3"/>
          <p:cNvSpPr txBox="1"/>
          <p:nvPr/>
        </p:nvSpPr>
        <p:spPr>
          <a:xfrm>
            <a:off x="7140281" y="2125683"/>
            <a:ext cx="10589662" cy="7597651"/>
          </a:xfrm>
          <a:prstGeom prst="rect">
            <a:avLst/>
          </a:prstGeom>
        </p:spPr>
        <p:txBody>
          <a:bodyPr lIns="0" tIns="0" rIns="0" bIns="0" rtlCol="0" anchor="t">
            <a:spAutoFit/>
          </a:bodyPr>
          <a:lstStyle/>
          <a:p>
            <a:pPr marL="593988" lvl="1" indent="-296994">
              <a:lnSpc>
                <a:spcPts val="5502"/>
              </a:lnSpc>
              <a:buFont typeface="Arial"/>
              <a:buChar char="•"/>
            </a:pPr>
            <a:r>
              <a:rPr lang="en-US" sz="2751">
                <a:solidFill>
                  <a:srgbClr val="000000"/>
                </a:solidFill>
                <a:latin typeface="Questrial"/>
              </a:rPr>
              <a:t>Rentang luas lahan berkisar 0 meter persegi hingga 5000 meter persegi [0, 5000]</a:t>
            </a:r>
          </a:p>
          <a:p>
            <a:pPr marL="593988" lvl="1" indent="-296994">
              <a:lnSpc>
                <a:spcPts val="5502"/>
              </a:lnSpc>
              <a:buFont typeface="Arial"/>
              <a:buChar char="•"/>
            </a:pPr>
            <a:r>
              <a:rPr lang="en-US" sz="2751">
                <a:solidFill>
                  <a:srgbClr val="000000"/>
                </a:solidFill>
                <a:latin typeface="Questrial"/>
              </a:rPr>
              <a:t>Dari sini kami menentukan bahwa, luas lahan  &gt; 2500 meter persegi sudah pasti besar, dan luas lahan &lt;= 500 meter persegi jelas tidak besar</a:t>
            </a:r>
          </a:p>
          <a:p>
            <a:pPr marL="593988" lvl="1" indent="-296994">
              <a:lnSpc>
                <a:spcPts val="5502"/>
              </a:lnSpc>
              <a:buFont typeface="Arial"/>
              <a:buChar char="•"/>
            </a:pPr>
            <a:r>
              <a:rPr lang="en-US" sz="2751">
                <a:solidFill>
                  <a:srgbClr val="000000"/>
                </a:solidFill>
                <a:latin typeface="Questrial"/>
              </a:rPr>
              <a:t>dapat dipastikan rentang 500~2500 adalah area fuzzy  antara besar dan tidak besar</a:t>
            </a:r>
          </a:p>
          <a:p>
            <a:pPr marL="593988" lvl="1" indent="-296994">
              <a:lnSpc>
                <a:spcPts val="5502"/>
              </a:lnSpc>
              <a:buFont typeface="Arial"/>
              <a:buChar char="•"/>
            </a:pPr>
            <a:r>
              <a:rPr lang="en-US" sz="2751">
                <a:solidFill>
                  <a:srgbClr val="000000"/>
                </a:solidFill>
                <a:latin typeface="Questrial"/>
              </a:rPr>
              <a:t>mendeklarasikan bahwa perubahan dari kategori luas lahan besar ke Tidak besar adalah linear, semakin tinggi nilai  luas lahan di dalam rentang antara 500 dan 2500, maka semakin mendekati kategori besar </a:t>
            </a:r>
          </a:p>
        </p:txBody>
      </p:sp>
      <p:sp>
        <p:nvSpPr>
          <p:cNvPr id="4" name="TextBox 4"/>
          <p:cNvSpPr txBox="1"/>
          <p:nvPr/>
        </p:nvSpPr>
        <p:spPr>
          <a:xfrm>
            <a:off x="8445505" y="493756"/>
            <a:ext cx="8301642" cy="1362075"/>
          </a:xfrm>
          <a:prstGeom prst="rect">
            <a:avLst/>
          </a:prstGeom>
        </p:spPr>
        <p:txBody>
          <a:bodyPr lIns="0" tIns="0" rIns="0" bIns="0" rtlCol="0" anchor="t">
            <a:spAutoFit/>
          </a:bodyPr>
          <a:lstStyle/>
          <a:p>
            <a:pPr marL="0" lvl="0" indent="0" algn="l">
              <a:lnSpc>
                <a:spcPts val="5332"/>
              </a:lnSpc>
              <a:spcBef>
                <a:spcPct val="0"/>
              </a:spcBef>
            </a:pPr>
            <a:r>
              <a:rPr lang="en-US" sz="4443">
                <a:solidFill>
                  <a:srgbClr val="000000"/>
                </a:solidFill>
                <a:latin typeface="Questrial"/>
              </a:rPr>
              <a:t>Fungsi keanggotaan untuk Luas lahan besar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71173" y="2493969"/>
            <a:ext cx="12767150" cy="48958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Questrial"/>
              </a:rPr>
              <a:t>Desain Fungsi keanggotaan dengan jenis trapezoidal untuk Kategori luas lahan </a:t>
            </a:r>
            <a:r>
              <a:rPr lang="en-US" sz="8000">
                <a:solidFill>
                  <a:srgbClr val="7ED957"/>
                </a:solidFill>
                <a:latin typeface="Questrial"/>
              </a:rPr>
              <a:t>kecil</a:t>
            </a:r>
            <a:r>
              <a:rPr lang="en-US" sz="8000">
                <a:solidFill>
                  <a:srgbClr val="FF5757"/>
                </a:solidFill>
                <a:latin typeface="Questrial"/>
              </a:rPr>
              <a:t>         </a:t>
            </a:r>
          </a:p>
        </p:txBody>
      </p:sp>
      <p:sp>
        <p:nvSpPr>
          <p:cNvPr id="3" name="TextBox 3"/>
          <p:cNvSpPr txBox="1"/>
          <p:nvPr/>
        </p:nvSpPr>
        <p:spPr>
          <a:xfrm>
            <a:off x="14712146" y="8629650"/>
            <a:ext cx="2864296" cy="1238250"/>
          </a:xfrm>
          <a:prstGeom prst="rect">
            <a:avLst/>
          </a:prstGeom>
        </p:spPr>
        <p:txBody>
          <a:bodyPr lIns="0" tIns="0" rIns="0" bIns="0" rtlCol="0" anchor="t">
            <a:spAutoFit/>
          </a:bodyPr>
          <a:lstStyle/>
          <a:p>
            <a:pPr marL="0" lvl="0" indent="0" algn="l">
              <a:lnSpc>
                <a:spcPts val="9600"/>
              </a:lnSpc>
              <a:spcBef>
                <a:spcPct val="0"/>
              </a:spcBef>
            </a:pPr>
            <a:r>
              <a:rPr lang="en-US" sz="8000">
                <a:solidFill>
                  <a:srgbClr val="000000"/>
                </a:solidFill>
                <a:latin typeface="Questrial"/>
              </a:rPr>
              <a:t>---&gt;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7644" y="1976381"/>
            <a:ext cx="11550635" cy="1752600"/>
          </a:xfrm>
          <a:prstGeom prst="rect">
            <a:avLst/>
          </a:prstGeom>
        </p:spPr>
        <p:txBody>
          <a:bodyPr lIns="0" tIns="0" rIns="0" bIns="0" rtlCol="0" anchor="t">
            <a:spAutoFit/>
          </a:bodyPr>
          <a:lstStyle/>
          <a:p>
            <a:pPr marL="0" lvl="0" indent="0">
              <a:lnSpc>
                <a:spcPts val="6840"/>
              </a:lnSpc>
              <a:spcBef>
                <a:spcPct val="0"/>
              </a:spcBef>
            </a:pPr>
            <a:r>
              <a:rPr lang="en-US" sz="5700">
                <a:solidFill>
                  <a:srgbClr val="000000"/>
                </a:solidFill>
                <a:latin typeface="Questrial"/>
              </a:rPr>
              <a:t>Batasan Fungsi Keanggotaan variabel linguistik untuk Luas Lahan </a:t>
            </a:r>
          </a:p>
        </p:txBody>
      </p:sp>
      <p:sp>
        <p:nvSpPr>
          <p:cNvPr id="3" name="TextBox 3"/>
          <p:cNvSpPr txBox="1"/>
          <p:nvPr/>
        </p:nvSpPr>
        <p:spPr>
          <a:xfrm>
            <a:off x="1499636" y="4634541"/>
            <a:ext cx="15669710" cy="3655695"/>
          </a:xfrm>
          <a:prstGeom prst="rect">
            <a:avLst/>
          </a:prstGeom>
        </p:spPr>
        <p:txBody>
          <a:bodyPr lIns="0" tIns="0" rIns="0" bIns="0" rtlCol="0" anchor="t">
            <a:spAutoFit/>
          </a:bodyPr>
          <a:lstStyle/>
          <a:p>
            <a:pPr marL="604519" lvl="1" indent="-302260" algn="just">
              <a:lnSpc>
                <a:spcPts val="4199"/>
              </a:lnSpc>
              <a:buFont typeface="Arial"/>
              <a:buChar char="•"/>
            </a:pPr>
            <a:r>
              <a:rPr lang="en-US" sz="2799">
                <a:solidFill>
                  <a:srgbClr val="000000"/>
                </a:solidFill>
                <a:latin typeface="Questrial"/>
              </a:rPr>
              <a:t>rentang nilai untuk luas lahan berkisar antara [0, 5000] meter persegi</a:t>
            </a:r>
          </a:p>
          <a:p>
            <a:pPr marL="604519" lvl="1" indent="-302260" algn="just">
              <a:lnSpc>
                <a:spcPts val="4199"/>
              </a:lnSpc>
              <a:buFont typeface="Arial"/>
              <a:buChar char="•"/>
            </a:pPr>
            <a:r>
              <a:rPr lang="en-US" sz="2799">
                <a:solidFill>
                  <a:srgbClr val="000000"/>
                </a:solidFill>
                <a:latin typeface="Questrial"/>
              </a:rPr>
              <a:t>di sini kami menentukan bahwa luas lahan &lt;= 250 meter persegi adalah kecil dan luas lahan &gt; 500 meter persegi adalah tidak kecil</a:t>
            </a:r>
          </a:p>
          <a:p>
            <a:pPr marL="604519" lvl="1" indent="-302260" algn="just">
              <a:lnSpc>
                <a:spcPts val="4199"/>
              </a:lnSpc>
              <a:buFont typeface="Arial"/>
              <a:buChar char="•"/>
            </a:pPr>
            <a:r>
              <a:rPr lang="en-US" sz="2799">
                <a:solidFill>
                  <a:srgbClr val="000000"/>
                </a:solidFill>
                <a:latin typeface="Questrial"/>
              </a:rPr>
              <a:t>Luas Lahan sedang (1) pada rentang 500 ~ 1000 meter persegi, dan luas lahan tidak sedang (0) apabila Luas lahan &lt;= 250 meter persegi dan luas &gt; 1500 meter persegi</a:t>
            </a:r>
          </a:p>
          <a:p>
            <a:pPr marL="604519" lvl="1" indent="-302260" algn="just">
              <a:lnSpc>
                <a:spcPts val="4199"/>
              </a:lnSpc>
              <a:spcBef>
                <a:spcPct val="0"/>
              </a:spcBef>
              <a:buFont typeface="Arial"/>
              <a:buChar char="•"/>
            </a:pPr>
            <a:r>
              <a:rPr lang="en-US" sz="2799">
                <a:solidFill>
                  <a:srgbClr val="000000"/>
                </a:solidFill>
                <a:latin typeface="Questrial"/>
              </a:rPr>
              <a:t>Luas lahan besar apabila luas &gt; 2500 meter persegi dan tidak besar apabila Luas lahan &lt;=750 meter persegi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1697</Words>
  <Application>Microsoft Office PowerPoint</Application>
  <PresentationFormat>Kustom</PresentationFormat>
  <Paragraphs>514</Paragraphs>
  <Slides>41</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41</vt:i4>
      </vt:variant>
    </vt:vector>
  </HeadingPairs>
  <TitlesOfParts>
    <vt:vector size="46" baseType="lpstr">
      <vt:lpstr>Questrial Bold</vt:lpstr>
      <vt:lpstr>Questrial</vt:lpstr>
      <vt:lpstr>Arial</vt:lpstr>
      <vt:lpstr>Calibri</vt:lpstr>
      <vt:lpstr>Office Theme</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Halaman Judul</dc:title>
  <cp:lastModifiedBy>muhammad faqih</cp:lastModifiedBy>
  <cp:revision>2</cp:revision>
  <dcterms:created xsi:type="dcterms:W3CDTF">2006-08-16T00:00:00Z</dcterms:created>
  <dcterms:modified xsi:type="dcterms:W3CDTF">2023-10-11T02:32:43Z</dcterms:modified>
  <dc:identifier>DAFwi55Vb78</dc:identifier>
</cp:coreProperties>
</file>