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i-cd-continuous-integration-and-continuous-deliver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0471" y="2769358"/>
            <a:ext cx="3770671" cy="1719978"/>
          </a:xfrm>
        </p:spPr>
        <p:txBody>
          <a:bodyPr>
            <a:normAutofit/>
          </a:bodyPr>
          <a:lstStyle/>
          <a:p>
            <a:r>
              <a:rPr lang="en-US" sz="8000" dirty="0"/>
              <a:t>CI-CD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8351" y="4837562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MuammaD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rizky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_201011400469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07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tple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010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What Is CI/CD? | Cloud4Y">
            <a:extLst>
              <a:ext uri="{FF2B5EF4-FFF2-40B4-BE49-F238E27FC236}">
                <a16:creationId xmlns:a16="http://schemas.microsoft.com/office/drawing/2014/main" id="{3BA037B7-1F6A-4FE4-84A1-EBF059FB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16" y="1384666"/>
            <a:ext cx="5501535" cy="276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D52C-D1D8-4557-8B41-5164EEFD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CI-CD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59ED1-5BB9-4954-BAE8-5B8109BB5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856" y="2188884"/>
            <a:ext cx="10058400" cy="37608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CI/CD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praktik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membantu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tim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pengembangan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mengotomatiskan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proses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pengujian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penggabungan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penyebaran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perubahan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kode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secara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terus-menerus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menggunakan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CI/CD,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tim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pengembangan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meningkatkan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kecepatan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keandalan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kualitas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pengiriman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perangkat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lunak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mereka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89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1810-C0B7-4C41-9E74-6D65DBE1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333333"/>
                </a:solidFill>
                <a:effectLst/>
                <a:latin typeface="Muli"/>
              </a:rPr>
              <a:t>Proses Ci/Cd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Muli"/>
              </a:rPr>
              <a:t>adalah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B1ED69-100B-45C1-ACF5-306F396E00D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2081213"/>
            <a:ext cx="5802312" cy="376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344819-33AD-4223-8E68-2681553485F3}"/>
              </a:ext>
            </a:extLst>
          </p:cNvPr>
          <p:cNvSpPr txBox="1">
            <a:spLocks/>
          </p:cNvSpPr>
          <p:nvPr/>
        </p:nvSpPr>
        <p:spPr>
          <a:xfrm>
            <a:off x="1204856" y="2188884"/>
            <a:ext cx="6123791" cy="376089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0DB41-DFAE-47EA-A82D-E1B79DDFEB22}"/>
              </a:ext>
            </a:extLst>
          </p:cNvPr>
          <p:cNvSpPr txBox="1"/>
          <p:nvPr/>
        </p:nvSpPr>
        <p:spPr>
          <a:xfrm>
            <a:off x="1097280" y="2333427"/>
            <a:ext cx="609824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0" i="0" dirty="0" err="1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Secara</a:t>
            </a:r>
            <a:r>
              <a:rPr lang="en-ID" b="0" i="0" dirty="0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umum</a:t>
            </a:r>
            <a:r>
              <a:rPr lang="en-ID" b="0" i="0" dirty="0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, proses </a:t>
            </a:r>
            <a:r>
              <a:rPr lang="en-ID" b="0" i="0" dirty="0" err="1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pengembangan</a:t>
            </a:r>
            <a:r>
              <a:rPr lang="en-ID" b="0" i="0" dirty="0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perangkat</a:t>
            </a:r>
            <a:r>
              <a:rPr lang="en-ID" b="0" i="0" dirty="0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lunak</a:t>
            </a:r>
            <a:r>
              <a:rPr lang="en-ID" b="0" i="0" dirty="0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dengan</a:t>
            </a:r>
            <a:r>
              <a:rPr lang="en-ID" b="0" i="0" dirty="0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 Ci/Cd </a:t>
            </a:r>
            <a:r>
              <a:rPr lang="en-ID" b="0" i="0" dirty="0" err="1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melalui</a:t>
            </a:r>
            <a:r>
              <a:rPr lang="en-ID" b="0" i="0" dirty="0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b="0" i="0" u="sng" dirty="0">
                <a:solidFill>
                  <a:srgbClr val="0A0A0A"/>
                </a:solidFill>
                <a:effectLst/>
                <a:latin typeface="Poppins" panose="020B0502040204020203" pitchFamily="2" charset="0"/>
                <a:hlinkClick r:id="rId3"/>
              </a:rPr>
              <a:t>3 </a:t>
            </a:r>
            <a:r>
              <a:rPr lang="en-ID" b="0" i="0" u="sng" dirty="0" err="1">
                <a:solidFill>
                  <a:srgbClr val="0A0A0A"/>
                </a:solidFill>
                <a:effectLst/>
                <a:latin typeface="Poppins" panose="020B0502040204020203" pitchFamily="2" charset="0"/>
                <a:hlinkClick r:id="rId3"/>
              </a:rPr>
              <a:t>tahapan</a:t>
            </a:r>
            <a:r>
              <a:rPr lang="en-ID" b="0" i="0" dirty="0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b="0" i="0" dirty="0" err="1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yaitu</a:t>
            </a:r>
            <a:r>
              <a:rPr lang="en-ID" b="0" i="0" dirty="0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 :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b="0" i="0" dirty="0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Ci (</a:t>
            </a:r>
            <a:r>
              <a:rPr lang="en-ID" b="0" i="1" dirty="0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Continuous Integration), 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b="0" i="0" dirty="0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Cd </a:t>
            </a:r>
            <a:r>
              <a:rPr lang="en-ID" b="0" i="1" dirty="0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(Continuous Delivery), </a:t>
            </a:r>
            <a:r>
              <a:rPr lang="en-ID" b="0" i="0" dirty="0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dan 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b="0" i="1" dirty="0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Continuous Deployment</a:t>
            </a:r>
            <a:r>
              <a:rPr lang="en-ID" b="0" i="0" dirty="0">
                <a:solidFill>
                  <a:srgbClr val="4A4A4A"/>
                </a:solidFill>
                <a:effectLst/>
                <a:latin typeface="Poppins" panose="020B0502040204020203" pitchFamily="2" charset="0"/>
              </a:rPr>
              <a:t>. 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4703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BA03-5733-480C-97CD-3DF1B078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A3B4-0ED9-44FC-80D6-AD071829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8883"/>
            <a:ext cx="10058400" cy="3760891"/>
          </a:xfrm>
        </p:spPr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Continuous Integration (CI)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Proses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melibatkan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integrasi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kode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secara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otomatis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terus-menerus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repository.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Setiap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kali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ada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perubahan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kode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melakukan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build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menjalankan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unit test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secara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otomatis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 Jika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ada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kesalahan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tim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pengembangan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diberi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tahu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segera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Continuous Delivery (CD)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Proses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melibatkan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otomatisasi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proses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pengecekan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kualitas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kode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serta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deployment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kode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sudah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teruji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terintegrasi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production. Pada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tahap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kode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sudah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terintegrasi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sudah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dites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bisa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secara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otomatis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ter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-deploy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production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repository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tanpa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harus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melibatkan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intervensi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manusia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Continuous Deployment (CD)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Proses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melibatkan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otomatisasi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proses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pengecekan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kualitas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kode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serta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deployment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kode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sudah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teruji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terintegrasi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production. Pada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tahap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kode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sudah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terintegrasi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sudah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dites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bisa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secara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otomatis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ter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-deploy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production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repository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tanpa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harus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melibatkan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intervensi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manusia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6609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CB15-A4BB-44AF-8E98-A8B9F7B5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313131"/>
                </a:solidFill>
                <a:effectLst/>
                <a:latin typeface="Raleway" panose="020B0604020202020204" pitchFamily="2" charset="0"/>
              </a:rPr>
              <a:t>Tools CI/ CD 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8C6B-D23B-45E7-A955-0DE8CAD4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0" y="2207603"/>
            <a:ext cx="3488167" cy="3760891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b="1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1. Shippable</a:t>
            </a:r>
            <a:endParaRPr lang="en-ID" b="0" i="0" dirty="0">
              <a:solidFill>
                <a:srgbClr val="313131"/>
              </a:solidFill>
              <a:effectLst/>
              <a:latin typeface="PT Serif" panose="020B0604020202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Shippable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adalah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 salah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satu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 tools CD CI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terbaik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 yang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dapat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digunakan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 oleh engineer DevOps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untuk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membuat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rilis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perangkat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lunak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 yang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menjadi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lebih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sering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,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bebas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dari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kesalahan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, dan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dapat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diprediksi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B0604020202020204" pitchFamily="18" charset="0"/>
              </a:rPr>
              <a:t>.</a:t>
            </a:r>
          </a:p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25A4F-7D8A-43C7-90FF-B6CCA470D8F0}"/>
              </a:ext>
            </a:extLst>
          </p:cNvPr>
          <p:cNvSpPr txBox="1"/>
          <p:nvPr/>
        </p:nvSpPr>
        <p:spPr>
          <a:xfrm>
            <a:off x="7650065" y="2717729"/>
            <a:ext cx="3704891" cy="1710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D" b="1" i="0" dirty="0">
                <a:solidFill>
                  <a:srgbClr val="313131"/>
                </a:solidFill>
                <a:effectLst/>
                <a:latin typeface="PT Serif" panose="020A0603040505020204" pitchFamily="18" charset="0"/>
              </a:rPr>
              <a:t>2. 1itLab CI</a:t>
            </a:r>
            <a:endParaRPr lang="en-ID" b="0" i="0" dirty="0">
              <a:solidFill>
                <a:srgbClr val="313131"/>
              </a:solidFill>
              <a:effectLst/>
              <a:latin typeface="PT Serif" panose="020A060304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D" b="0" i="0" dirty="0">
                <a:solidFill>
                  <a:srgbClr val="313131"/>
                </a:solidFill>
                <a:effectLst/>
                <a:latin typeface="PT Serif" panose="020A0603040505020204" pitchFamily="18" charset="0"/>
              </a:rPr>
              <a:t>GitLab CI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A0603040505020204" pitchFamily="18" charset="0"/>
              </a:rPr>
              <a:t>tersedia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A0603040505020204" pitchFamily="18" charset="0"/>
              </a:rPr>
              <a:t> di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A0603040505020204" pitchFamily="18" charset="0"/>
              </a:rPr>
              <a:t>sejumlah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A0603040505020204" pitchFamily="18" charset="0"/>
              </a:rPr>
              <a:t> platform, </a:t>
            </a:r>
            <a:r>
              <a:rPr lang="en-ID" b="0" i="0" dirty="0" err="1">
                <a:solidFill>
                  <a:srgbClr val="313131"/>
                </a:solidFill>
                <a:effectLst/>
                <a:latin typeface="PT Serif" panose="020A0603040505020204" pitchFamily="18" charset="0"/>
              </a:rPr>
              <a:t>seperti</a:t>
            </a:r>
            <a:r>
              <a:rPr lang="en-ID" b="0" i="0" dirty="0">
                <a:solidFill>
                  <a:srgbClr val="313131"/>
                </a:solidFill>
                <a:effectLst/>
                <a:latin typeface="PT Serif" panose="020A0603040505020204" pitchFamily="18" charset="0"/>
              </a:rPr>
              <a:t> Windows, macOS, dan Linux.</a:t>
            </a:r>
          </a:p>
        </p:txBody>
      </p:sp>
      <p:pic>
        <p:nvPicPr>
          <p:cNvPr id="2050" name="Picture 2" descr="Shippable logo - Social media &amp; Logos Icons">
            <a:extLst>
              <a:ext uri="{FF2B5EF4-FFF2-40B4-BE49-F238E27FC236}">
                <a16:creationId xmlns:a16="http://schemas.microsoft.com/office/drawing/2014/main" id="{1F854B2D-ED90-4418-8845-91E24B0A1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62" y="2223739"/>
            <a:ext cx="2901514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Lab CI/CD | Datree docs">
            <a:extLst>
              <a:ext uri="{FF2B5EF4-FFF2-40B4-BE49-F238E27FC236}">
                <a16:creationId xmlns:a16="http://schemas.microsoft.com/office/drawing/2014/main" id="{97596D05-EC16-41E7-9B3A-EB656CFAF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761" y="3523130"/>
            <a:ext cx="16192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35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DBD2-8948-4D47-8AA6-B2960F62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074" name="Picture 2" descr="PHPro - Jenkins en Pipeline">
            <a:extLst>
              <a:ext uri="{FF2B5EF4-FFF2-40B4-BE49-F238E27FC236}">
                <a16:creationId xmlns:a16="http://schemas.microsoft.com/office/drawing/2014/main" id="{0E7290FE-E91B-48A3-9976-1FAA44A395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67216"/>
            <a:ext cx="2349290" cy="234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ntinuous Integration and Delivery - CircleCI">
            <a:extLst>
              <a:ext uri="{FF2B5EF4-FFF2-40B4-BE49-F238E27FC236}">
                <a16:creationId xmlns:a16="http://schemas.microsoft.com/office/drawing/2014/main" id="{73480D8E-2C2A-41BB-B636-953D6F987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153" y="4316506"/>
            <a:ext cx="1882588" cy="18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BE5042-001E-4BA2-A046-90E78E7EF1FD}"/>
              </a:ext>
            </a:extLst>
          </p:cNvPr>
          <p:cNvSpPr txBox="1"/>
          <p:nvPr/>
        </p:nvSpPr>
        <p:spPr>
          <a:xfrm>
            <a:off x="7113494" y="3001343"/>
            <a:ext cx="4158502" cy="2119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CircleCI</a:t>
            </a:r>
            <a:r>
              <a:rPr lang="en-ID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salah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satu</a:t>
            </a:r>
            <a:r>
              <a:rPr lang="en-ID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continuous integration tools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bersifat</a:t>
            </a:r>
            <a:r>
              <a:rPr lang="en-ID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cloud based.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Namun</a:t>
            </a:r>
            <a:r>
              <a:rPr lang="en-ID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tidak</a:t>
            </a:r>
            <a:r>
              <a:rPr lang="en-ID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menutup</a:t>
            </a:r>
            <a:r>
              <a:rPr lang="en-ID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kemungkinan</a:t>
            </a:r>
            <a:r>
              <a:rPr lang="en-ID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CircleCI</a:t>
            </a:r>
            <a:r>
              <a:rPr lang="en-ID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juga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diinstall</a:t>
            </a:r>
            <a:r>
              <a:rPr lang="en-ID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di private server.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53D50-0E1A-4BFA-BC91-970E872B1E32}"/>
              </a:ext>
            </a:extLst>
          </p:cNvPr>
          <p:cNvSpPr txBox="1"/>
          <p:nvPr/>
        </p:nvSpPr>
        <p:spPr>
          <a:xfrm>
            <a:off x="678494" y="2161602"/>
            <a:ext cx="3674408" cy="2534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>
                <a:solidFill>
                  <a:srgbClr val="222222"/>
                </a:solidFill>
                <a:latin typeface="Georgia" panose="02040502050405020303" pitchFamily="18" charset="0"/>
              </a:rPr>
              <a:t>Jenkins </a:t>
            </a:r>
            <a:r>
              <a:rPr lang="en-ID" dirty="0" err="1">
                <a:solidFill>
                  <a:srgbClr val="222222"/>
                </a:solidFill>
                <a:latin typeface="Georgia" panose="02040502050405020303" pitchFamily="18" charset="0"/>
              </a:rPr>
              <a:t>merupakan</a:t>
            </a:r>
            <a:r>
              <a:rPr lang="en-ID" dirty="0">
                <a:solidFill>
                  <a:srgbClr val="222222"/>
                </a:solidFill>
                <a:latin typeface="Georgia" panose="02040502050405020303" pitchFamily="18" charset="0"/>
              </a:rPr>
              <a:t> salah </a:t>
            </a:r>
            <a:r>
              <a:rPr lang="en-ID" dirty="0" err="1">
                <a:solidFill>
                  <a:srgbClr val="222222"/>
                </a:solidFill>
                <a:latin typeface="Georgia" panose="02040502050405020303" pitchFamily="18" charset="0"/>
              </a:rPr>
              <a:t>satu</a:t>
            </a:r>
            <a:r>
              <a:rPr lang="en-ID" dirty="0">
                <a:solidFill>
                  <a:srgbClr val="222222"/>
                </a:solidFill>
                <a:latin typeface="Georgia" panose="02040502050405020303" pitchFamily="18" charset="0"/>
              </a:rPr>
              <a:t> continuous integration tools. </a:t>
            </a:r>
            <a:r>
              <a:rPr lang="en-ID" dirty="0" err="1">
                <a:solidFill>
                  <a:srgbClr val="222222"/>
                </a:solidFill>
                <a:latin typeface="Georgia" panose="02040502050405020303" pitchFamily="18" charset="0"/>
              </a:rPr>
              <a:t>Namun</a:t>
            </a:r>
            <a:r>
              <a:rPr lang="en-ID" dirty="0">
                <a:solidFill>
                  <a:srgbClr val="222222"/>
                </a:solidFill>
                <a:latin typeface="Georgia" panose="02040502050405020303" pitchFamily="18" charset="0"/>
              </a:rPr>
              <a:t>, Jenkins </a:t>
            </a:r>
            <a:r>
              <a:rPr lang="en-ID" dirty="0" err="1">
                <a:solidFill>
                  <a:srgbClr val="222222"/>
                </a:solidFill>
                <a:latin typeface="Georgia" panose="02040502050405020303" pitchFamily="18" charset="0"/>
              </a:rPr>
              <a:t>tidak</a:t>
            </a:r>
            <a:r>
              <a:rPr lang="en-ID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Georgia" panose="02040502050405020303" pitchFamily="18" charset="0"/>
              </a:rPr>
              <a:t>bersifat</a:t>
            </a:r>
            <a:r>
              <a:rPr lang="en-ID" dirty="0">
                <a:solidFill>
                  <a:srgbClr val="222222"/>
                </a:solidFill>
                <a:latin typeface="Georgia" panose="02040502050405020303" pitchFamily="18" charset="0"/>
              </a:rPr>
              <a:t> cloud based (</a:t>
            </a:r>
            <a:r>
              <a:rPr lang="en-ID" dirty="0" err="1">
                <a:solidFill>
                  <a:srgbClr val="222222"/>
                </a:solidFill>
                <a:latin typeface="Georgia" panose="02040502050405020303" pitchFamily="18" charset="0"/>
              </a:rPr>
              <a:t>tidak</a:t>
            </a:r>
            <a:r>
              <a:rPr lang="en-ID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Georgia" panose="02040502050405020303" pitchFamily="18" charset="0"/>
              </a:rPr>
              <a:t>menutup</a:t>
            </a:r>
            <a:r>
              <a:rPr lang="en-ID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Georgia" panose="02040502050405020303" pitchFamily="18" charset="0"/>
              </a:rPr>
              <a:t>kemungkinan</a:t>
            </a:r>
            <a:r>
              <a:rPr lang="en-ID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Georgia" panose="02040502050405020303" pitchFamily="18" charset="0"/>
              </a:rPr>
              <a:t>untuk</a:t>
            </a:r>
            <a:r>
              <a:rPr lang="en-ID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Georgia" panose="02040502050405020303" pitchFamily="18" charset="0"/>
              </a:rPr>
              <a:t>diinstal</a:t>
            </a:r>
            <a:r>
              <a:rPr lang="en-ID" dirty="0">
                <a:solidFill>
                  <a:srgbClr val="222222"/>
                </a:solidFill>
                <a:latin typeface="Georgia" panose="02040502050405020303" pitchFamily="18" charset="0"/>
              </a:rPr>
              <a:t> di cloud server).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01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5B60-0F00-4140-B8B4-F19D9030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333333"/>
                </a:solidFill>
                <a:effectLst/>
                <a:latin typeface="Muli"/>
              </a:rPr>
              <a:t>Manfaat</a:t>
            </a:r>
            <a:r>
              <a:rPr lang="en-ID" b="1" i="0" dirty="0">
                <a:solidFill>
                  <a:srgbClr val="333333"/>
                </a:solidFill>
                <a:effectLst/>
                <a:latin typeface="Muli"/>
              </a:rPr>
              <a:t> Ci/Cd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Muli"/>
              </a:rPr>
              <a:t>adalah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9D8-ED7B-4943-9E18-6DEA38095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i="0" dirty="0">
                <a:solidFill>
                  <a:srgbClr val="333333"/>
                </a:solidFill>
                <a:effectLst/>
                <a:latin typeface="Muli"/>
              </a:rPr>
              <a:t>Waktu yang </a:t>
            </a:r>
            <a:r>
              <a:rPr lang="en-ID" i="0" dirty="0" err="1">
                <a:solidFill>
                  <a:srgbClr val="333333"/>
                </a:solidFill>
                <a:effectLst/>
                <a:latin typeface="Muli"/>
              </a:rPr>
              <a:t>lebih</a:t>
            </a:r>
            <a:r>
              <a:rPr lang="en-ID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Muli"/>
              </a:rPr>
              <a:t>singkat</a:t>
            </a:r>
            <a:r>
              <a:rPr lang="en-ID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Muli"/>
              </a:rPr>
              <a:t>untuk</a:t>
            </a:r>
            <a:r>
              <a:rPr lang="en-ID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Muli"/>
              </a:rPr>
              <a:t>memasarkan</a:t>
            </a:r>
            <a:r>
              <a:rPr lang="en-ID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Muli"/>
              </a:rPr>
              <a:t>produk</a:t>
            </a:r>
            <a:r>
              <a:rPr lang="en-ID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Muli"/>
              </a:rPr>
              <a:t>baru</a:t>
            </a:r>
            <a:endParaRPr lang="en-ID" i="0" dirty="0">
              <a:solidFill>
                <a:srgbClr val="333333"/>
              </a:solidFill>
              <a:effectLst/>
              <a:latin typeface="Muli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i="0" dirty="0">
                <a:solidFill>
                  <a:srgbClr val="333333"/>
                </a:solidFill>
                <a:effectLst/>
                <a:latin typeface="Muli"/>
              </a:rPr>
              <a:t>Waktu yang </a:t>
            </a:r>
            <a:r>
              <a:rPr lang="en-ID" i="0" dirty="0" err="1">
                <a:solidFill>
                  <a:srgbClr val="333333"/>
                </a:solidFill>
                <a:effectLst/>
                <a:latin typeface="Muli"/>
              </a:rPr>
              <a:t>lebih</a:t>
            </a:r>
            <a:r>
              <a:rPr lang="en-ID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Muli"/>
              </a:rPr>
              <a:t>singkat</a:t>
            </a:r>
            <a:r>
              <a:rPr lang="en-ID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Muli"/>
              </a:rPr>
              <a:t>untuk</a:t>
            </a:r>
            <a:r>
              <a:rPr lang="en-ID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Muli"/>
              </a:rPr>
              <a:t>memasarkan</a:t>
            </a:r>
            <a:r>
              <a:rPr lang="en-ID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Muli"/>
              </a:rPr>
              <a:t>produk</a:t>
            </a:r>
            <a:r>
              <a:rPr lang="en-ID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Muli"/>
              </a:rPr>
              <a:t>baru</a:t>
            </a:r>
            <a:endParaRPr lang="en-ID" i="0" dirty="0">
              <a:solidFill>
                <a:srgbClr val="333333"/>
              </a:solidFill>
              <a:effectLst/>
              <a:latin typeface="Muli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i="0" dirty="0" err="1">
                <a:solidFill>
                  <a:srgbClr val="333333"/>
                </a:solidFill>
                <a:effectLst/>
                <a:latin typeface="Muli"/>
              </a:rPr>
              <a:t>Menghasilkan</a:t>
            </a:r>
            <a:r>
              <a:rPr lang="en-ID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Muli"/>
              </a:rPr>
              <a:t>kualitas</a:t>
            </a:r>
            <a:r>
              <a:rPr lang="en-ID" i="0" dirty="0">
                <a:solidFill>
                  <a:srgbClr val="333333"/>
                </a:solidFill>
                <a:effectLst/>
                <a:latin typeface="Muli"/>
              </a:rPr>
              <a:t> yang </a:t>
            </a:r>
            <a:r>
              <a:rPr lang="en-ID" i="0" dirty="0" err="1">
                <a:solidFill>
                  <a:srgbClr val="333333"/>
                </a:solidFill>
                <a:effectLst/>
                <a:latin typeface="Muli"/>
              </a:rPr>
              <a:t>bagus</a:t>
            </a:r>
            <a:r>
              <a:rPr lang="en-ID" i="0" dirty="0">
                <a:solidFill>
                  <a:srgbClr val="333333"/>
                </a:solidFill>
                <a:effectLst/>
                <a:latin typeface="Mul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158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F0C6-EE6C-4F8B-81CD-442B41B6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9B14-9ACB-4D9E-AE7E-E28A5DCB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69689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{28C351D9-4C8B-4924-B928-FDEC49CDBABA}tf56160789_win32</Template>
  <TotalTime>23</TotalTime>
  <Words>367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-apple-system</vt:lpstr>
      <vt:lpstr>Arial</vt:lpstr>
      <vt:lpstr>Bookman Old Style</vt:lpstr>
      <vt:lpstr>Calibri</vt:lpstr>
      <vt:lpstr>Franklin Gothic Book</vt:lpstr>
      <vt:lpstr>Georgia</vt:lpstr>
      <vt:lpstr>Muli</vt:lpstr>
      <vt:lpstr>Open Sans</vt:lpstr>
      <vt:lpstr>Poppins</vt:lpstr>
      <vt:lpstr>PT Serif</vt:lpstr>
      <vt:lpstr>Raleway</vt:lpstr>
      <vt:lpstr>Custom</vt:lpstr>
      <vt:lpstr>CI-CD</vt:lpstr>
      <vt:lpstr>Pengertian CI-CD</vt:lpstr>
      <vt:lpstr>Proses Ci/Cd adalah</vt:lpstr>
      <vt:lpstr>PowerPoint Presentation</vt:lpstr>
      <vt:lpstr>Tools CI/ CD </vt:lpstr>
      <vt:lpstr>PowerPoint Presentation</vt:lpstr>
      <vt:lpstr>Manfaat Ci/Cd adalah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CI-CD</dc:title>
  <dc:creator>Muhammad Rizky</dc:creator>
  <cp:lastModifiedBy>Muhammad Rizky</cp:lastModifiedBy>
  <cp:revision>3</cp:revision>
  <dcterms:created xsi:type="dcterms:W3CDTF">2023-10-29T02:05:09Z</dcterms:created>
  <dcterms:modified xsi:type="dcterms:W3CDTF">2023-10-29T02:29:07Z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