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3"/>
  </p:sldMasterIdLst>
  <p:notesMasterIdLst>
    <p:notesMasterId r:id="rId29"/>
  </p:notesMasterIdLst>
  <p:handoutMasterIdLst>
    <p:handoutMasterId r:id="rId30"/>
  </p:handoutMasterIdLst>
  <p:sldIdLst>
    <p:sldId id="586" r:id="rId4"/>
    <p:sldId id="283" r:id="rId5"/>
    <p:sldId id="284" r:id="rId6"/>
    <p:sldId id="513" r:id="rId7"/>
    <p:sldId id="454" r:id="rId8"/>
    <p:sldId id="514" r:id="rId9"/>
    <p:sldId id="515" r:id="rId10"/>
    <p:sldId id="533" r:id="rId11"/>
    <p:sldId id="591" r:id="rId12"/>
    <p:sldId id="592" r:id="rId13"/>
    <p:sldId id="596" r:id="rId14"/>
    <p:sldId id="597" r:id="rId15"/>
    <p:sldId id="599" r:id="rId16"/>
    <p:sldId id="602" r:id="rId17"/>
    <p:sldId id="598" r:id="rId18"/>
    <p:sldId id="600" r:id="rId19"/>
    <p:sldId id="590" r:id="rId20"/>
    <p:sldId id="601" r:id="rId21"/>
    <p:sldId id="521" r:id="rId22"/>
    <p:sldId id="587" r:id="rId23"/>
    <p:sldId id="523" r:id="rId24"/>
    <p:sldId id="594" r:id="rId25"/>
    <p:sldId id="548" r:id="rId26"/>
    <p:sldId id="582" r:id="rId27"/>
    <p:sldId id="593" r:id="rId28"/>
  </p:sldIdLst>
  <p:sldSz cx="12195175" cy="6858000"/>
  <p:notesSz cx="6858000" cy="914400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4A5DA7-4887-4340-AFB6-5CC25DC1B616}">
          <p14:sldIdLst>
            <p14:sldId id="586"/>
            <p14:sldId id="283"/>
            <p14:sldId id="284"/>
            <p14:sldId id="513"/>
            <p14:sldId id="454"/>
            <p14:sldId id="514"/>
            <p14:sldId id="515"/>
            <p14:sldId id="533"/>
            <p14:sldId id="591"/>
            <p14:sldId id="592"/>
            <p14:sldId id="596"/>
            <p14:sldId id="597"/>
            <p14:sldId id="599"/>
            <p14:sldId id="602"/>
            <p14:sldId id="598"/>
            <p14:sldId id="600"/>
            <p14:sldId id="590"/>
            <p14:sldId id="601"/>
            <p14:sldId id="521"/>
            <p14:sldId id="587"/>
            <p14:sldId id="523"/>
            <p14:sldId id="594"/>
            <p14:sldId id="548"/>
            <p14:sldId id="58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5D"/>
    <a:srgbClr val="008FD3"/>
    <a:srgbClr val="CBFFFF"/>
    <a:srgbClr val="00B0F0"/>
    <a:srgbClr val="EAEAEA"/>
    <a:srgbClr val="F2F2F2"/>
    <a:srgbClr val="F0AB00"/>
    <a:srgbClr val="8FE764"/>
    <a:srgbClr val="92D050"/>
    <a:srgbClr val="0F4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2723" autoAdjust="0"/>
  </p:normalViewPr>
  <p:slideViewPr>
    <p:cSldViewPr snapToGrid="0" showGuides="1">
      <p:cViewPr>
        <p:scale>
          <a:sx n="90" d="100"/>
          <a:sy n="90" d="100"/>
        </p:scale>
        <p:origin x="538" y="-346"/>
      </p:cViewPr>
      <p:guideLst>
        <p:guide pos="3841"/>
        <p:guide orient="horz" pos="2208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mockup </a:t>
            </a:r>
            <a:r>
              <a:rPr lang="en-US" dirty="0" err="1"/>
              <a:t>kasaran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25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baseline="0" dirty="0"/>
              <a:t> vendor di </a:t>
            </a:r>
            <a:r>
              <a:rPr lang="en-US" baseline="0" dirty="0" err="1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30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baseline="0" dirty="0"/>
              <a:t> vendor di </a:t>
            </a:r>
            <a:r>
              <a:rPr lang="en-US" baseline="0" dirty="0" err="1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33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baseline="0" dirty="0"/>
              <a:t> vendor di </a:t>
            </a:r>
            <a:r>
              <a:rPr lang="en-US" baseline="0" dirty="0" err="1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baseline="0" dirty="0"/>
              <a:t> vendor di </a:t>
            </a:r>
            <a:r>
              <a:rPr lang="en-US" baseline="0" dirty="0" err="1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34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multi clean,</a:t>
            </a:r>
            <a:r>
              <a:rPr lang="en-US" baseline="0" dirty="0"/>
              <a:t> </a:t>
            </a:r>
            <a:r>
              <a:rPr lang="en-US" baseline="0" dirty="0" err="1"/>
              <a:t>harus</a:t>
            </a:r>
            <a:r>
              <a:rPr lang="en-US" baseline="0" dirty="0"/>
              <a:t> </a:t>
            </a:r>
            <a:r>
              <a:rPr lang="en-US" baseline="0" dirty="0" err="1"/>
              <a:t>nya</a:t>
            </a:r>
            <a:r>
              <a:rPr lang="en-US" baseline="0" dirty="0"/>
              <a:t> folder per company </a:t>
            </a:r>
            <a:r>
              <a:rPr lang="en-US" baseline="0" dirty="0" err="1"/>
              <a:t>dulu</a:t>
            </a:r>
            <a:r>
              <a:rPr lang="en-US" baseline="0" dirty="0"/>
              <a:t>, </a:t>
            </a:r>
            <a:r>
              <a:rPr lang="en-US" baseline="0" dirty="0" err="1"/>
              <a:t>baru</a:t>
            </a:r>
            <a:r>
              <a:rPr lang="en-US" baseline="0" dirty="0"/>
              <a:t> di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nya</a:t>
            </a:r>
            <a:r>
              <a:rPr lang="en-US" baseline="0" dirty="0"/>
              <a:t> </a:t>
            </a:r>
            <a:r>
              <a:rPr lang="en-US" baseline="0" dirty="0" err="1"/>
              <a:t>ada</a:t>
            </a:r>
            <a:r>
              <a:rPr lang="en-US" baseline="0" dirty="0"/>
              <a:t> pdf multi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91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Kolom</a:t>
            </a:r>
            <a:r>
              <a:rPr lang="en-US" baseline="0" dirty="0"/>
              <a:t> vendor di </a:t>
            </a:r>
            <a:r>
              <a:rPr lang="en-US" baseline="0" dirty="0" err="1"/>
              <a:t>kiri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9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Kick-off - Dec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27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Kick-off - Dec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10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0" y="5411326"/>
            <a:ext cx="10899174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305267"/>
            <a:ext cx="10899174" cy="997196"/>
          </a:xfrm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9171171" cy="3544114"/>
          </a:xfrm>
          <a:solidFill>
            <a:schemeClr val="tx2">
              <a:alpha val="70000"/>
            </a:schemeClr>
          </a:solidFill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grpSp>
        <p:nvGrpSpPr>
          <p:cNvPr id="2" name="Hero Motion Band" descr="Three rectangles on the roght side of the image&#10;1. SAP Gold 60%&#10;2. SAP Gold 30%&#10;3. SAP Gold" title="Hero Motion Band"/>
          <p:cNvGrpSpPr/>
          <p:nvPr userDrawn="1"/>
        </p:nvGrpSpPr>
        <p:grpSpPr>
          <a:xfrm>
            <a:off x="9171173" y="-1"/>
            <a:ext cx="3024002" cy="4196405"/>
            <a:chOff x="9171173" y="0"/>
            <a:chExt cx="3024002" cy="3430006"/>
          </a:xfrm>
        </p:grpSpPr>
        <p:sp>
          <p:nvSpPr>
            <p:cNvPr id="17" name="Rectangle SAP Gold"/>
            <p:cNvSpPr/>
            <p:nvPr userDrawn="1"/>
          </p:nvSpPr>
          <p:spPr bwMode="gray">
            <a:xfrm>
              <a:off x="11187175" y="0"/>
              <a:ext cx="1008000" cy="3430006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SAP Gold 30%"/>
            <p:cNvSpPr/>
            <p:nvPr userDrawn="1"/>
          </p:nvSpPr>
          <p:spPr bwMode="gray">
            <a:xfrm>
              <a:off x="10179174" y="0"/>
              <a:ext cx="1008000" cy="34300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SAP Gold 60%"/>
            <p:cNvSpPr/>
            <p:nvPr userDrawn="1"/>
          </p:nvSpPr>
          <p:spPr bwMode="gray">
            <a:xfrm>
              <a:off x="9171173" y="0"/>
              <a:ext cx="1008000" cy="34300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  <p15:guide id="9" pos="704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3" y="1620000"/>
            <a:ext cx="11743764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1506" y="1620000"/>
            <a:ext cx="5755341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4" y="1620000"/>
            <a:ext cx="5755340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850370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179780" y="1620000"/>
            <a:ext cx="3850370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4" y="1620000"/>
            <a:ext cx="3850370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52926" y="4770000"/>
            <a:ext cx="5723921" cy="1566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252926" y="1620000"/>
            <a:ext cx="5723921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3" y="4770000"/>
            <a:ext cx="5723921" cy="1566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33083" y="1620000"/>
            <a:ext cx="5723921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07655" y="4354921"/>
            <a:ext cx="3769192" cy="198107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07655" y="1620000"/>
            <a:ext cx="3769192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220369" y="4354921"/>
            <a:ext cx="3769192" cy="198107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20369" y="1620000"/>
            <a:ext cx="3769192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4" y="4354921"/>
            <a:ext cx="3769192" cy="198107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33084" y="1620000"/>
            <a:ext cx="3769192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19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4" y="3878220"/>
            <a:ext cx="2865310" cy="24577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33084" y="1620000"/>
            <a:ext cx="286531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8988298" y="3878221"/>
            <a:ext cx="2865310" cy="24577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988298" y="1620000"/>
            <a:ext cx="286531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156710" y="3878221"/>
            <a:ext cx="2865310" cy="24577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156710" y="1620000"/>
            <a:ext cx="286531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0336" y="3878221"/>
            <a:ext cx="2849645" cy="24577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0336" y="1620000"/>
            <a:ext cx="2849645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2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2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01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233084" y="1620000"/>
            <a:ext cx="7619998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7619998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3083" y="1183341"/>
            <a:ext cx="7619999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2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097588" y="252000"/>
            <a:ext cx="6097587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 1/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233084" y="1620000"/>
            <a:ext cx="5593975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5593975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3083" y="1183341"/>
            <a:ext cx="5593976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87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3538" userDrawn="1">
          <p15:clr>
            <a:srgbClr val="FBAE40"/>
          </p15:clr>
        </p15:guide>
        <p15:guide id="7" pos="3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 userDrawn="1"/>
        </p:nvSpPr>
        <p:spPr bwMode="gray">
          <a:xfrm>
            <a:off x="198120" y="4069080"/>
            <a:ext cx="10936726" cy="2516124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72000" rIns="90000" bIns="72000" anchor="ctr"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alt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750932" y="4069080"/>
            <a:ext cx="1383914" cy="2516124"/>
            <a:chOff x="9171173" y="0"/>
            <a:chExt cx="3024002" cy="3430006"/>
          </a:xfrm>
        </p:grpSpPr>
        <p:sp>
          <p:nvSpPr>
            <p:cNvPr id="19" name="Rectangle 18"/>
            <p:cNvSpPr/>
            <p:nvPr userDrawn="1"/>
          </p:nvSpPr>
          <p:spPr bwMode="gray">
            <a:xfrm>
              <a:off x="11187175" y="0"/>
              <a:ext cx="1008000" cy="3430006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21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gray">
            <a:xfrm>
              <a:off x="10179174" y="0"/>
              <a:ext cx="1008000" cy="34300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21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9171173" y="0"/>
              <a:ext cx="1008000" cy="34300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21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9" name="Speaker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88000" y="6047881"/>
            <a:ext cx="929288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88000" y="4941822"/>
            <a:ext cx="9292880" cy="997196"/>
          </a:xfrm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1887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orient="horz" pos="4145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3164" userDrawn="1">
          <p15:clr>
            <a:srgbClr val="FBAE40"/>
          </p15:clr>
        </p15:guide>
        <p15:guide id="6" orient="horz" pos="3233" userDrawn="1">
          <p15:clr>
            <a:srgbClr val="FBAE40"/>
          </p15:clr>
        </p15:guide>
        <p15:guide id="7" orient="horz" pos="3505" userDrawn="1">
          <p15:clr>
            <a:srgbClr val="FBAE40"/>
          </p15:clr>
        </p15:guide>
        <p15:guide id="8" pos="704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with motion band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252000"/>
            <a:ext cx="12195175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4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61437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3" y="1620000"/>
            <a:ext cx="5844987" cy="471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233081" y="1620000"/>
            <a:ext cx="11743765" cy="4716000"/>
          </a:xfrm>
          <a:solidFill>
            <a:schemeClr val="tx2">
              <a:alpha val="70000"/>
            </a:schemeClr>
          </a:solidFill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3083" y="1183341"/>
            <a:ext cx="11743764" cy="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48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and Contact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3842656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12195175" cy="251942"/>
            <a:chOff x="0" y="0"/>
            <a:chExt cx="12195175" cy="251942"/>
          </a:xfrm>
        </p:grpSpPr>
        <p:sp>
          <p:nvSpPr>
            <p:cNvPr id="14" name="Rectangle SAP Gold"/>
            <p:cNvSpPr/>
            <p:nvPr userDrawn="1"/>
          </p:nvSpPr>
          <p:spPr bwMode="gray">
            <a:xfrm>
              <a:off x="0" y="0"/>
              <a:ext cx="12195175" cy="251942"/>
            </a:xfrm>
            <a:prstGeom prst="rect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5" name="Secondary Motion Band"/>
            <p:cNvGrpSpPr/>
            <p:nvPr userDrawn="1"/>
          </p:nvGrpSpPr>
          <p:grpSpPr>
            <a:xfrm>
              <a:off x="10682127" y="0"/>
              <a:ext cx="1513048" cy="251942"/>
              <a:chOff x="10682127" y="0"/>
              <a:chExt cx="1513048" cy="252000"/>
            </a:xfrm>
          </p:grpSpPr>
          <p:sp>
            <p:nvSpPr>
              <p:cNvPr id="23" name="Rectangle SAP Gold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4" name="Rectangle SAP Gold 30%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69804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5" name="Rectangle SAP Gold 60%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0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3842656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925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0" y="4268503"/>
            <a:ext cx="8595171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8596800" cy="997196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Hero Motion Band"/>
          <p:cNvGrpSpPr/>
          <p:nvPr userDrawn="1"/>
        </p:nvGrpSpPr>
        <p:grpSpPr>
          <a:xfrm>
            <a:off x="9171173" y="0"/>
            <a:ext cx="3024002" cy="6858000"/>
            <a:chOff x="9171173" y="0"/>
            <a:chExt cx="3024002" cy="6855990"/>
          </a:xfrm>
        </p:grpSpPr>
        <p:sp>
          <p:nvSpPr>
            <p:cNvPr id="17" name="Rectangle SAP Gold"/>
            <p:cNvSpPr/>
            <p:nvPr userDrawn="1"/>
          </p:nvSpPr>
          <p:spPr bwMode="gray">
            <a:xfrm>
              <a:off x="11187175" y="0"/>
              <a:ext cx="1008000" cy="6855990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SAP Gold 30%"/>
            <p:cNvSpPr/>
            <p:nvPr userDrawn="1"/>
          </p:nvSpPr>
          <p:spPr bwMode="gray">
            <a:xfrm>
              <a:off x="10179174" y="0"/>
              <a:ext cx="1008000" cy="685599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SAP Gold 60%"/>
            <p:cNvSpPr/>
            <p:nvPr userDrawn="1"/>
          </p:nvSpPr>
          <p:spPr bwMode="gray">
            <a:xfrm>
              <a:off x="9171173" y="0"/>
              <a:ext cx="1008000" cy="685599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6" pos="5597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3" y="1620000"/>
            <a:ext cx="11743764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4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33083" y="1620000"/>
            <a:ext cx="11743764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4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4384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233082" y="1620000"/>
            <a:ext cx="11743765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233082" y="504000"/>
            <a:ext cx="11743765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12195175" cy="251942"/>
            <a:chOff x="0" y="0"/>
            <a:chExt cx="12195175" cy="251942"/>
          </a:xfrm>
        </p:grpSpPr>
        <p:sp>
          <p:nvSpPr>
            <p:cNvPr id="12" name="Rectangle SAP Gold"/>
            <p:cNvSpPr/>
            <p:nvPr userDrawn="1"/>
          </p:nvSpPr>
          <p:spPr bwMode="gray">
            <a:xfrm>
              <a:off x="0" y="0"/>
              <a:ext cx="12195175" cy="251942"/>
            </a:xfrm>
            <a:prstGeom prst="rect">
              <a:avLst/>
            </a:prstGeom>
            <a:solidFill>
              <a:schemeClr val="tx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Secondary Motion Band"/>
            <p:cNvGrpSpPr/>
            <p:nvPr userDrawn="1"/>
          </p:nvGrpSpPr>
          <p:grpSpPr>
            <a:xfrm>
              <a:off x="10682127" y="0"/>
              <a:ext cx="1513048" cy="251942"/>
              <a:chOff x="10682127" y="0"/>
              <a:chExt cx="1513048" cy="252000"/>
            </a:xfrm>
          </p:grpSpPr>
          <p:sp>
            <p:nvSpPr>
              <p:cNvPr id="16" name="Rectangle SAP Gold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7" name="Rectangle SAP Gold 30%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69804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8" name="Rectangle SAP Gold 60%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73" r:id="rId3"/>
    <p:sldLayoutId id="2147483775" r:id="rId4"/>
    <p:sldLayoutId id="2147483741" r:id="rId5"/>
    <p:sldLayoutId id="2147483778" r:id="rId6"/>
    <p:sldLayoutId id="2147483765" r:id="rId7"/>
    <p:sldLayoutId id="2147483767" r:id="rId8"/>
    <p:sldLayoutId id="2147483743" r:id="rId9"/>
    <p:sldLayoutId id="2147483774" r:id="rId10"/>
    <p:sldLayoutId id="2147483745" r:id="rId11"/>
    <p:sldLayoutId id="2147483760" r:id="rId12"/>
    <p:sldLayoutId id="2147483768" r:id="rId13"/>
    <p:sldLayoutId id="2147483769" r:id="rId14"/>
    <p:sldLayoutId id="2147483770" r:id="rId15"/>
    <p:sldLayoutId id="2147483744" r:id="rId16"/>
    <p:sldLayoutId id="2147483777" r:id="rId17"/>
    <p:sldLayoutId id="2147483757" r:id="rId18"/>
    <p:sldLayoutId id="2147483748" r:id="rId19"/>
    <p:sldLayoutId id="2147483762" r:id="rId20"/>
    <p:sldLayoutId id="2147483771" r:id="rId21"/>
    <p:sldLayoutId id="2147483763" r:id="rId22"/>
    <p:sldLayoutId id="2147483751" r:id="rId23"/>
    <p:sldLayoutId id="2147483753" r:id="rId24"/>
    <p:sldLayoutId id="2147483756" r:id="rId25"/>
    <p:sldLayoutId id="2147483740" r:id="rId26"/>
    <p:sldLayoutId id="2147483754" r:id="rId2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846" y="4716310"/>
            <a:ext cx="9141342" cy="1684501"/>
            <a:chOff x="486752" y="2313769"/>
            <a:chExt cx="9141342" cy="168450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486752" y="2313770"/>
              <a:ext cx="9141342" cy="1684500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lIns="90000" tIns="72000" rIns="90000" bIns="7200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  <a:defRPr/>
              </a:pPr>
              <a:endParaRPr lang="en-US" altLang="de-DE" sz="24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471365" y="2313769"/>
              <a:ext cx="1156728" cy="1684501"/>
              <a:chOff x="9171176" y="0"/>
              <a:chExt cx="3023999" cy="3430010"/>
            </a:xfrm>
          </p:grpSpPr>
          <p:sp>
            <p:nvSpPr>
              <p:cNvPr id="8" name="Rectangle 7"/>
              <p:cNvSpPr/>
              <p:nvPr userDrawn="1"/>
            </p:nvSpPr>
            <p:spPr bwMode="gray">
              <a:xfrm>
                <a:off x="11187175" y="0"/>
                <a:ext cx="1008000" cy="3430006"/>
              </a:xfrm>
              <a:prstGeom prst="rect">
                <a:avLst/>
              </a:prstGeom>
              <a:solidFill>
                <a:schemeClr val="accent3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defTabSz="914217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400" kern="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" name="Rectangle 8"/>
              <p:cNvSpPr/>
              <p:nvPr userDrawn="1"/>
            </p:nvSpPr>
            <p:spPr bwMode="gray">
              <a:xfrm>
                <a:off x="10179174" y="0"/>
                <a:ext cx="1008000" cy="3430006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defTabSz="914217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400" kern="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0" name="Rectangle 9"/>
              <p:cNvSpPr/>
              <p:nvPr userDrawn="1"/>
            </p:nvSpPr>
            <p:spPr bwMode="gray">
              <a:xfrm>
                <a:off x="9171176" y="2"/>
                <a:ext cx="1008000" cy="3430008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algn="ctr" defTabSz="914217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400" kern="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8000" y="5038156"/>
            <a:ext cx="7877539" cy="802727"/>
          </a:xfrm>
        </p:spPr>
        <p:txBody>
          <a:bodyPr/>
          <a:lstStyle/>
          <a:p>
            <a:r>
              <a:rPr lang="en-US" sz="3400" dirty="0"/>
              <a:t>Website for </a:t>
            </a:r>
            <a:br>
              <a:rPr lang="en-US" sz="3400" dirty="0"/>
            </a:br>
            <a:r>
              <a:rPr lang="en-US" sz="3400" dirty="0"/>
              <a:t>Vendor PPH Deduction Proof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7999" y="5969923"/>
            <a:ext cx="7877539" cy="323302"/>
          </a:xfrm>
        </p:spPr>
        <p:txBody>
          <a:bodyPr/>
          <a:lstStyle/>
          <a:p>
            <a:r>
              <a:rPr lang="en-US" sz="1800" dirty="0"/>
              <a:t>PROJECT CHARTER – OCTOBER 2023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8845" y="325925"/>
            <a:ext cx="4308834" cy="925826"/>
            <a:chOff x="208845" y="325925"/>
            <a:chExt cx="4308834" cy="925826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08845" y="325925"/>
              <a:ext cx="4308834" cy="92582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lIns="90000" tIns="72000" rIns="90000" bIns="72000" anchor="ctr"/>
            <a:lstStyle/>
            <a:p>
              <a:pPr algn="ctr">
                <a:spcBef>
                  <a:spcPct val="50000"/>
                </a:spcBef>
                <a:buClr>
                  <a:srgbClr val="F0AB00"/>
                </a:buClr>
                <a:buSzPct val="80000"/>
                <a:defRPr/>
              </a:pPr>
              <a:endParaRPr lang="en-US" altLang="de-DE" sz="24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97"/>
            <a:stretch/>
          </p:blipFill>
          <p:spPr>
            <a:xfrm>
              <a:off x="372645" y="424269"/>
              <a:ext cx="726222" cy="7177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725" y="497975"/>
              <a:ext cx="984318" cy="6626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901" y="567522"/>
              <a:ext cx="890022" cy="5930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93CD09-C6C0-43BE-B73D-D894289AE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6" t="24915" b="25601"/>
            <a:stretch/>
          </p:blipFill>
          <p:spPr>
            <a:xfrm>
              <a:off x="3374781" y="567522"/>
              <a:ext cx="1059260" cy="51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42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Business Process Flow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4404" y="6084184"/>
            <a:ext cx="328127" cy="0"/>
          </a:xfrm>
          <a:prstGeom prst="straightConnector1">
            <a:avLst/>
          </a:prstGeom>
          <a:noFill/>
          <a:ln w="10000" cap="flat" cmpd="sng" algn="ctr">
            <a:solidFill>
              <a:srgbClr val="66666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1472377" y="5999545"/>
            <a:ext cx="11124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Flow to Next Step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74404" y="6322838"/>
            <a:ext cx="328127" cy="0"/>
          </a:xfrm>
          <a:prstGeom prst="straightConnector1">
            <a:avLst/>
          </a:prstGeom>
          <a:noFill/>
          <a:ln w="10000" cap="flat" cmpd="sng" algn="ctr">
            <a:solidFill>
              <a:srgbClr val="666666"/>
            </a:solidFill>
            <a:prstDash val="dash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1472377" y="6238199"/>
            <a:ext cx="5177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By Pass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85038" y="5999544"/>
            <a:ext cx="5146451" cy="169278"/>
            <a:chOff x="2885038" y="5999544"/>
            <a:chExt cx="5146451" cy="1692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5999545"/>
              <a:ext cx="469240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Business Process in </a:t>
              </a:r>
              <a:r>
                <a:rPr lang="en-US" sz="1100" b="1" kern="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Website for Vendor PPH Deduction Proof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AutoShape 141"/>
            <p:cNvSpPr>
              <a:spLocks noChangeArrowheads="1"/>
            </p:cNvSpPr>
            <p:nvPr/>
          </p:nvSpPr>
          <p:spPr bwMode="auto">
            <a:xfrm>
              <a:off x="2885038" y="5999544"/>
              <a:ext cx="349284" cy="169277"/>
            </a:xfrm>
            <a:prstGeom prst="flowChartProcess">
              <a:avLst/>
            </a:prstGeom>
            <a:solidFill>
              <a:srgbClr val="F2F2F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85038" y="6239150"/>
            <a:ext cx="3942183" cy="169278"/>
            <a:chOff x="2885038" y="6239150"/>
            <a:chExt cx="3942183" cy="169278"/>
          </a:xfrm>
        </p:grpSpPr>
        <p:sp>
          <p:nvSpPr>
            <p:cNvPr id="15" name="AutoShape 141"/>
            <p:cNvSpPr>
              <a:spLocks noChangeArrowheads="1"/>
            </p:cNvSpPr>
            <p:nvPr/>
          </p:nvSpPr>
          <p:spPr bwMode="auto">
            <a:xfrm>
              <a:off x="2885038" y="6239150"/>
              <a:ext cx="349284" cy="169277"/>
            </a:xfrm>
            <a:prstGeom prst="flowChartProcess">
              <a:avLst/>
            </a:prstGeom>
            <a:solidFill>
              <a:srgbClr val="CB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6239151"/>
              <a:ext cx="348813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1088776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Business Process in Other System (email, phone, etc.)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373104" y="5999545"/>
            <a:ext cx="5498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Legend: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85038" y="6478755"/>
            <a:ext cx="1755687" cy="169278"/>
            <a:chOff x="2885038" y="6478755"/>
            <a:chExt cx="1755687" cy="169278"/>
          </a:xfrm>
        </p:grpSpPr>
        <p:sp>
          <p:nvSpPr>
            <p:cNvPr id="28" name="AutoShape 141"/>
            <p:cNvSpPr>
              <a:spLocks noChangeArrowheads="1"/>
            </p:cNvSpPr>
            <p:nvPr/>
          </p:nvSpPr>
          <p:spPr bwMode="auto">
            <a:xfrm>
              <a:off x="2885038" y="6478755"/>
              <a:ext cx="349284" cy="169278"/>
            </a:xfrm>
            <a:prstGeom prst="flowChartProcess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6478755"/>
              <a:ext cx="130163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1088776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Background Process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298764" y="5889591"/>
            <a:ext cx="9569513" cy="828079"/>
          </a:xfrm>
          <a:prstGeom prst="flowChartProcess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23913" eaLnBrk="0" fontAlgn="auto" latinLnBrk="0" hangingPunct="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Scenario :</a:t>
            </a: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 Reset Folder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3" y="1840733"/>
            <a:ext cx="707806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Login Page</a:t>
            </a: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2382A-B262-4739-81B3-EAF7C48E4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8" t="9349" r="8401" b="8894"/>
          <a:stretch/>
        </p:blipFill>
        <p:spPr>
          <a:xfrm>
            <a:off x="1178750" y="1710480"/>
            <a:ext cx="9852429" cy="48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2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Dashboard</a:t>
            </a: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D43BA-028C-445A-849D-8E6625F8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6" y="1696200"/>
            <a:ext cx="9913657" cy="48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DDF9C7-D2D1-4395-AC7A-F71AB697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8974" y="1739152"/>
            <a:ext cx="9197225" cy="48768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Share Link</a:t>
            </a: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3187CFDF-D1C5-4BC6-9E57-DDFAEE949270}"/>
              </a:ext>
            </a:extLst>
          </p:cNvPr>
          <p:cNvSpPr/>
          <p:nvPr/>
        </p:nvSpPr>
        <p:spPr bwMode="gray">
          <a:xfrm>
            <a:off x="1923069" y="3535051"/>
            <a:ext cx="329938" cy="329938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A882ECD4-6AEA-438F-BF61-882318FDA8FC}"/>
              </a:ext>
            </a:extLst>
          </p:cNvPr>
          <p:cNvSpPr/>
          <p:nvPr/>
        </p:nvSpPr>
        <p:spPr bwMode="gray">
          <a:xfrm>
            <a:off x="3760335" y="4542584"/>
            <a:ext cx="329938" cy="329938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6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E9AE5-3A29-4F6E-B502-1FD67D42B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083" y="1317812"/>
            <a:ext cx="11743764" cy="5018188"/>
          </a:xfrm>
        </p:spPr>
        <p:txBody>
          <a:bodyPr>
            <a:normAutofit/>
          </a:bodyPr>
          <a:lstStyle/>
          <a:p>
            <a:r>
              <a:rPr lang="en-US" sz="1800" b="1" dirty="0"/>
              <a:t>Vendor Company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C8B66-71A8-442E-800B-E4BB06AD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5FB57A-90EC-4114-BADE-2021375E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9" y="1739100"/>
            <a:ext cx="11147272" cy="4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Vendor Page</a:t>
            </a: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1CC48-7D59-423B-A593-CEB56A69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6" y="1866504"/>
            <a:ext cx="10650241" cy="46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5214C8-768E-4C18-8CF7-DC211ABF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32" y="1784140"/>
            <a:ext cx="10027510" cy="473419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083" y="1321806"/>
            <a:ext cx="62673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Update Folder Password</a:t>
            </a:r>
            <a:endParaRPr lang="en-US" sz="1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10819162-CF8C-4751-BE56-D43037839AF4}"/>
              </a:ext>
            </a:extLst>
          </p:cNvPr>
          <p:cNvSpPr/>
          <p:nvPr/>
        </p:nvSpPr>
        <p:spPr bwMode="gray">
          <a:xfrm>
            <a:off x="1931894" y="3781447"/>
            <a:ext cx="246529" cy="246529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C42D09D5-8D97-40E4-BB72-8F5864BD1395}"/>
              </a:ext>
            </a:extLst>
          </p:cNvPr>
          <p:cNvSpPr/>
          <p:nvPr/>
        </p:nvSpPr>
        <p:spPr bwMode="gray">
          <a:xfrm>
            <a:off x="6181164" y="4821354"/>
            <a:ext cx="246529" cy="246529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AB71E730-5FC4-4BCF-8637-8146194B4124}"/>
              </a:ext>
            </a:extLst>
          </p:cNvPr>
          <p:cNvSpPr/>
          <p:nvPr/>
        </p:nvSpPr>
        <p:spPr bwMode="gray">
          <a:xfrm>
            <a:off x="7041776" y="3904710"/>
            <a:ext cx="246529" cy="246529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580BB44B-3F05-43E5-8FEB-86DAFD4AF479}"/>
              </a:ext>
            </a:extLst>
          </p:cNvPr>
          <p:cNvSpPr/>
          <p:nvPr/>
        </p:nvSpPr>
        <p:spPr bwMode="gray">
          <a:xfrm>
            <a:off x="8803247" y="3146777"/>
            <a:ext cx="246529" cy="246529"/>
          </a:xfrm>
          <a:prstGeom prst="teardrop">
            <a:avLst/>
          </a:prstGeom>
          <a:solidFill>
            <a:srgbClr val="FF00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673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39111" y="2144842"/>
            <a:ext cx="915123" cy="204683"/>
          </a:xfrm>
        </p:spPr>
        <p:txBody>
          <a:bodyPr>
            <a:normAutofit/>
          </a:bodyPr>
          <a:lstStyle/>
          <a:p>
            <a:r>
              <a:rPr lang="en-US" sz="1050" b="1" dirty="0"/>
              <a:t>File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Distribution Process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649535" y="2349525"/>
            <a:ext cx="2384205" cy="105772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black">
          <a:xfrm>
            <a:off x="887543" y="2494275"/>
            <a:ext cx="1953928" cy="220692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8296749936030002022110.zip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25273"/>
              </p:ext>
            </p:extLst>
          </p:nvPr>
        </p:nvGraphicFramePr>
        <p:xfrm>
          <a:off x="739111" y="2649627"/>
          <a:ext cx="225079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635">
                  <a:extLst>
                    <a:ext uri="{9D8B030D-6E8A-4147-A177-3AD203B41FA5}">
                      <a16:colId xmlns:a16="http://schemas.microsoft.com/office/drawing/2014/main" val="734265035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1135571888"/>
                    </a:ext>
                  </a:extLst>
                </a:gridCol>
                <a:gridCol w="611693">
                  <a:extLst>
                    <a:ext uri="{9D8B030D-6E8A-4147-A177-3AD203B41FA5}">
                      <a16:colId xmlns:a16="http://schemas.microsoft.com/office/drawing/2014/main" val="2045012307"/>
                    </a:ext>
                  </a:extLst>
                </a:gridCol>
              </a:tblGrid>
              <a:tr h="213604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</a:p>
                    <a:p>
                      <a:r>
                        <a:rPr lang="en-US" sz="900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829674993603000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NPWP </a:t>
                      </a:r>
                      <a:r>
                        <a:rPr lang="en-US" sz="900" b="1" dirty="0"/>
                        <a:t>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547"/>
                  </a:ext>
                </a:extLst>
              </a:tr>
              <a:tr h="176640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  <a:endParaRPr lang="en-US" sz="900" baseline="0" dirty="0"/>
                    </a:p>
                    <a:p>
                      <a:r>
                        <a:rPr lang="en-US" sz="900" baseline="0" dirty="0"/>
                        <a:t>16-21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Year</a:t>
                      </a:r>
                      <a:r>
                        <a:rPr lang="en-US" sz="900" baseline="0" dirty="0"/>
                        <a:t> –</a:t>
                      </a:r>
                    </a:p>
                    <a:p>
                      <a:r>
                        <a:rPr lang="en-US" sz="900" baseline="0" dirty="0"/>
                        <a:t>Month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857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gray">
          <a:xfrm>
            <a:off x="3138651" y="1467665"/>
            <a:ext cx="1358470" cy="396240"/>
          </a:xfrm>
          <a:prstGeom prst="rightArrow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upload</a:t>
            </a:r>
          </a:p>
        </p:txBody>
      </p:sp>
      <p:sp>
        <p:nvSpPr>
          <p:cNvPr id="11" name="Rounded Rectangle 10"/>
          <p:cNvSpPr/>
          <p:nvPr/>
        </p:nvSpPr>
        <p:spPr bwMode="gray">
          <a:xfrm>
            <a:off x="529497" y="3548404"/>
            <a:ext cx="793735" cy="3225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A</a:t>
            </a:r>
          </a:p>
        </p:txBody>
      </p:sp>
      <p:sp>
        <p:nvSpPr>
          <p:cNvPr id="13" name="Rounded Rectangle 12"/>
          <p:cNvSpPr/>
          <p:nvPr/>
        </p:nvSpPr>
        <p:spPr bwMode="gray">
          <a:xfrm>
            <a:off x="1436277" y="3548404"/>
            <a:ext cx="793735" cy="3225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B</a:t>
            </a:r>
          </a:p>
        </p:txBody>
      </p:sp>
      <p:sp>
        <p:nvSpPr>
          <p:cNvPr id="14" name="Rounded Rectangle 13"/>
          <p:cNvSpPr/>
          <p:nvPr/>
        </p:nvSpPr>
        <p:spPr bwMode="gray">
          <a:xfrm>
            <a:off x="2343057" y="3554948"/>
            <a:ext cx="793735" cy="3225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927732" y="1359712"/>
            <a:ext cx="2607295" cy="2526180"/>
            <a:chOff x="8927732" y="1359712"/>
            <a:chExt cx="2607295" cy="2526180"/>
          </a:xfrm>
        </p:grpSpPr>
        <p:sp>
          <p:nvSpPr>
            <p:cNvPr id="40" name="Text Placeholder 1"/>
            <p:cNvSpPr txBox="1">
              <a:spLocks/>
            </p:cNvSpPr>
            <p:nvPr/>
          </p:nvSpPr>
          <p:spPr bwMode="black">
            <a:xfrm>
              <a:off x="9137346" y="2153231"/>
              <a:ext cx="915123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/>
                <a:t>File name</a:t>
              </a:r>
              <a:endParaRPr lang="en-US" sz="1050" b="1" dirty="0"/>
            </a:p>
          </p:txBody>
        </p:sp>
        <p:sp>
          <p:nvSpPr>
            <p:cNvPr id="41" name="AutoShape 141"/>
            <p:cNvSpPr>
              <a:spLocks noChangeArrowheads="1"/>
            </p:cNvSpPr>
            <p:nvPr/>
          </p:nvSpPr>
          <p:spPr bwMode="auto">
            <a:xfrm>
              <a:off x="9512590" y="1359712"/>
              <a:ext cx="1498753" cy="628924"/>
            </a:xfrm>
            <a:prstGeom prst="flowChartProcess">
              <a:avLst/>
            </a:prstGeom>
            <a:solidFill>
              <a:srgbClr val="CB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>
                <a:lnSpc>
                  <a:spcPct val="80000"/>
                </a:lnSpc>
                <a:spcBef>
                  <a:spcPct val="0"/>
                </a:spcBef>
                <a:buClrTx/>
                <a:buSzTx/>
              </a:pPr>
              <a:r>
                <a:rPr lang="en-US" altLang="de-DE" sz="1100" kern="0" dirty="0">
                  <a:solidFill>
                    <a:srgbClr val="000000"/>
                  </a:solidFill>
                </a:rPr>
                <a:t>Download zip file from DJP Online Website</a:t>
              </a:r>
            </a:p>
          </p:txBody>
        </p:sp>
        <p:sp>
          <p:nvSpPr>
            <p:cNvPr id="42" name="Rounded Rectangle 41"/>
            <p:cNvSpPr/>
            <p:nvPr/>
          </p:nvSpPr>
          <p:spPr bwMode="gray">
            <a:xfrm>
              <a:off x="9047770" y="2357914"/>
              <a:ext cx="2384205" cy="10577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gray">
            <a:xfrm>
              <a:off x="8927732" y="3556793"/>
              <a:ext cx="793735" cy="3225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A</a:t>
              </a:r>
            </a:p>
          </p:txBody>
        </p:sp>
        <p:sp>
          <p:nvSpPr>
            <p:cNvPr id="46" name="Rounded Rectangle 45"/>
            <p:cNvSpPr/>
            <p:nvPr/>
          </p:nvSpPr>
          <p:spPr bwMode="gray">
            <a:xfrm>
              <a:off x="9834512" y="3556793"/>
              <a:ext cx="793735" cy="32255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B</a:t>
              </a:r>
            </a:p>
          </p:txBody>
        </p:sp>
        <p:sp>
          <p:nvSpPr>
            <p:cNvPr id="47" name="Rounded Rectangle 46"/>
            <p:cNvSpPr/>
            <p:nvPr/>
          </p:nvSpPr>
          <p:spPr bwMode="gray">
            <a:xfrm>
              <a:off x="10741292" y="3563337"/>
              <a:ext cx="793735" cy="32255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C</a:t>
              </a:r>
            </a:p>
          </p:txBody>
        </p:sp>
      </p:grpSp>
      <p:sp>
        <p:nvSpPr>
          <p:cNvPr id="43" name="Text Placeholder 1"/>
          <p:cNvSpPr txBox="1">
            <a:spLocks/>
          </p:cNvSpPr>
          <p:nvPr/>
        </p:nvSpPr>
        <p:spPr bwMode="black">
          <a:xfrm>
            <a:off x="9285778" y="2502664"/>
            <a:ext cx="1953928" cy="220692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9096749936030002022110.zip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71956"/>
              </p:ext>
            </p:extLst>
          </p:nvPr>
        </p:nvGraphicFramePr>
        <p:xfrm>
          <a:off x="9137346" y="2658016"/>
          <a:ext cx="225079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635">
                  <a:extLst>
                    <a:ext uri="{9D8B030D-6E8A-4147-A177-3AD203B41FA5}">
                      <a16:colId xmlns:a16="http://schemas.microsoft.com/office/drawing/2014/main" val="734265035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1135571888"/>
                    </a:ext>
                  </a:extLst>
                </a:gridCol>
                <a:gridCol w="611693">
                  <a:extLst>
                    <a:ext uri="{9D8B030D-6E8A-4147-A177-3AD203B41FA5}">
                      <a16:colId xmlns:a16="http://schemas.microsoft.com/office/drawing/2014/main" val="2045012307"/>
                    </a:ext>
                  </a:extLst>
                </a:gridCol>
              </a:tblGrid>
              <a:tr h="213604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</a:p>
                    <a:p>
                      <a:r>
                        <a:rPr lang="en-US" sz="900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909674993603000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NPWP </a:t>
                      </a:r>
                      <a:r>
                        <a:rPr lang="en-US" sz="900" b="1" dirty="0"/>
                        <a:t>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547"/>
                  </a:ext>
                </a:extLst>
              </a:tr>
              <a:tr h="176640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  <a:endParaRPr lang="en-US" sz="900" baseline="0" dirty="0"/>
                    </a:p>
                    <a:p>
                      <a:r>
                        <a:rPr lang="en-US" sz="900" baseline="0" dirty="0"/>
                        <a:t>16-21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Year</a:t>
                      </a:r>
                      <a:r>
                        <a:rPr lang="en-US" sz="900" baseline="0" dirty="0"/>
                        <a:t> –</a:t>
                      </a:r>
                    </a:p>
                    <a:p>
                      <a:r>
                        <a:rPr lang="en-US" sz="900" baseline="0" dirty="0"/>
                        <a:t>Month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8572"/>
                  </a:ext>
                </a:extLst>
              </a:tr>
            </a:tbl>
          </a:graphicData>
        </a:graphic>
      </p:graphicFrame>
      <p:sp>
        <p:nvSpPr>
          <p:cNvPr id="50" name="Right Arrow 49"/>
          <p:cNvSpPr/>
          <p:nvPr/>
        </p:nvSpPr>
        <p:spPr bwMode="gray">
          <a:xfrm flipH="1">
            <a:off x="7418317" y="1463289"/>
            <a:ext cx="1502182" cy="396240"/>
          </a:xfrm>
          <a:prstGeom prst="rightArrow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upload</a:t>
            </a:r>
          </a:p>
        </p:txBody>
      </p:sp>
      <p:sp>
        <p:nvSpPr>
          <p:cNvPr id="98" name="AutoShape 141"/>
          <p:cNvSpPr>
            <a:spLocks noChangeArrowheads="1"/>
          </p:cNvSpPr>
          <p:nvPr/>
        </p:nvSpPr>
        <p:spPr bwMode="auto">
          <a:xfrm>
            <a:off x="1113708" y="1351323"/>
            <a:ext cx="1498753" cy="628924"/>
          </a:xfrm>
          <a:prstGeom prst="flowChartProcess">
            <a:avLst/>
          </a:prstGeom>
          <a:solidFill>
            <a:srgbClr val="CB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80000"/>
              </a:lnSpc>
              <a:spcBef>
                <a:spcPct val="0"/>
              </a:spcBef>
              <a:buClrTx/>
              <a:buSzTx/>
            </a:pPr>
            <a:r>
              <a:rPr lang="en-US" altLang="de-DE" sz="1100" kern="0" dirty="0">
                <a:solidFill>
                  <a:srgbClr val="000000"/>
                </a:solidFill>
              </a:rPr>
              <a:t>Download zip file from DJP Online Website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28516" y="1351323"/>
            <a:ext cx="4493915" cy="3148785"/>
            <a:chOff x="3828516" y="1351323"/>
            <a:chExt cx="4493915" cy="3148785"/>
          </a:xfrm>
        </p:grpSpPr>
        <p:sp>
          <p:nvSpPr>
            <p:cNvPr id="9" name="AutoShape 141"/>
            <p:cNvSpPr>
              <a:spLocks noChangeArrowheads="1"/>
            </p:cNvSpPr>
            <p:nvPr/>
          </p:nvSpPr>
          <p:spPr bwMode="auto">
            <a:xfrm>
              <a:off x="5203730" y="1351323"/>
              <a:ext cx="1498753" cy="628924"/>
            </a:xfrm>
            <a:prstGeom prst="flowChartProcess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algn="ctr">
                <a:lnSpc>
                  <a:spcPct val="80000"/>
                </a:lnSpc>
                <a:spcBef>
                  <a:spcPct val="0"/>
                </a:spcBef>
                <a:buClrTx/>
                <a:buSzTx/>
              </a:pPr>
              <a:r>
                <a:rPr lang="en-US" altLang="de-DE" sz="1100" kern="0" dirty="0">
                  <a:solidFill>
                    <a:srgbClr val="000000"/>
                  </a:solidFill>
                </a:rPr>
                <a:t>Website </a:t>
              </a:r>
              <a:r>
                <a:rPr lang="en-US" altLang="de-DE" sz="1100" kern="0" dirty="0" err="1">
                  <a:solidFill>
                    <a:srgbClr val="000000"/>
                  </a:solidFill>
                </a:rPr>
                <a:t>Bukti</a:t>
              </a:r>
              <a:r>
                <a:rPr lang="en-US" altLang="de-DE" sz="1100" kern="0" dirty="0">
                  <a:solidFill>
                    <a:srgbClr val="000000"/>
                  </a:solidFill>
                </a:rPr>
                <a:t> </a:t>
              </a:r>
              <a:r>
                <a:rPr lang="en-US" altLang="de-DE" sz="1100" kern="0" dirty="0" err="1">
                  <a:solidFill>
                    <a:srgbClr val="000000"/>
                  </a:solidFill>
                </a:rPr>
                <a:t>Potong</a:t>
              </a:r>
              <a:r>
                <a:rPr lang="en-US" altLang="de-DE" sz="1100" kern="0" dirty="0">
                  <a:solidFill>
                    <a:srgbClr val="000000"/>
                  </a:solidFill>
                </a:rPr>
                <a:t> </a:t>
              </a:r>
              <a:r>
                <a:rPr lang="en-US" altLang="de-DE" sz="1100" kern="0" dirty="0" err="1">
                  <a:solidFill>
                    <a:srgbClr val="000000"/>
                  </a:solidFill>
                </a:rPr>
                <a:t>PPh</a:t>
              </a:r>
              <a:r>
                <a:rPr lang="en-US" altLang="de-DE" sz="1100" kern="0" dirty="0">
                  <a:solidFill>
                    <a:srgbClr val="000000"/>
                  </a:solidFill>
                </a:rPr>
                <a:t> Vendor</a:t>
              </a:r>
            </a:p>
          </p:txBody>
        </p:sp>
        <p:sp>
          <p:nvSpPr>
            <p:cNvPr id="15" name="Rounded Rectangle 14"/>
            <p:cNvSpPr/>
            <p:nvPr/>
          </p:nvSpPr>
          <p:spPr bwMode="gray">
            <a:xfrm>
              <a:off x="4477578" y="2351370"/>
              <a:ext cx="793735" cy="3225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A</a:t>
              </a: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5701223" y="2351370"/>
              <a:ext cx="793735" cy="32255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B</a:t>
              </a: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6879610" y="2357914"/>
              <a:ext cx="793735" cy="32255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C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 bwMode="black">
            <a:xfrm>
              <a:off x="3840849" y="2153231"/>
              <a:ext cx="2143117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Un-ZIP and Create Folder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326644" y="2312194"/>
              <a:ext cx="0" cy="216021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33485" y="2312194"/>
              <a:ext cx="0" cy="216021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47389" y="2085748"/>
              <a:ext cx="4364101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Placeholder 1"/>
            <p:cNvSpPr txBox="1">
              <a:spLocks/>
            </p:cNvSpPr>
            <p:nvPr/>
          </p:nvSpPr>
          <p:spPr bwMode="black">
            <a:xfrm>
              <a:off x="3840850" y="2940140"/>
              <a:ext cx="915123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Create Folder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828516" y="2881046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 bwMode="gray">
            <a:xfrm>
              <a:off x="6247968" y="3143284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 bwMode="black">
            <a:xfrm>
              <a:off x="6149987" y="3823957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57" name="Rounded Rectangle 56"/>
            <p:cNvSpPr/>
            <p:nvPr/>
          </p:nvSpPr>
          <p:spPr bwMode="gray">
            <a:xfrm>
              <a:off x="5515495" y="3143284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58" name="Text Placeholder 1"/>
            <p:cNvSpPr txBox="1">
              <a:spLocks/>
            </p:cNvSpPr>
            <p:nvPr/>
          </p:nvSpPr>
          <p:spPr bwMode="black">
            <a:xfrm>
              <a:off x="5417514" y="3823957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0" name="Rounded Rectangle 59"/>
            <p:cNvSpPr/>
            <p:nvPr/>
          </p:nvSpPr>
          <p:spPr bwMode="gray">
            <a:xfrm>
              <a:off x="7703268" y="3139284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61" name="Text Placeholder 1"/>
            <p:cNvSpPr txBox="1">
              <a:spLocks/>
            </p:cNvSpPr>
            <p:nvPr/>
          </p:nvSpPr>
          <p:spPr bwMode="black">
            <a:xfrm>
              <a:off x="7641499" y="3819957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3" name="Rounded Rectangle 62"/>
            <p:cNvSpPr/>
            <p:nvPr/>
          </p:nvSpPr>
          <p:spPr bwMode="gray">
            <a:xfrm>
              <a:off x="6970795" y="3139284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64" name="Text Placeholder 1"/>
            <p:cNvSpPr txBox="1">
              <a:spLocks/>
            </p:cNvSpPr>
            <p:nvPr/>
          </p:nvSpPr>
          <p:spPr bwMode="black">
            <a:xfrm>
              <a:off x="6890920" y="3819957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6" name="Rounded Rectangle 65"/>
            <p:cNvSpPr/>
            <p:nvPr/>
          </p:nvSpPr>
          <p:spPr bwMode="gray">
            <a:xfrm>
              <a:off x="4696440" y="3142304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67" name="Text Placeholder 1"/>
            <p:cNvSpPr txBox="1">
              <a:spLocks/>
            </p:cNvSpPr>
            <p:nvPr/>
          </p:nvSpPr>
          <p:spPr bwMode="black">
            <a:xfrm>
              <a:off x="4598459" y="3822977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9" name="Rounded Rectangle 68"/>
            <p:cNvSpPr/>
            <p:nvPr/>
          </p:nvSpPr>
          <p:spPr bwMode="gray">
            <a:xfrm>
              <a:off x="3939996" y="3152758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70" name="Text Placeholder 1"/>
            <p:cNvSpPr txBox="1">
              <a:spLocks/>
            </p:cNvSpPr>
            <p:nvPr/>
          </p:nvSpPr>
          <p:spPr bwMode="black">
            <a:xfrm>
              <a:off x="3882458" y="3822183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85" name="Text Placeholder 1"/>
            <p:cNvSpPr txBox="1">
              <a:spLocks/>
            </p:cNvSpPr>
            <p:nvPr/>
          </p:nvSpPr>
          <p:spPr bwMode="black">
            <a:xfrm>
              <a:off x="3847389" y="3635153"/>
              <a:ext cx="787531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Move file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3835055" y="3585108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545284" y="3139284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98446" y="3139284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580216" y="3139284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871726" y="4500108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 bwMode="gray">
            <a:xfrm>
              <a:off x="4348311" y="2705975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  <p:sp>
          <p:nvSpPr>
            <p:cNvPr id="51" name="Rounded Rectangle 50"/>
            <p:cNvSpPr/>
            <p:nvPr/>
          </p:nvSpPr>
          <p:spPr bwMode="gray">
            <a:xfrm>
              <a:off x="5533200" y="2704361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  <p:sp>
          <p:nvSpPr>
            <p:cNvPr id="52" name="Rounded Rectangle 51"/>
            <p:cNvSpPr/>
            <p:nvPr/>
          </p:nvSpPr>
          <p:spPr bwMode="gray">
            <a:xfrm>
              <a:off x="6716439" y="2698907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57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58519" y="4423963"/>
            <a:ext cx="915123" cy="204683"/>
          </a:xfrm>
        </p:spPr>
        <p:txBody>
          <a:bodyPr>
            <a:normAutofit/>
          </a:bodyPr>
          <a:lstStyle/>
          <a:p>
            <a:r>
              <a:rPr lang="en-US" sz="1050" b="1" dirty="0"/>
              <a:t>File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Distribution Process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868943" y="4628646"/>
            <a:ext cx="2384205" cy="105772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black">
          <a:xfrm>
            <a:off x="3106951" y="4773396"/>
            <a:ext cx="1953928" cy="220692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8296749936030002022110.zip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61414"/>
              </p:ext>
            </p:extLst>
          </p:nvPr>
        </p:nvGraphicFramePr>
        <p:xfrm>
          <a:off x="2958519" y="4928748"/>
          <a:ext cx="225079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635">
                  <a:extLst>
                    <a:ext uri="{9D8B030D-6E8A-4147-A177-3AD203B41FA5}">
                      <a16:colId xmlns:a16="http://schemas.microsoft.com/office/drawing/2014/main" val="734265035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1135571888"/>
                    </a:ext>
                  </a:extLst>
                </a:gridCol>
                <a:gridCol w="611693">
                  <a:extLst>
                    <a:ext uri="{9D8B030D-6E8A-4147-A177-3AD203B41FA5}">
                      <a16:colId xmlns:a16="http://schemas.microsoft.com/office/drawing/2014/main" val="2045012307"/>
                    </a:ext>
                  </a:extLst>
                </a:gridCol>
              </a:tblGrid>
              <a:tr h="213604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</a:p>
                    <a:p>
                      <a:r>
                        <a:rPr lang="en-US" sz="900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829674993603000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NPWP </a:t>
                      </a:r>
                      <a:r>
                        <a:rPr lang="en-US" sz="900" b="1" dirty="0"/>
                        <a:t>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547"/>
                  </a:ext>
                </a:extLst>
              </a:tr>
              <a:tr h="176640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  <a:endParaRPr lang="en-US" sz="900" baseline="0" dirty="0"/>
                    </a:p>
                    <a:p>
                      <a:r>
                        <a:rPr lang="en-US" sz="900" baseline="0" dirty="0"/>
                        <a:t>16-21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Year</a:t>
                      </a:r>
                      <a:r>
                        <a:rPr lang="en-US" sz="900" baseline="0" dirty="0"/>
                        <a:t> –</a:t>
                      </a:r>
                    </a:p>
                    <a:p>
                      <a:r>
                        <a:rPr lang="en-US" sz="900" baseline="0" dirty="0"/>
                        <a:t>Month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857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gray">
          <a:xfrm>
            <a:off x="4797479" y="3767152"/>
            <a:ext cx="1358470" cy="396240"/>
          </a:xfrm>
          <a:prstGeom prst="rightArrow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upload</a:t>
            </a:r>
          </a:p>
        </p:txBody>
      </p:sp>
      <p:sp>
        <p:nvSpPr>
          <p:cNvPr id="11" name="Rounded Rectangle 10"/>
          <p:cNvSpPr/>
          <p:nvPr/>
        </p:nvSpPr>
        <p:spPr bwMode="gray">
          <a:xfrm>
            <a:off x="2748905" y="5827525"/>
            <a:ext cx="793735" cy="3225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A</a:t>
            </a:r>
          </a:p>
        </p:txBody>
      </p:sp>
      <p:sp>
        <p:nvSpPr>
          <p:cNvPr id="13" name="Rounded Rectangle 12"/>
          <p:cNvSpPr/>
          <p:nvPr/>
        </p:nvSpPr>
        <p:spPr bwMode="gray">
          <a:xfrm>
            <a:off x="3655685" y="5827525"/>
            <a:ext cx="793735" cy="3225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B</a:t>
            </a:r>
          </a:p>
        </p:txBody>
      </p:sp>
      <p:sp>
        <p:nvSpPr>
          <p:cNvPr id="14" name="Rounded Rectangle 13"/>
          <p:cNvSpPr/>
          <p:nvPr/>
        </p:nvSpPr>
        <p:spPr bwMode="gray">
          <a:xfrm>
            <a:off x="4562465" y="5834069"/>
            <a:ext cx="793735" cy="3225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C</a:t>
            </a:r>
          </a:p>
        </p:txBody>
      </p:sp>
      <p:sp>
        <p:nvSpPr>
          <p:cNvPr id="40" name="Text Placeholder 1"/>
          <p:cNvSpPr txBox="1">
            <a:spLocks/>
          </p:cNvSpPr>
          <p:nvPr/>
        </p:nvSpPr>
        <p:spPr bwMode="black">
          <a:xfrm>
            <a:off x="3041335" y="1746643"/>
            <a:ext cx="915123" cy="204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/>
              <a:t>File name</a:t>
            </a:r>
            <a:endParaRPr lang="en-US" sz="1050" b="1" dirty="0"/>
          </a:p>
        </p:txBody>
      </p:sp>
      <p:sp>
        <p:nvSpPr>
          <p:cNvPr id="42" name="Rounded Rectangle 41"/>
          <p:cNvSpPr/>
          <p:nvPr/>
        </p:nvSpPr>
        <p:spPr bwMode="gray">
          <a:xfrm>
            <a:off x="2951759" y="1951326"/>
            <a:ext cx="2384205" cy="1057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 bwMode="gray">
          <a:xfrm>
            <a:off x="2831721" y="3150205"/>
            <a:ext cx="793735" cy="3225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A</a:t>
            </a:r>
          </a:p>
        </p:txBody>
      </p:sp>
      <p:sp>
        <p:nvSpPr>
          <p:cNvPr id="46" name="Rounded Rectangle 45"/>
          <p:cNvSpPr/>
          <p:nvPr/>
        </p:nvSpPr>
        <p:spPr bwMode="gray">
          <a:xfrm>
            <a:off x="3738501" y="3150205"/>
            <a:ext cx="793735" cy="3225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B</a:t>
            </a:r>
          </a:p>
        </p:txBody>
      </p:sp>
      <p:sp>
        <p:nvSpPr>
          <p:cNvPr id="47" name="Rounded Rectangle 46"/>
          <p:cNvSpPr/>
          <p:nvPr/>
        </p:nvSpPr>
        <p:spPr bwMode="gray">
          <a:xfrm>
            <a:off x="4645281" y="3156749"/>
            <a:ext cx="793735" cy="3225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Vendor C</a:t>
            </a:r>
          </a:p>
        </p:txBody>
      </p:sp>
      <p:sp>
        <p:nvSpPr>
          <p:cNvPr id="43" name="Text Placeholder 1"/>
          <p:cNvSpPr txBox="1">
            <a:spLocks/>
          </p:cNvSpPr>
          <p:nvPr/>
        </p:nvSpPr>
        <p:spPr bwMode="black">
          <a:xfrm>
            <a:off x="3189767" y="2096076"/>
            <a:ext cx="1953928" cy="220692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9096749936030002022110.zip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32118"/>
              </p:ext>
            </p:extLst>
          </p:nvPr>
        </p:nvGraphicFramePr>
        <p:xfrm>
          <a:off x="3041335" y="2251428"/>
          <a:ext cx="2250791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635">
                  <a:extLst>
                    <a:ext uri="{9D8B030D-6E8A-4147-A177-3AD203B41FA5}">
                      <a16:colId xmlns:a16="http://schemas.microsoft.com/office/drawing/2014/main" val="734265035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1135571888"/>
                    </a:ext>
                  </a:extLst>
                </a:gridCol>
                <a:gridCol w="611693">
                  <a:extLst>
                    <a:ext uri="{9D8B030D-6E8A-4147-A177-3AD203B41FA5}">
                      <a16:colId xmlns:a16="http://schemas.microsoft.com/office/drawing/2014/main" val="2045012307"/>
                    </a:ext>
                  </a:extLst>
                </a:gridCol>
              </a:tblGrid>
              <a:tr h="213604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</a:p>
                    <a:p>
                      <a:r>
                        <a:rPr lang="en-US" sz="900" dirty="0"/>
                        <a:t>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909674993603000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NPWP </a:t>
                      </a:r>
                      <a:r>
                        <a:rPr lang="en-US" sz="900" b="1" dirty="0"/>
                        <a:t>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5547"/>
                  </a:ext>
                </a:extLst>
              </a:tr>
              <a:tr h="176640">
                <a:tc>
                  <a:txBody>
                    <a:bodyPr/>
                    <a:lstStyle/>
                    <a:p>
                      <a:r>
                        <a:rPr lang="en-US" sz="900" dirty="0"/>
                        <a:t>Digit</a:t>
                      </a:r>
                      <a:endParaRPr lang="en-US" sz="900" baseline="0" dirty="0"/>
                    </a:p>
                    <a:p>
                      <a:r>
                        <a:rPr lang="en-US" sz="900" baseline="0" dirty="0"/>
                        <a:t>16-21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Year</a:t>
                      </a:r>
                      <a:r>
                        <a:rPr lang="en-US" sz="900" baseline="0" dirty="0"/>
                        <a:t> –</a:t>
                      </a:r>
                    </a:p>
                    <a:p>
                      <a:r>
                        <a:rPr lang="en-US" sz="900" baseline="0" dirty="0"/>
                        <a:t>Month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8572"/>
                  </a:ext>
                </a:extLst>
              </a:tr>
            </a:tbl>
          </a:graphicData>
        </a:graphic>
      </p:graphicFrame>
      <p:sp>
        <p:nvSpPr>
          <p:cNvPr id="98" name="AutoShape 141"/>
          <p:cNvSpPr>
            <a:spLocks noChangeArrowheads="1"/>
          </p:cNvSpPr>
          <p:nvPr/>
        </p:nvSpPr>
        <p:spPr bwMode="auto">
          <a:xfrm>
            <a:off x="196052" y="2740315"/>
            <a:ext cx="1238316" cy="2383012"/>
          </a:xfrm>
          <a:prstGeom prst="flowChartProcess">
            <a:avLst/>
          </a:prstGeom>
          <a:solidFill>
            <a:srgbClr val="CB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80000"/>
              </a:lnSpc>
              <a:spcBef>
                <a:spcPct val="0"/>
              </a:spcBef>
              <a:buClrTx/>
              <a:buSzTx/>
            </a:pPr>
            <a:r>
              <a:rPr lang="en-US" altLang="de-DE" sz="1100" kern="0" dirty="0">
                <a:solidFill>
                  <a:srgbClr val="000000"/>
                </a:solidFill>
              </a:rPr>
              <a:t>Download zip file from DJP Online Website</a:t>
            </a:r>
          </a:p>
        </p:txBody>
      </p:sp>
      <p:sp>
        <p:nvSpPr>
          <p:cNvPr id="9" name="AutoShape 141"/>
          <p:cNvSpPr>
            <a:spLocks noChangeArrowheads="1"/>
          </p:cNvSpPr>
          <p:nvPr/>
        </p:nvSpPr>
        <p:spPr bwMode="auto">
          <a:xfrm>
            <a:off x="6307494" y="1904214"/>
            <a:ext cx="5438304" cy="4061158"/>
          </a:xfrm>
          <a:prstGeom prst="flowChartProcess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80000"/>
              </a:lnSpc>
              <a:spcBef>
                <a:spcPct val="0"/>
              </a:spcBef>
              <a:buClrTx/>
              <a:buSzTx/>
            </a:pPr>
            <a:endParaRPr lang="en-US" altLang="de-DE" sz="1100" kern="0" dirty="0">
              <a:solidFill>
                <a:srgbClr val="000000"/>
              </a:solidFill>
            </a:endParaRPr>
          </a:p>
        </p:txBody>
      </p:sp>
      <p:sp>
        <p:nvSpPr>
          <p:cNvPr id="56" name="AutoShape 141"/>
          <p:cNvSpPr>
            <a:spLocks noChangeArrowheads="1"/>
          </p:cNvSpPr>
          <p:nvPr/>
        </p:nvSpPr>
        <p:spPr bwMode="auto">
          <a:xfrm>
            <a:off x="6464795" y="2517943"/>
            <a:ext cx="5133223" cy="2957617"/>
          </a:xfrm>
          <a:prstGeom prst="flowChartProcess">
            <a:avLst/>
          </a:prstGeom>
          <a:solidFill>
            <a:schemeClr val="bg1">
              <a:alpha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80000"/>
              </a:lnSpc>
              <a:spcBef>
                <a:spcPct val="0"/>
              </a:spcBef>
              <a:buClrTx/>
              <a:buSzTx/>
            </a:pPr>
            <a:endParaRPr lang="en-US" altLang="de-DE" sz="1100" kern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26272" y="2601802"/>
            <a:ext cx="5071746" cy="2724800"/>
            <a:chOff x="6882800" y="3025360"/>
            <a:chExt cx="4493915" cy="2414360"/>
          </a:xfrm>
        </p:grpSpPr>
        <p:sp>
          <p:nvSpPr>
            <p:cNvPr id="15" name="Rounded Rectangle 14"/>
            <p:cNvSpPr/>
            <p:nvPr/>
          </p:nvSpPr>
          <p:spPr bwMode="gray">
            <a:xfrm>
              <a:off x="7531862" y="3290982"/>
              <a:ext cx="793735" cy="32255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A</a:t>
              </a: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8755507" y="3290982"/>
              <a:ext cx="793735" cy="32255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B</a:t>
              </a: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9933894" y="3297526"/>
              <a:ext cx="793735" cy="32255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Vendor C</a:t>
              </a:r>
            </a:p>
          </p:txBody>
        </p:sp>
        <p:sp>
          <p:nvSpPr>
            <p:cNvPr id="18" name="Text Placeholder 1"/>
            <p:cNvSpPr txBox="1">
              <a:spLocks/>
            </p:cNvSpPr>
            <p:nvPr/>
          </p:nvSpPr>
          <p:spPr bwMode="black">
            <a:xfrm>
              <a:off x="6895133" y="3092843"/>
              <a:ext cx="2143117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Un-ZIP and Create Folder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380928" y="3251806"/>
              <a:ext cx="0" cy="216021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87769" y="3251806"/>
              <a:ext cx="0" cy="216021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901673" y="3025360"/>
              <a:ext cx="4364101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Placeholder 1"/>
            <p:cNvSpPr txBox="1">
              <a:spLocks/>
            </p:cNvSpPr>
            <p:nvPr/>
          </p:nvSpPr>
          <p:spPr bwMode="black">
            <a:xfrm>
              <a:off x="6895134" y="3879752"/>
              <a:ext cx="915123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Create Folder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882800" y="3820658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 bwMode="gray">
            <a:xfrm>
              <a:off x="9302252" y="4082896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 bwMode="black">
            <a:xfrm>
              <a:off x="9204271" y="4763569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57" name="Rounded Rectangle 56"/>
            <p:cNvSpPr/>
            <p:nvPr/>
          </p:nvSpPr>
          <p:spPr bwMode="gray">
            <a:xfrm>
              <a:off x="8569779" y="4082896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58" name="Text Placeholder 1"/>
            <p:cNvSpPr txBox="1">
              <a:spLocks/>
            </p:cNvSpPr>
            <p:nvPr/>
          </p:nvSpPr>
          <p:spPr bwMode="black">
            <a:xfrm>
              <a:off x="8471798" y="4763569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0" name="Rounded Rectangle 59"/>
            <p:cNvSpPr/>
            <p:nvPr/>
          </p:nvSpPr>
          <p:spPr bwMode="gray">
            <a:xfrm>
              <a:off x="10757552" y="4078896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61" name="Text Placeholder 1"/>
            <p:cNvSpPr txBox="1">
              <a:spLocks/>
            </p:cNvSpPr>
            <p:nvPr/>
          </p:nvSpPr>
          <p:spPr bwMode="black">
            <a:xfrm>
              <a:off x="10695783" y="4759569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3" name="Rounded Rectangle 62"/>
            <p:cNvSpPr/>
            <p:nvPr/>
          </p:nvSpPr>
          <p:spPr bwMode="gray">
            <a:xfrm>
              <a:off x="10025079" y="4078896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64" name="Text Placeholder 1"/>
            <p:cNvSpPr txBox="1">
              <a:spLocks/>
            </p:cNvSpPr>
            <p:nvPr/>
          </p:nvSpPr>
          <p:spPr bwMode="black">
            <a:xfrm>
              <a:off x="9945204" y="4759569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6" name="Rounded Rectangle 65"/>
            <p:cNvSpPr/>
            <p:nvPr/>
          </p:nvSpPr>
          <p:spPr bwMode="gray">
            <a:xfrm>
              <a:off x="7750724" y="4081916"/>
              <a:ext cx="468471" cy="32255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TTE</a:t>
              </a:r>
            </a:p>
          </p:txBody>
        </p:sp>
        <p:sp>
          <p:nvSpPr>
            <p:cNvPr id="67" name="Text Placeholder 1"/>
            <p:cNvSpPr txBox="1">
              <a:spLocks/>
            </p:cNvSpPr>
            <p:nvPr/>
          </p:nvSpPr>
          <p:spPr bwMode="black">
            <a:xfrm>
              <a:off x="7652743" y="4762589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69" name="Rounded Rectangle 68"/>
            <p:cNvSpPr/>
            <p:nvPr/>
          </p:nvSpPr>
          <p:spPr bwMode="gray">
            <a:xfrm>
              <a:off x="6994280" y="4092370"/>
              <a:ext cx="468471" cy="32255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TS</a:t>
              </a:r>
            </a:p>
          </p:txBody>
        </p:sp>
        <p:sp>
          <p:nvSpPr>
            <p:cNvPr id="70" name="Text Placeholder 1"/>
            <p:cNvSpPr txBox="1">
              <a:spLocks/>
            </p:cNvSpPr>
            <p:nvPr/>
          </p:nvSpPr>
          <p:spPr bwMode="black">
            <a:xfrm>
              <a:off x="6936742" y="4761795"/>
              <a:ext cx="680932" cy="530321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1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2</a:t>
              </a:r>
            </a:p>
            <a:p>
              <a:pPr>
                <a:spcBef>
                  <a:spcPts val="0"/>
                </a:spcBef>
              </a:pPr>
              <a:r>
                <a:rPr lang="en-US" sz="1050" dirty="0"/>
                <a:t>File </a:t>
              </a:r>
              <a:r>
                <a:rPr lang="en-US" sz="1050" dirty="0" err="1"/>
                <a:t>PPh</a:t>
              </a:r>
              <a:r>
                <a:rPr lang="en-US" sz="1050" dirty="0"/>
                <a:t> 3</a:t>
              </a:r>
            </a:p>
          </p:txBody>
        </p:sp>
        <p:sp>
          <p:nvSpPr>
            <p:cNvPr id="85" name="Text Placeholder 1"/>
            <p:cNvSpPr txBox="1">
              <a:spLocks/>
            </p:cNvSpPr>
            <p:nvPr/>
          </p:nvSpPr>
          <p:spPr bwMode="black">
            <a:xfrm>
              <a:off x="6901673" y="4574765"/>
              <a:ext cx="787531" cy="204683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1088558" rtl="0" eaLnBrk="1" latinLnBrk="0" hangingPunct="1">
                <a:spcBef>
                  <a:spcPts val="1800"/>
                </a:spcBef>
                <a:buClr>
                  <a:schemeClr val="accent1"/>
                </a:buClr>
                <a:buSzPct val="80000"/>
                <a:buFontTx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964" indent="-179964" algn="l" defTabSz="1088558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00000"/>
                <a:buFont typeface="Arial" panose="020B0604020202020204" pitchFamily="34" charset="0"/>
                <a:buChar char="–"/>
                <a:defRPr lang="en-US" sz="1400" kern="1200" noProof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9892" indent="-179964" algn="l" defTabSz="1088558" rtl="0" eaLnBrk="1" latinLnBrk="0" hangingPunct="1">
                <a:spcBef>
                  <a:spcPts val="300"/>
                </a:spcBef>
                <a:buClr>
                  <a:schemeClr val="tx1"/>
                </a:buClr>
                <a:buSzPct val="120000"/>
                <a:buFont typeface="Arial" pitchFamily="34" charset="0"/>
                <a:buChar char="▫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9856" indent="-179964" algn="l" defTabSz="1088558" rtl="0" eaLnBrk="1" latinLnBrk="0" hangingPunct="1">
                <a:spcBef>
                  <a:spcPts val="100"/>
                </a:spcBef>
                <a:buClr>
                  <a:schemeClr val="tx1"/>
                </a:buClr>
                <a:buSzPct val="100000"/>
                <a:buFont typeface="Symbol" panose="05050102010706020507" pitchFamily="18" charset="2"/>
                <a:buChar char="-"/>
                <a:defRPr sz="1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993535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537814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8209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26373" indent="-272140" algn="l" defTabSz="1088558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 dirty="0"/>
                <a:t>Move file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889339" y="4524720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599568" y="4078896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9152730" y="4078896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634500" y="4078896"/>
              <a:ext cx="0" cy="1333128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926010" y="5439720"/>
              <a:ext cx="4382974" cy="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 bwMode="gray">
            <a:xfrm>
              <a:off x="7402595" y="3645587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  <p:sp>
          <p:nvSpPr>
            <p:cNvPr id="51" name="Rounded Rectangle 50"/>
            <p:cNvSpPr/>
            <p:nvPr/>
          </p:nvSpPr>
          <p:spPr bwMode="gray">
            <a:xfrm>
              <a:off x="8587484" y="3643973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  <p:sp>
          <p:nvSpPr>
            <p:cNvPr id="52" name="Rounded Rectangle 51"/>
            <p:cNvSpPr/>
            <p:nvPr/>
          </p:nvSpPr>
          <p:spPr bwMode="gray">
            <a:xfrm>
              <a:off x="9770723" y="3638519"/>
              <a:ext cx="1117269" cy="146248"/>
            </a:xfrm>
            <a:prstGeom prst="round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Shareable link</a:t>
              </a:r>
            </a:p>
          </p:txBody>
        </p:sp>
      </p:grpSp>
      <p:sp>
        <p:nvSpPr>
          <p:cNvPr id="54" name="AutoShape 141"/>
          <p:cNvSpPr>
            <a:spLocks noChangeArrowheads="1"/>
          </p:cNvSpPr>
          <p:nvPr/>
        </p:nvSpPr>
        <p:spPr bwMode="auto">
          <a:xfrm>
            <a:off x="7459939" y="2075797"/>
            <a:ext cx="3241341" cy="279437"/>
          </a:xfrm>
          <a:prstGeom prst="flowChartProcess">
            <a:avLst/>
          </a:prstGeom>
          <a:solidFill>
            <a:schemeClr val="bg1">
              <a:alpha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80000"/>
              </a:lnSpc>
              <a:spcBef>
                <a:spcPct val="0"/>
              </a:spcBef>
              <a:buClrTx/>
              <a:buSzTx/>
            </a:pPr>
            <a:r>
              <a:rPr lang="en-US" sz="11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Website for Vendor PPH Deduction Proof</a:t>
            </a:r>
            <a:endParaRPr lang="en-US" altLang="de-DE" sz="1100" kern="0" dirty="0">
              <a:solidFill>
                <a:srgbClr val="000000"/>
              </a:solidFill>
            </a:endParaRPr>
          </a:p>
        </p:txBody>
      </p:sp>
      <p:sp>
        <p:nvSpPr>
          <p:cNvPr id="59" name="Right Arrow 58"/>
          <p:cNvSpPr/>
          <p:nvPr/>
        </p:nvSpPr>
        <p:spPr bwMode="gray">
          <a:xfrm>
            <a:off x="1681110" y="3733701"/>
            <a:ext cx="1358470" cy="396240"/>
          </a:xfrm>
          <a:prstGeom prst="rightArrow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42095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35973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Project Scope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59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90926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3475207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9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02537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Project Scope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85464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74803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1224314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301625"/>
              </p:ext>
            </p:extLst>
          </p:nvPr>
        </p:nvGraphicFramePr>
        <p:xfrm>
          <a:off x="233083" y="1277100"/>
          <a:ext cx="11743763" cy="531986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415099">
                  <a:extLst>
                    <a:ext uri="{9D8B030D-6E8A-4147-A177-3AD203B41FA5}">
                      <a16:colId xmlns:a16="http://schemas.microsoft.com/office/drawing/2014/main" val="618566168"/>
                    </a:ext>
                  </a:extLst>
                </a:gridCol>
                <a:gridCol w="3780161">
                  <a:extLst>
                    <a:ext uri="{9D8B030D-6E8A-4147-A177-3AD203B41FA5}">
                      <a16:colId xmlns:a16="http://schemas.microsoft.com/office/drawing/2014/main" val="2627826666"/>
                    </a:ext>
                  </a:extLst>
                </a:gridCol>
                <a:gridCol w="527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Activities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PREPARE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544279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1088558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632837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217711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72139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3265675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809954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4354233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285750" marR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Project Initiation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523" marT="9523" marB="0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Scope &amp; Schedule are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Defined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D05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D05D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348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544279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1088558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632837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217711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72139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3265675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809954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4354233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Discovery and Evaluation</a:t>
                      </a:r>
                      <a:endParaRPr kumimoji="0" 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Solutions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+mj-lt"/>
                        </a:rPr>
                        <a:t> are Discovered and Evaluated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D05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US" sz="1400" b="1" kern="1200" dirty="0">
                        <a:solidFill>
                          <a:srgbClr val="FFD05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29598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EXPLORE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Business Blueprint Design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Blueprint </a:t>
                      </a:r>
                      <a:r>
                        <a:rPr lang="en-US" sz="1400" baseline="0" dirty="0"/>
                        <a:t>Design is Documented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  <a:endParaRPr lang="en-US" sz="1400" b="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7245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Business Blueprint Confirmation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Blueprint Design is Approved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128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Enhancement (RICEF) Design 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RICEF Design is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Documented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Authorization Requirement and Design</a:t>
                      </a: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 Requirements and Design is Completed and Documented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86225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REALIZE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Enhancement (RICEF) Development</a:t>
                      </a:r>
                      <a:endParaRPr kumimoji="0" 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/>
                        <a:t>RICEF Design is Developed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22126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Run Scenario Test and Integration Test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 and Integration Test are executed and Issues are resolved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6101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Prepare UAT and EUT Delivery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Acceptance Test Material and Documentation are ready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19152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End-User Training Material and Documentation are ready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14852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DEPLOY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User Acceptance Test (UAT)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/>
                        <a:t>User</a:t>
                      </a:r>
                      <a:r>
                        <a:rPr lang="en-US" sz="1400" kern="1200" baseline="0" dirty="0"/>
                        <a:t> Acceptance Test is approved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84407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544279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1088558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632837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217711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72139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3265675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809954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4354233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End-User Training (EUT)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/>
                        <a:t>End-Users</a:t>
                      </a:r>
                      <a:r>
                        <a:rPr lang="en-US" sz="1400" kern="1200" baseline="0" dirty="0"/>
                        <a:t> </a:t>
                      </a:r>
                      <a:r>
                        <a:rPr lang="en-US" sz="1400" b="0" u="none" kern="1200" baseline="0" dirty="0"/>
                        <a:t>are t</a:t>
                      </a:r>
                      <a:r>
                        <a:rPr lang="en-US" sz="1400" kern="1200" baseline="0" dirty="0"/>
                        <a:t>rained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644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Prepare Production Environment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Production System Environment is ready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813823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RUN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544279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1088558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632837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217711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72139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3265675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809954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4354233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Go Live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544279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1088558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632837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217711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721396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3265675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809954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4354233" algn="l" defTabSz="1088558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Live Production Environment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906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>
                          <a:effectLst/>
                          <a:latin typeface="+mj-lt"/>
                        </a:rPr>
                        <a:t>Support After Go Live</a:t>
                      </a:r>
                      <a:endParaRPr lang="en-US" sz="14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16" marR="9523" marT="9523" marB="0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Functional or Technical Issues </a:t>
                      </a:r>
                      <a:r>
                        <a:rPr lang="en-US" sz="1400" u="none" dirty="0"/>
                        <a:t>are</a:t>
                      </a:r>
                      <a:r>
                        <a:rPr lang="en-US" sz="1400" u="none" baseline="0" dirty="0"/>
                        <a:t> </a:t>
                      </a:r>
                      <a:r>
                        <a:rPr lang="en-US" sz="1400" dirty="0"/>
                        <a:t>Solved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Planned</a:t>
                      </a:r>
                    </a:p>
                  </a:txBody>
                  <a:tcPr>
                    <a:lnL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F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4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1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651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Project Scope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800" b="1" u="non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u="non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75044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4064790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1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0191743" y="4731468"/>
            <a:ext cx="1672007" cy="1443089"/>
            <a:chOff x="0" y="0"/>
            <a:chExt cx="1474237" cy="1478558"/>
          </a:xfrm>
        </p:grpSpPr>
        <p:sp>
          <p:nvSpPr>
            <p:cNvPr id="23" name="TextBox 50"/>
            <p:cNvSpPr txBox="1"/>
            <p:nvPr/>
          </p:nvSpPr>
          <p:spPr>
            <a:xfrm>
              <a:off x="62" y="0"/>
              <a:ext cx="572273" cy="178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+mj-lt"/>
                  <a:ea typeface="Arial Unicode MS" pitchFamily="34" charset="-128"/>
                  <a:cs typeface="Arial Unicode MS" pitchFamily="34" charset="-128"/>
                </a:rPr>
                <a:t>Legend: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2" y="234997"/>
              <a:ext cx="814699" cy="246221"/>
              <a:chOff x="62" y="234997"/>
              <a:chExt cx="814699" cy="24622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2" y="259833"/>
                <a:ext cx="182880" cy="1801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endParaRPr lang="en-US">
                  <a:solidFill>
                    <a:srgbClr val="FFFFFF"/>
                  </a:solidFill>
                  <a:latin typeface="Arial Narrow"/>
                </a:endParaRPr>
              </a:p>
            </p:txBody>
          </p:sp>
          <p:sp>
            <p:nvSpPr>
              <p:cNvPr id="38" name="TextBox 15"/>
              <p:cNvSpPr txBox="1"/>
              <p:nvPr/>
            </p:nvSpPr>
            <p:spPr>
              <a:xfrm>
                <a:off x="163621" y="234997"/>
                <a:ext cx="651140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r>
                  <a:rPr 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" y="474369"/>
              <a:ext cx="1000648" cy="246221"/>
              <a:chOff x="62" y="474369"/>
              <a:chExt cx="1000648" cy="246221"/>
            </a:xfrm>
          </p:grpSpPr>
          <p:sp>
            <p:nvSpPr>
              <p:cNvPr id="35" name="TextBox 16"/>
              <p:cNvSpPr txBox="1"/>
              <p:nvPr/>
            </p:nvSpPr>
            <p:spPr>
              <a:xfrm>
                <a:off x="163621" y="474369"/>
                <a:ext cx="83708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r>
                  <a:rPr 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Progress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2" y="506462"/>
                <a:ext cx="182880" cy="186509"/>
              </a:xfrm>
              <a:prstGeom prst="rect">
                <a:avLst/>
              </a:prstGeom>
              <a:solidFill>
                <a:srgbClr val="F0AB00"/>
              </a:solidFill>
              <a:ln w="1905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endParaRPr lang="en-US">
                  <a:solidFill>
                    <a:srgbClr val="FFFFFF"/>
                  </a:solidFill>
                  <a:latin typeface="Arial Narrow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0" y="726689"/>
              <a:ext cx="640469" cy="246221"/>
              <a:chOff x="0" y="726689"/>
              <a:chExt cx="640469" cy="246221"/>
            </a:xfrm>
          </p:grpSpPr>
          <p:sp>
            <p:nvSpPr>
              <p:cNvPr id="33" name="TextBox 60"/>
              <p:cNvSpPr txBox="1"/>
              <p:nvPr/>
            </p:nvSpPr>
            <p:spPr>
              <a:xfrm>
                <a:off x="151233" y="726689"/>
                <a:ext cx="489236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r>
                  <a:rPr lang="en-US" sz="10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Done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0" y="751529"/>
                <a:ext cx="182880" cy="180158"/>
              </a:xfrm>
              <a:prstGeom prst="rect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endParaRPr lang="en-US">
                  <a:solidFill>
                    <a:srgbClr val="FFFFFF"/>
                  </a:solidFill>
                  <a:latin typeface="Arial Narrow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0" y="997750"/>
              <a:ext cx="1474237" cy="246221"/>
              <a:chOff x="0" y="997750"/>
              <a:chExt cx="1474237" cy="246221"/>
            </a:xfrm>
          </p:grpSpPr>
          <p:sp>
            <p:nvSpPr>
              <p:cNvPr id="31" name="TextBox 2"/>
              <p:cNvSpPr txBox="1"/>
              <p:nvPr/>
            </p:nvSpPr>
            <p:spPr>
              <a:xfrm>
                <a:off x="162659" y="997750"/>
                <a:ext cx="1311578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r>
                  <a:rPr 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Proposed Milestone</a:t>
                </a:r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0" y="1023048"/>
                <a:ext cx="182880" cy="179232"/>
              </a:xfrm>
              <a:prstGeom prst="diamond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endParaRPr lang="en-US">
                  <a:solidFill>
                    <a:srgbClr val="FFFFFF"/>
                  </a:solidFill>
                  <a:latin typeface="Arial Narrow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0" y="1232336"/>
              <a:ext cx="1411719" cy="246222"/>
              <a:chOff x="0" y="1232336"/>
              <a:chExt cx="1411719" cy="246222"/>
            </a:xfrm>
          </p:grpSpPr>
          <p:sp>
            <p:nvSpPr>
              <p:cNvPr id="29" name="TextBox 1"/>
              <p:cNvSpPr txBox="1"/>
              <p:nvPr/>
            </p:nvSpPr>
            <p:spPr>
              <a:xfrm>
                <a:off x="162659" y="1232336"/>
                <a:ext cx="1249060" cy="2462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r>
                  <a:rPr lang="en-US" sz="100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Finished Milestone</a:t>
                </a:r>
              </a:p>
            </p:txBody>
          </p:sp>
          <p:sp>
            <p:nvSpPr>
              <p:cNvPr id="30" name="Diamond 29"/>
              <p:cNvSpPr/>
              <p:nvPr/>
            </p:nvSpPr>
            <p:spPr>
              <a:xfrm>
                <a:off x="0" y="1264891"/>
                <a:ext cx="182880" cy="185582"/>
              </a:xfrm>
              <a:prstGeom prst="diamond">
                <a:avLst/>
              </a:prstGeom>
              <a:solidFill>
                <a:srgbClr val="00B050"/>
              </a:solidFill>
              <a:ln w="19050" cap="flat" cmpd="sng" algn="ctr">
                <a:solidFill>
                  <a:srgbClr val="00B05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8449">
                  <a:defRPr/>
                </a:pPr>
                <a:endParaRPr lang="en-US">
                  <a:solidFill>
                    <a:srgbClr val="FFFFFF"/>
                  </a:solidFill>
                  <a:latin typeface="Arial Narrow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1332928"/>
            <a:ext cx="9769953" cy="48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12938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Blueprint Confirmation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780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4580356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5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4953000" y="1373395"/>
            <a:ext cx="4095750" cy="857250"/>
          </a:xfrm>
          <a:prstGeom prst="rect">
            <a:avLst/>
          </a:prstGeom>
          <a:solidFill>
            <a:schemeClr val="tx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Steering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Committee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Putu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Bagiarsa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Hennie </a:t>
            </a:r>
            <a:r>
              <a:rPr lang="en-US" sz="1400" kern="0" dirty="0" err="1">
                <a:ea typeface="Arial Unicode MS" pitchFamily="34" charset="-128"/>
                <a:cs typeface="Arial Unicode MS" pitchFamily="34" charset="-128"/>
              </a:rPr>
              <a:t>Susanto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Adi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Yuda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504825" y="2324100"/>
            <a:ext cx="4095750" cy="857250"/>
          </a:xfrm>
          <a:prstGeom prst="rect">
            <a:avLst/>
          </a:prstGeom>
          <a:solidFill>
            <a:schemeClr val="tx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Business Process Owner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Hennie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Susanto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504825" y="3381375"/>
            <a:ext cx="4095750" cy="857250"/>
          </a:xfrm>
          <a:prstGeom prst="rect">
            <a:avLst/>
          </a:prstGeom>
          <a:solidFill>
            <a:schemeClr val="tx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Solution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Architects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Adi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Yuda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, Yunita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504825" y="4533900"/>
            <a:ext cx="4095750" cy="323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Process Expert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504825" y="4991100"/>
            <a:ext cx="4095750" cy="323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Consultant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504825" y="5448300"/>
            <a:ext cx="4095750" cy="323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Frontend Developer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504824" y="5905500"/>
            <a:ext cx="4095751" cy="323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Backend Developer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962525" y="4533900"/>
            <a:ext cx="4095750" cy="323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Bunga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Rizki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A, Samuel 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Gustaf</a:t>
            </a:r>
            <a:endParaRPr kumimoji="0" lang="en-US" sz="1400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4962525" y="4991100"/>
            <a:ext cx="4095750" cy="323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Filla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Sartika</a:t>
            </a:r>
            <a:endParaRPr kumimoji="0" lang="en-US" sz="1400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962525" y="5448300"/>
            <a:ext cx="4095750" cy="323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Dary Saputra A, Oskar Andreas</a:t>
            </a:r>
            <a:endParaRPr kumimoji="0" lang="en-US" sz="1400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962525" y="5905500"/>
            <a:ext cx="4095750" cy="323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M Royyan Z</a:t>
            </a:r>
            <a:endParaRPr kumimoji="0" lang="en-US" sz="1400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5591175" y="2873582"/>
            <a:ext cx="2828926" cy="857250"/>
          </a:xfrm>
          <a:prstGeom prst="rect">
            <a:avLst/>
          </a:prstGeom>
          <a:solidFill>
            <a:schemeClr val="tx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Project Manager</a:t>
            </a:r>
            <a:endParaRPr kumimoji="0" lang="en-US" sz="1400" b="1" i="0" u="none" strike="noStrike" kern="0" cap="none" spc="0" normalizeH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Ryan </a:t>
            </a:r>
            <a:r>
              <a:rPr lang="en-US" sz="1400" kern="0" baseline="0" dirty="0" err="1">
                <a:ea typeface="Arial Unicode MS" pitchFamily="34" charset="-128"/>
                <a:cs typeface="Arial Unicode MS" pitchFamily="34" charset="-128"/>
              </a:rPr>
              <a:t>Haris</a:t>
            </a:r>
            <a:r>
              <a:rPr lang="en-US" sz="1400" kern="0" baseline="0" dirty="0">
                <a:ea typeface="Arial Unicode MS" pitchFamily="34" charset="-128"/>
                <a:cs typeface="Arial Unicode MS" pitchFamily="34" charset="-128"/>
              </a:rPr>
              <a:t> R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7" name="Elbow Connector 16"/>
          <p:cNvCxnSpPr>
            <a:stCxn id="5" idx="3"/>
            <a:endCxn id="15" idx="1"/>
          </p:cNvCxnSpPr>
          <p:nvPr/>
        </p:nvCxnSpPr>
        <p:spPr>
          <a:xfrm>
            <a:off x="4600575" y="2752725"/>
            <a:ext cx="990600" cy="549482"/>
          </a:xfrm>
          <a:prstGeom prst="bentConnector3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15" idx="1"/>
          </p:cNvCxnSpPr>
          <p:nvPr/>
        </p:nvCxnSpPr>
        <p:spPr>
          <a:xfrm flipV="1">
            <a:off x="4600575" y="3302207"/>
            <a:ext cx="990600" cy="507793"/>
          </a:xfrm>
          <a:prstGeom prst="bentConnector3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5" idx="0"/>
          </p:cNvCxnSpPr>
          <p:nvPr/>
        </p:nvCxnSpPr>
        <p:spPr>
          <a:xfrm>
            <a:off x="7000875" y="2230645"/>
            <a:ext cx="4763" cy="64293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11" idx="0"/>
          </p:cNvCxnSpPr>
          <p:nvPr/>
        </p:nvCxnSpPr>
        <p:spPr>
          <a:xfrm>
            <a:off x="7005638" y="3730832"/>
            <a:ext cx="4762" cy="80306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5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0352" y="3742028"/>
            <a:ext cx="6871855" cy="9810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solidFill>
                  <a:srgbClr val="008FD3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65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black">
          <a:xfrm>
            <a:off x="233083" y="1786269"/>
            <a:ext cx="11743764" cy="2144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</a:rPr>
              <a:t>Setiap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bulan</a:t>
            </a:r>
            <a:r>
              <a:rPr lang="en-US" sz="1800" dirty="0">
                <a:latin typeface="Arial (Body)"/>
              </a:rPr>
              <a:t>, </a:t>
            </a:r>
            <a:r>
              <a:rPr lang="en-US" sz="1800" dirty="0" err="1">
                <a:latin typeface="Arial (Body)"/>
              </a:rPr>
              <a:t>Departmen</a:t>
            </a:r>
            <a:r>
              <a:rPr lang="en-US" sz="1800" dirty="0">
                <a:latin typeface="Arial (Body)"/>
              </a:rPr>
              <a:t> Tax </a:t>
            </a:r>
            <a:r>
              <a:rPr lang="en-US" sz="1800" dirty="0" err="1">
                <a:latin typeface="Arial (Body)"/>
              </a:rPr>
              <a:t>mengirimkan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ke</a:t>
            </a:r>
            <a:r>
              <a:rPr lang="en-US" sz="1800" dirty="0">
                <a:latin typeface="Arial (Body)"/>
              </a:rPr>
              <a:t> vendor </a:t>
            </a:r>
            <a:r>
              <a:rPr lang="en-US" sz="1800" dirty="0" err="1">
                <a:latin typeface="Arial (Body)"/>
              </a:rPr>
              <a:t>secara</a:t>
            </a:r>
            <a:r>
              <a:rPr lang="en-US" sz="1800" dirty="0">
                <a:latin typeface="Arial (Body)"/>
              </a:rPr>
              <a:t> manual </a:t>
            </a:r>
            <a:r>
              <a:rPr lang="en-US" sz="1800" dirty="0" err="1">
                <a:latin typeface="Arial (Body)"/>
              </a:rPr>
              <a:t>melalui</a:t>
            </a:r>
            <a:r>
              <a:rPr lang="en-US" sz="1800" dirty="0">
                <a:latin typeface="Arial (Body)"/>
              </a:rPr>
              <a:t> email.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</a:rPr>
              <a:t>Jumlah</a:t>
            </a:r>
            <a:r>
              <a:rPr lang="en-US" sz="1800" dirty="0">
                <a:latin typeface="Arial (Body)"/>
              </a:rPr>
              <a:t> vendor </a:t>
            </a:r>
            <a:r>
              <a:rPr lang="en-US" sz="1800" dirty="0" err="1">
                <a:latin typeface="Arial (Body)"/>
              </a:rPr>
              <a:t>dan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nya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cukup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banyak</a:t>
            </a:r>
            <a:r>
              <a:rPr lang="en-US" sz="1800" dirty="0">
                <a:latin typeface="Arial (Body)"/>
              </a:rPr>
              <a:t>, </a:t>
            </a:r>
            <a:r>
              <a:rPr lang="en-US" sz="1800" dirty="0" err="1">
                <a:latin typeface="Arial (Body)"/>
              </a:rPr>
              <a:t>sehingga</a:t>
            </a:r>
            <a:r>
              <a:rPr lang="en-US" sz="1800" dirty="0">
                <a:latin typeface="Arial (Body)"/>
              </a:rPr>
              <a:t> proses </a:t>
            </a:r>
            <a:r>
              <a:rPr lang="en-US" sz="1800" dirty="0" err="1">
                <a:latin typeface="Arial (Body)"/>
              </a:rPr>
              <a:t>ini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membutuhkan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banyak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waktu</a:t>
            </a:r>
            <a:r>
              <a:rPr lang="en-US" sz="1800" dirty="0">
                <a:latin typeface="Arial (Body)"/>
              </a:rPr>
              <a:t>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</a:rPr>
              <a:t>Sering</a:t>
            </a:r>
            <a:r>
              <a:rPr lang="en-US" sz="1800" dirty="0">
                <a:latin typeface="Arial (Body)"/>
              </a:rPr>
              <a:t> kali, vendor </a:t>
            </a:r>
            <a:r>
              <a:rPr lang="en-US" sz="1800" dirty="0" err="1">
                <a:latin typeface="Arial (Body)"/>
              </a:rPr>
              <a:t>menanyakan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kembali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perihal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yang </a:t>
            </a:r>
            <a:r>
              <a:rPr lang="en-US" sz="1800" dirty="0" err="1">
                <a:latin typeface="Arial (Body)"/>
              </a:rPr>
              <a:t>telah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dikirimkan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oleh</a:t>
            </a:r>
            <a:r>
              <a:rPr lang="en-US" sz="1800" dirty="0">
                <a:latin typeface="Arial (Body)"/>
              </a:rPr>
              <a:t> Department Tax.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</a:rPr>
              <a:t>Hal </a:t>
            </a:r>
            <a:r>
              <a:rPr lang="en-US" sz="1800" dirty="0" err="1">
                <a:latin typeface="Arial (Body)"/>
              </a:rPr>
              <a:t>ini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membuat</a:t>
            </a:r>
            <a:r>
              <a:rPr lang="en-US" sz="1800" dirty="0">
                <a:latin typeface="Arial (Body)"/>
              </a:rPr>
              <a:t> Department Tax </a:t>
            </a:r>
            <a:r>
              <a:rPr lang="en-US" sz="1800" dirty="0" err="1">
                <a:latin typeface="Arial (Body)"/>
              </a:rPr>
              <a:t>harus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bekerja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dua</a:t>
            </a:r>
            <a:r>
              <a:rPr lang="en-US" sz="1800" dirty="0">
                <a:latin typeface="Arial (Body)"/>
              </a:rPr>
              <a:t> kali </a:t>
            </a:r>
            <a:r>
              <a:rPr lang="en-US" sz="1800" dirty="0" err="1">
                <a:latin typeface="Arial (Body)"/>
              </a:rPr>
              <a:t>karena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perlu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melakukan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pencarian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pengiriman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ulang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terhadap</a:t>
            </a:r>
            <a:r>
              <a:rPr lang="en-US" sz="1800" dirty="0">
                <a:latin typeface="Arial (Body)"/>
              </a:rPr>
              <a:t> file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yang </a:t>
            </a:r>
            <a:r>
              <a:rPr lang="en-US" sz="1800" dirty="0" err="1">
                <a:latin typeface="Arial (Body)"/>
              </a:rPr>
              <a:t>diminta</a:t>
            </a:r>
            <a:r>
              <a:rPr lang="en-US" sz="1800" dirty="0">
                <a:latin typeface="Arial (Body)"/>
              </a:rPr>
              <a:t> vendor.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24870"/>
              </p:ext>
            </p:extLst>
          </p:nvPr>
        </p:nvGraphicFramePr>
        <p:xfrm>
          <a:off x="233083" y="1271450"/>
          <a:ext cx="11743764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50">
                  <a:extLst>
                    <a:ext uri="{9D8B030D-6E8A-4147-A177-3AD203B41FA5}">
                      <a16:colId xmlns:a16="http://schemas.microsoft.com/office/drawing/2014/main" val="2593155946"/>
                    </a:ext>
                  </a:extLst>
                </a:gridCol>
                <a:gridCol w="9343714">
                  <a:extLst>
                    <a:ext uri="{9D8B030D-6E8A-4147-A177-3AD203B41FA5}">
                      <a16:colId xmlns:a16="http://schemas.microsoft.com/office/drawing/2014/main" val="429802113"/>
                    </a:ext>
                  </a:extLst>
                </a:gridCol>
              </a:tblGrid>
              <a:tr h="32923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Project Background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7275"/>
                  </a:ext>
                </a:extLst>
              </a:tr>
            </a:tbl>
          </a:graphicData>
        </a:graphic>
      </p:graphicFrame>
      <p:sp>
        <p:nvSpPr>
          <p:cNvPr id="8" name="Text Placeholder 4"/>
          <p:cNvSpPr txBox="1">
            <a:spLocks/>
          </p:cNvSpPr>
          <p:nvPr/>
        </p:nvSpPr>
        <p:spPr bwMode="black">
          <a:xfrm>
            <a:off x="218328" y="4501337"/>
            <a:ext cx="11743764" cy="22956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</a:rPr>
              <a:t>Department Tax </a:t>
            </a:r>
            <a:r>
              <a:rPr lang="en-US" sz="1800" dirty="0" err="1">
                <a:latin typeface="Arial (Body)"/>
              </a:rPr>
              <a:t>melakukan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pelaporan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ke</a:t>
            </a:r>
            <a:r>
              <a:rPr lang="en-US" sz="1800" dirty="0">
                <a:latin typeface="Arial (Body)"/>
              </a:rPr>
              <a:t> website DJP Online </a:t>
            </a:r>
            <a:r>
              <a:rPr lang="en-US" sz="1800" dirty="0" err="1">
                <a:latin typeface="Arial (Body)"/>
              </a:rPr>
              <a:t>dan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mengunduh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dalam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bentuk</a:t>
            </a:r>
            <a:r>
              <a:rPr lang="en-US" sz="1800" dirty="0">
                <a:latin typeface="Arial (Body)"/>
              </a:rPr>
              <a:t> PDF, </a:t>
            </a:r>
            <a:r>
              <a:rPr lang="en-US" sz="1800" dirty="0" err="1">
                <a:latin typeface="Arial (Body)"/>
              </a:rPr>
              <a:t>kemudian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mengirimkan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secara</a:t>
            </a:r>
            <a:r>
              <a:rPr lang="en-US" sz="1800" dirty="0">
                <a:latin typeface="Arial (Body)"/>
              </a:rPr>
              <a:t> manual by email </a:t>
            </a:r>
            <a:r>
              <a:rPr lang="en-US" sz="1800" dirty="0" err="1">
                <a:latin typeface="Arial (Body)"/>
              </a:rPr>
              <a:t>sesuai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dengan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permintaan</a:t>
            </a:r>
            <a:r>
              <a:rPr lang="en-US" sz="1800" dirty="0">
                <a:latin typeface="Arial (Body)"/>
              </a:rPr>
              <a:t> vendor.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15899"/>
              </p:ext>
            </p:extLst>
          </p:nvPr>
        </p:nvGraphicFramePr>
        <p:xfrm>
          <a:off x="218328" y="4034213"/>
          <a:ext cx="11743764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17">
                  <a:extLst>
                    <a:ext uri="{9D8B030D-6E8A-4147-A177-3AD203B41FA5}">
                      <a16:colId xmlns:a16="http://schemas.microsoft.com/office/drawing/2014/main" val="2593155946"/>
                    </a:ext>
                  </a:extLst>
                </a:gridCol>
                <a:gridCol w="9360647">
                  <a:extLst>
                    <a:ext uri="{9D8B030D-6E8A-4147-A177-3AD203B41FA5}">
                      <a16:colId xmlns:a16="http://schemas.microsoft.com/office/drawing/2014/main" val="429802113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Current Situation</a:t>
                      </a:r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8010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Project Scope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528282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1798246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20480"/>
              </p:ext>
            </p:extLst>
          </p:nvPr>
        </p:nvGraphicFramePr>
        <p:xfrm>
          <a:off x="233083" y="1271450"/>
          <a:ext cx="11743764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050">
                  <a:extLst>
                    <a:ext uri="{9D8B030D-6E8A-4147-A177-3AD203B41FA5}">
                      <a16:colId xmlns:a16="http://schemas.microsoft.com/office/drawing/2014/main" val="2593155946"/>
                    </a:ext>
                  </a:extLst>
                </a:gridCol>
                <a:gridCol w="9343714">
                  <a:extLst>
                    <a:ext uri="{9D8B030D-6E8A-4147-A177-3AD203B41FA5}">
                      <a16:colId xmlns:a16="http://schemas.microsoft.com/office/drawing/2014/main" val="429802113"/>
                    </a:ext>
                  </a:extLst>
                </a:gridCol>
              </a:tblGrid>
              <a:tr h="32923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7275"/>
                  </a:ext>
                </a:extLst>
              </a:tr>
            </a:tbl>
          </a:graphicData>
        </a:graphic>
      </p:graphicFrame>
      <p:sp>
        <p:nvSpPr>
          <p:cNvPr id="6" name="Text Placeholder 4"/>
          <p:cNvSpPr txBox="1">
            <a:spLocks/>
          </p:cNvSpPr>
          <p:nvPr/>
        </p:nvSpPr>
        <p:spPr bwMode="black">
          <a:xfrm>
            <a:off x="233083" y="1786270"/>
            <a:ext cx="11743764" cy="1438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 (Body)"/>
              </a:rPr>
              <a:t>Membuat</a:t>
            </a:r>
            <a:r>
              <a:rPr lang="en-US" sz="1800" dirty="0">
                <a:latin typeface="Arial (Body)"/>
              </a:rPr>
              <a:t> website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vendor </a:t>
            </a:r>
            <a:r>
              <a:rPr lang="en-US" sz="1800" dirty="0" err="1">
                <a:latin typeface="Arial (Body)"/>
              </a:rPr>
              <a:t>untuk</a:t>
            </a:r>
            <a:r>
              <a:rPr lang="en-US" sz="1800" dirty="0">
                <a:latin typeface="Arial (Body)"/>
              </a:rPr>
              <a:t> company TRIAS, TTA, TTE, </a:t>
            </a:r>
            <a:r>
              <a:rPr lang="en-US" sz="1800" dirty="0" err="1">
                <a:latin typeface="Arial (Body)"/>
              </a:rPr>
              <a:t>dan</a:t>
            </a:r>
            <a:r>
              <a:rPr lang="en-US" sz="1800" dirty="0">
                <a:latin typeface="Arial (Body)"/>
              </a:rPr>
              <a:t> UNS.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55725"/>
              </p:ext>
            </p:extLst>
          </p:nvPr>
        </p:nvGraphicFramePr>
        <p:xfrm>
          <a:off x="233083" y="2959651"/>
          <a:ext cx="11743764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17">
                  <a:extLst>
                    <a:ext uri="{9D8B030D-6E8A-4147-A177-3AD203B41FA5}">
                      <a16:colId xmlns:a16="http://schemas.microsoft.com/office/drawing/2014/main" val="2593155946"/>
                    </a:ext>
                  </a:extLst>
                </a:gridCol>
                <a:gridCol w="9360647">
                  <a:extLst>
                    <a:ext uri="{9D8B030D-6E8A-4147-A177-3AD203B41FA5}">
                      <a16:colId xmlns:a16="http://schemas.microsoft.com/office/drawing/2014/main" val="429802113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Key Result</a:t>
                      </a:r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7275"/>
                  </a:ext>
                </a:extLst>
              </a:tr>
            </a:tbl>
          </a:graphicData>
        </a:graphic>
      </p:graphicFrame>
      <p:sp>
        <p:nvSpPr>
          <p:cNvPr id="8" name="Text Placeholder 4"/>
          <p:cNvSpPr txBox="1">
            <a:spLocks/>
          </p:cNvSpPr>
          <p:nvPr/>
        </p:nvSpPr>
        <p:spPr bwMode="black">
          <a:xfrm>
            <a:off x="218328" y="3487119"/>
            <a:ext cx="11743764" cy="33098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</a:rPr>
              <a:t>Department Tax </a:t>
            </a:r>
            <a:r>
              <a:rPr lang="en-US" sz="1800" dirty="0" err="1">
                <a:latin typeface="Arial (Body)"/>
              </a:rPr>
              <a:t>dapat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mengunggah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dokumen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ke</a:t>
            </a:r>
            <a:r>
              <a:rPr lang="en-US" sz="1800" dirty="0">
                <a:latin typeface="Arial (Body)"/>
              </a:rPr>
              <a:t> website.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</a:rPr>
              <a:t>Vendor </a:t>
            </a:r>
            <a:r>
              <a:rPr lang="en-US" sz="1800" dirty="0" err="1">
                <a:latin typeface="Arial (Body)"/>
              </a:rPr>
              <a:t>dapat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mengunduh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secara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mandiri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dokumen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yang </a:t>
            </a:r>
            <a:r>
              <a:rPr lang="en-US" sz="1800" dirty="0" err="1">
                <a:latin typeface="Arial (Body)"/>
              </a:rPr>
              <a:t>diunggah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ke</a:t>
            </a:r>
            <a:r>
              <a:rPr lang="en-US" sz="1800" dirty="0">
                <a:latin typeface="Arial (Body)"/>
              </a:rPr>
              <a:t> website.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/>
              </a:rPr>
              <a:t>Department Tax </a:t>
            </a:r>
            <a:r>
              <a:rPr lang="en-US" sz="1800" dirty="0" err="1">
                <a:latin typeface="Arial (Body)"/>
              </a:rPr>
              <a:t>tidak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perlu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mengirimkan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dokumen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bukti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potong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PPh</a:t>
            </a:r>
            <a:r>
              <a:rPr lang="en-US" sz="1800" dirty="0">
                <a:latin typeface="Arial (Body)"/>
              </a:rPr>
              <a:t> </a:t>
            </a:r>
            <a:r>
              <a:rPr lang="en-US" sz="1800" dirty="0" err="1">
                <a:latin typeface="Arial (Body)"/>
              </a:rPr>
              <a:t>secara</a:t>
            </a:r>
            <a:r>
              <a:rPr lang="en-US" sz="1800" dirty="0">
                <a:latin typeface="Arial (Body)"/>
              </a:rPr>
              <a:t> manual </a:t>
            </a:r>
            <a:r>
              <a:rPr lang="en-US" sz="1800" dirty="0" err="1">
                <a:latin typeface="Arial (Body)"/>
              </a:rPr>
              <a:t>melalui</a:t>
            </a:r>
            <a:r>
              <a:rPr lang="en-US" sz="1800" dirty="0">
                <a:latin typeface="Arial (Body)"/>
              </a:rPr>
              <a:t> email </a:t>
            </a:r>
            <a:r>
              <a:rPr lang="en-US" sz="1800" dirty="0" err="1">
                <a:latin typeface="Arial (Body)"/>
              </a:rPr>
              <a:t>kepada</a:t>
            </a:r>
            <a:r>
              <a:rPr lang="en-US" sz="1800" dirty="0">
                <a:latin typeface="Arial (Body)"/>
              </a:rPr>
              <a:t> vendor.</a:t>
            </a:r>
          </a:p>
        </p:txBody>
      </p:sp>
    </p:spTree>
    <p:extLst>
      <p:ext uri="{BB962C8B-B14F-4D97-AF65-F5344CB8AC3E}">
        <p14:creationId xmlns:p14="http://schemas.microsoft.com/office/powerpoint/2010/main" val="291741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07815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lang="en-US" sz="1800" b="1" u="non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Project Scope</a:t>
                      </a:r>
                      <a:endParaRPr lang="en-US" sz="1800" b="1" u="non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53733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2381906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8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9359" y="1470667"/>
            <a:ext cx="6398016" cy="936000"/>
            <a:chOff x="1100204" y="1071312"/>
            <a:chExt cx="6398016" cy="936000"/>
          </a:xfrm>
        </p:grpSpPr>
        <p:grpSp>
          <p:nvGrpSpPr>
            <p:cNvPr id="7" name="Group 6"/>
            <p:cNvGrpSpPr/>
            <p:nvPr/>
          </p:nvGrpSpPr>
          <p:grpSpPr>
            <a:xfrm>
              <a:off x="1100204" y="1071312"/>
              <a:ext cx="6398016" cy="936000"/>
              <a:chOff x="1100204" y="1071312"/>
              <a:chExt cx="6398016" cy="9360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00204" y="1071312"/>
                <a:ext cx="936000" cy="936000"/>
                <a:chOff x="1100204" y="1071312"/>
                <a:chExt cx="936000" cy="936000"/>
              </a:xfrm>
            </p:grpSpPr>
            <p:sp>
              <p:nvSpPr>
                <p:cNvPr id="11" name="Google Shape;952;p40"/>
                <p:cNvSpPr/>
                <p:nvPr/>
              </p:nvSpPr>
              <p:spPr>
                <a:xfrm flipH="1">
                  <a:off x="1100204" y="1071312"/>
                  <a:ext cx="936000" cy="936000"/>
                </a:xfrm>
                <a:prstGeom prst="ellipse">
                  <a:avLst/>
                </a:prstGeom>
                <a:solidFill>
                  <a:srgbClr val="D5D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2464" y="1187869"/>
                  <a:ext cx="611160" cy="61116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2036204" y="1493449"/>
                <a:ext cx="5462016" cy="0"/>
              </a:xfrm>
              <a:prstGeom prst="line">
                <a:avLst/>
              </a:prstGeom>
              <a:ln w="25400">
                <a:solidFill>
                  <a:srgbClr val="AFAF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176705" y="1187869"/>
              <a:ext cx="9285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b="1" kern="0" dirty="0">
                  <a:ea typeface="Arial Unicode MS" pitchFamily="34" charset="-128"/>
                  <a:cs typeface="Arial Unicode MS" pitchFamily="34" charset="-128"/>
                </a:rPr>
                <a:t>Company</a:t>
              </a:r>
            </a:p>
          </p:txBody>
        </p:sp>
      </p:grpSp>
      <p:sp>
        <p:nvSpPr>
          <p:cNvPr id="13" name="Google Shape;945;p40"/>
          <p:cNvSpPr txBox="1"/>
          <p:nvPr/>
        </p:nvSpPr>
        <p:spPr>
          <a:xfrm flipH="1">
            <a:off x="1817290" y="2062102"/>
            <a:ext cx="2171802" cy="48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 Trias Sentosa, Tbk.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 Trias Toyobo Astria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09359" y="2912277"/>
            <a:ext cx="6398016" cy="936000"/>
            <a:chOff x="233084" y="4046271"/>
            <a:chExt cx="6398016" cy="936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33084" y="4046271"/>
              <a:ext cx="6398016" cy="936000"/>
              <a:chOff x="1100204" y="1071312"/>
              <a:chExt cx="6398016" cy="936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00204" y="1071312"/>
                <a:ext cx="6398016" cy="936000"/>
                <a:chOff x="1100204" y="1071312"/>
                <a:chExt cx="6398016" cy="936000"/>
              </a:xfrm>
            </p:grpSpPr>
            <p:sp>
              <p:nvSpPr>
                <p:cNvPr id="27" name="Google Shape;952;p40"/>
                <p:cNvSpPr/>
                <p:nvPr/>
              </p:nvSpPr>
              <p:spPr>
                <a:xfrm flipH="1">
                  <a:off x="1100204" y="1071312"/>
                  <a:ext cx="936000" cy="936000"/>
                </a:xfrm>
                <a:prstGeom prst="ellipse">
                  <a:avLst/>
                </a:prstGeom>
                <a:solidFill>
                  <a:srgbClr val="D5D5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036204" y="1493449"/>
                  <a:ext cx="5462016" cy="0"/>
                </a:xfrm>
                <a:prstGeom prst="line">
                  <a:avLst/>
                </a:prstGeom>
                <a:ln w="25400">
                  <a:solidFill>
                    <a:srgbClr val="AFAF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176705" y="1187869"/>
                <a:ext cx="217269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en-US" sz="1600" b="1" kern="0" dirty="0">
                    <a:ea typeface="Arial Unicode MS" pitchFamily="34" charset="-128"/>
                    <a:cs typeface="Arial Unicode MS" pitchFamily="34" charset="-128"/>
                  </a:rPr>
                  <a:t>File Type and Size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53" y="4283177"/>
              <a:ext cx="457892" cy="457892"/>
            </a:xfrm>
            <a:prstGeom prst="rect">
              <a:avLst/>
            </a:prstGeom>
          </p:spPr>
        </p:pic>
      </p:grpSp>
      <p:sp>
        <p:nvSpPr>
          <p:cNvPr id="29" name="Google Shape;945;p40"/>
          <p:cNvSpPr txBox="1"/>
          <p:nvPr/>
        </p:nvSpPr>
        <p:spPr>
          <a:xfrm flipH="1">
            <a:off x="1845358" y="3313904"/>
            <a:ext cx="3405651" cy="48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PDF File Type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File Size (per document) less than 500Kb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09359" y="4304748"/>
            <a:ext cx="6398016" cy="936000"/>
            <a:chOff x="1100204" y="1071312"/>
            <a:chExt cx="6398016" cy="936000"/>
          </a:xfrm>
        </p:grpSpPr>
        <p:grpSp>
          <p:nvGrpSpPr>
            <p:cNvPr id="35" name="Group 34"/>
            <p:cNvGrpSpPr/>
            <p:nvPr/>
          </p:nvGrpSpPr>
          <p:grpSpPr>
            <a:xfrm>
              <a:off x="1100204" y="1071312"/>
              <a:ext cx="6398016" cy="936000"/>
              <a:chOff x="1100204" y="1071312"/>
              <a:chExt cx="6398016" cy="936000"/>
            </a:xfrm>
          </p:grpSpPr>
          <p:sp>
            <p:nvSpPr>
              <p:cNvPr id="37" name="Google Shape;952;p40"/>
              <p:cNvSpPr/>
              <p:nvPr/>
            </p:nvSpPr>
            <p:spPr>
              <a:xfrm flipH="1">
                <a:off x="1100204" y="1071312"/>
                <a:ext cx="936000" cy="936000"/>
              </a:xfrm>
              <a:prstGeom prst="ellipse">
                <a:avLst/>
              </a:prstGeom>
              <a:solidFill>
                <a:srgbClr val="D5D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2036204" y="1493449"/>
                <a:ext cx="5462016" cy="0"/>
              </a:xfrm>
              <a:prstGeom prst="line">
                <a:avLst/>
              </a:prstGeom>
              <a:ln w="25400">
                <a:solidFill>
                  <a:srgbClr val="AFAF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176705" y="1187869"/>
              <a:ext cx="21726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b="1" kern="0" dirty="0">
                  <a:ea typeface="Arial Unicode MS" pitchFamily="34" charset="-128"/>
                  <a:cs typeface="Arial Unicode MS" pitchFamily="34" charset="-128"/>
                </a:rPr>
                <a:t>Expired Date</a:t>
              </a:r>
            </a:p>
          </p:txBody>
        </p:sp>
      </p:grpSp>
      <p:sp>
        <p:nvSpPr>
          <p:cNvPr id="39" name="Google Shape;945;p40"/>
          <p:cNvSpPr txBox="1"/>
          <p:nvPr/>
        </p:nvSpPr>
        <p:spPr>
          <a:xfrm flipH="1">
            <a:off x="1872516" y="4713821"/>
            <a:ext cx="2654215" cy="34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year from first time uploaded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77" y="4520706"/>
            <a:ext cx="508802" cy="508802"/>
          </a:xfrm>
          <a:prstGeom prst="rect">
            <a:avLst/>
          </a:prstGeom>
        </p:spPr>
      </p:pic>
      <p:sp>
        <p:nvSpPr>
          <p:cNvPr id="40" name="Google Shape;945;p40"/>
          <p:cNvSpPr txBox="1"/>
          <p:nvPr/>
        </p:nvSpPr>
        <p:spPr>
          <a:xfrm flipH="1">
            <a:off x="4165108" y="2062102"/>
            <a:ext cx="2171802" cy="48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 Toyobo Trias Ecosyar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PT Unggul Niaga Sentosa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974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06493"/>
              </p:ext>
            </p:extLst>
          </p:nvPr>
        </p:nvGraphicFramePr>
        <p:xfrm>
          <a:off x="431999" y="1499465"/>
          <a:ext cx="9161179" cy="393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8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Background and Current Situation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	Project Objective and Key Result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51487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  Project Scope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u="non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	Business Process Flow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  Project Deliverables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marR="0" lvl="0" indent="-341313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  Project </a:t>
                      </a:r>
                      <a:r>
                        <a:rPr lang="en-US" sz="1600" b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6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01">
                <a:tc>
                  <a:txBody>
                    <a:bodyPr/>
                    <a:lstStyle/>
                    <a:p>
                      <a:pPr marL="341313" indent="-341313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6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 Project Organization</a:t>
                      </a:r>
                    </a:p>
                  </a:txBody>
                  <a:tcPr marT="91440" marB="9144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2803"/>
                  </a:ext>
                </a:extLst>
              </a:tr>
            </a:tbl>
          </a:graphicData>
        </a:graphic>
      </p:graphicFrame>
      <p:sp>
        <p:nvSpPr>
          <p:cNvPr id="8" name="object 4"/>
          <p:cNvSpPr/>
          <p:nvPr/>
        </p:nvSpPr>
        <p:spPr>
          <a:xfrm>
            <a:off x="9593178" y="2926654"/>
            <a:ext cx="2294021" cy="258999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6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84" y="504000"/>
            <a:ext cx="11743763" cy="369332"/>
          </a:xfrm>
        </p:spPr>
        <p:txBody>
          <a:bodyPr/>
          <a:lstStyle/>
          <a:p>
            <a:r>
              <a:rPr lang="en-US" dirty="0"/>
              <a:t>Business Process Flow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4404" y="6084184"/>
            <a:ext cx="328127" cy="0"/>
          </a:xfrm>
          <a:prstGeom prst="straightConnector1">
            <a:avLst/>
          </a:prstGeom>
          <a:noFill/>
          <a:ln w="10000" cap="flat" cmpd="sng" algn="ctr">
            <a:solidFill>
              <a:srgbClr val="666666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1472377" y="5999545"/>
            <a:ext cx="111248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Flow to Next Step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74404" y="6322838"/>
            <a:ext cx="328127" cy="0"/>
          </a:xfrm>
          <a:prstGeom prst="straightConnector1">
            <a:avLst/>
          </a:prstGeom>
          <a:noFill/>
          <a:ln w="10000" cap="flat" cmpd="sng" algn="ctr">
            <a:solidFill>
              <a:srgbClr val="666666"/>
            </a:solidFill>
            <a:prstDash val="dash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1472377" y="6238199"/>
            <a:ext cx="51777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By Pass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85038" y="5999544"/>
            <a:ext cx="5146451" cy="169278"/>
            <a:chOff x="2885038" y="5999544"/>
            <a:chExt cx="5146451" cy="1692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5999545"/>
              <a:ext cx="469240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fontAlgn="base"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Business Process in </a:t>
              </a:r>
              <a:r>
                <a:rPr lang="en-US" sz="1100" b="1" kern="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Website for Vendor PPH Deduction Proof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AutoShape 141"/>
            <p:cNvSpPr>
              <a:spLocks noChangeArrowheads="1"/>
            </p:cNvSpPr>
            <p:nvPr/>
          </p:nvSpPr>
          <p:spPr bwMode="auto">
            <a:xfrm>
              <a:off x="2885038" y="5999544"/>
              <a:ext cx="349284" cy="169277"/>
            </a:xfrm>
            <a:prstGeom prst="flowChartProcess">
              <a:avLst/>
            </a:prstGeom>
            <a:solidFill>
              <a:srgbClr val="F2F2F2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85038" y="6239150"/>
            <a:ext cx="3942183" cy="169278"/>
            <a:chOff x="2885038" y="6239150"/>
            <a:chExt cx="3942183" cy="169278"/>
          </a:xfrm>
        </p:grpSpPr>
        <p:sp>
          <p:nvSpPr>
            <p:cNvPr id="15" name="AutoShape 141"/>
            <p:cNvSpPr>
              <a:spLocks noChangeArrowheads="1"/>
            </p:cNvSpPr>
            <p:nvPr/>
          </p:nvSpPr>
          <p:spPr bwMode="auto">
            <a:xfrm>
              <a:off x="2885038" y="6239150"/>
              <a:ext cx="349284" cy="169277"/>
            </a:xfrm>
            <a:prstGeom prst="flowChartProcess">
              <a:avLst/>
            </a:prstGeom>
            <a:solidFill>
              <a:srgbClr val="CB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6239151"/>
              <a:ext cx="348813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1088776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Business Process in Other System (email, phone, etc.)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2E714B-F5CC-4F0B-B12A-A9496FEC0D09}"/>
              </a:ext>
            </a:extLst>
          </p:cNvPr>
          <p:cNvSpPr txBox="1"/>
          <p:nvPr/>
        </p:nvSpPr>
        <p:spPr>
          <a:xfrm>
            <a:off x="373104" y="5999545"/>
            <a:ext cx="54983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1088776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Legend: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85038" y="6478755"/>
            <a:ext cx="1755687" cy="169278"/>
            <a:chOff x="2885038" y="6478755"/>
            <a:chExt cx="1755687" cy="169278"/>
          </a:xfrm>
        </p:grpSpPr>
        <p:sp>
          <p:nvSpPr>
            <p:cNvPr id="28" name="AutoShape 141"/>
            <p:cNvSpPr>
              <a:spLocks noChangeArrowheads="1"/>
            </p:cNvSpPr>
            <p:nvPr/>
          </p:nvSpPr>
          <p:spPr bwMode="auto">
            <a:xfrm>
              <a:off x="2885038" y="6478755"/>
              <a:ext cx="349284" cy="169278"/>
            </a:xfrm>
            <a:prstGeom prst="flowChartProcess">
              <a:avLst/>
            </a:prstGeom>
            <a:pattFill prst="wdUpDiag">
              <a:fgClr>
                <a:srgbClr val="EAEAEA"/>
              </a:fgClr>
              <a:bgClr>
                <a:schemeClr val="bg1"/>
              </a:bgClr>
            </a:patt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8900" tIns="44450" rIns="88900" bIns="44450" anchor="ctr"/>
            <a:lstStyle>
              <a:lvl1pPr defTabSz="823913" eaLnBrk="0" hangingPunct="0">
                <a:spcBef>
                  <a:spcPts val="1625"/>
                </a:spcBef>
                <a:buClr>
                  <a:schemeClr val="accent1"/>
                </a:buClr>
                <a:buSzPct val="80000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3913" eaLnBrk="0" hangingPunct="0">
                <a:spcBef>
                  <a:spcPts val="5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3913" eaLnBrk="0" hangingPunct="0">
                <a:spcBef>
                  <a:spcPts val="425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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3913" eaLnBrk="0" hangingPunct="0">
                <a:spcBef>
                  <a:spcPts val="425"/>
                </a:spcBef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3913" eaLnBrk="0" hangingPunct="0">
                <a:spcBef>
                  <a:spcPts val="250"/>
                </a:spcBef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ts val="2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Courier New" panose="02070309020205020404" pitchFamily="49" charset="0"/>
                <a:buChar char="o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23913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2E714B-F5CC-4F0B-B12A-A9496FEC0D09}"/>
                </a:ext>
              </a:extLst>
            </p:cNvPr>
            <p:cNvSpPr txBox="1"/>
            <p:nvPr/>
          </p:nvSpPr>
          <p:spPr>
            <a:xfrm>
              <a:off x="3339087" y="6478755"/>
              <a:ext cx="130163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1088776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Background Process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298764" y="5889591"/>
            <a:ext cx="9569513" cy="828079"/>
          </a:xfrm>
          <a:prstGeom prst="flowChartProcess">
            <a:avLst/>
          </a:prstGeom>
          <a:noFill/>
          <a:ln w="25400" algn="ctr">
            <a:solidFill>
              <a:srgbClr val="00B0F0"/>
            </a:solidFill>
            <a:miter lim="800000"/>
            <a:headEnd/>
            <a:tailEnd/>
          </a:ln>
        </p:spPr>
        <p:txBody>
          <a:bodyPr lIns="88900" tIns="44450" rIns="88900" bIns="44450" anchor="ctr"/>
          <a:lstStyle>
            <a:lvl1pPr defTabSz="823913" eaLnBrk="0" hangingPunct="0">
              <a:spcBef>
                <a:spcPts val="1625"/>
              </a:spcBef>
              <a:buClr>
                <a:schemeClr val="accent1"/>
              </a:buClr>
              <a:buSzPct val="8000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3913" eaLnBrk="0" hangingPunct="0"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3913" eaLnBrk="0" hangingPunct="0">
              <a:spcBef>
                <a:spcPts val="42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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3913" eaLnBrk="0" hangingPunct="0">
              <a:spcBef>
                <a:spcPts val="42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3913" eaLnBrk="0" hangingPunct="0">
              <a:spcBef>
                <a:spcPts val="25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23913" eaLnBrk="0" fontAlgn="auto" latinLnBrk="0" hangingPunct="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5" y="1832515"/>
            <a:ext cx="9707330" cy="3877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3" y="1321806"/>
            <a:ext cx="61948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Scenario :</a:t>
            </a: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 Share Link Folder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5" y="1832515"/>
            <a:ext cx="970733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white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white.potx" id="{45155C84-AF73-45A8-8FAE-E2021D067E2F}" vid="{616E0658-75E9-4728-B3D8-8DBE621048B6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ao/powerpoint/application">
  <com.sap.ip.bi.pioneer>
    <Version>4</Version>
    <AAO_Revision>2.3.1.59737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2.3.1.59737</Revision>
</Application>
</file>

<file path=customXml/itemProps1.xml><?xml version="1.0" encoding="utf-8"?>
<ds:datastoreItem xmlns:ds="http://schemas.openxmlformats.org/officeDocument/2006/customXml" ds:itemID="{FDD2B467-BEE7-4FCE-A177-305A28C64909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52CBD040-753A-40A6-965C-6F6718AB0E57}">
  <ds:schemaRefs>
    <ds:schemaRef ds:uri="http://www.sap.com/cof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1187</Words>
  <Application>Microsoft Office PowerPoint</Application>
  <PresentationFormat>Custom</PresentationFormat>
  <Paragraphs>348</Paragraphs>
  <Slides>25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(Body)</vt:lpstr>
      <vt:lpstr>Arial Narrow</vt:lpstr>
      <vt:lpstr>Courier New</vt:lpstr>
      <vt:lpstr>Franklin Gothic Medium</vt:lpstr>
      <vt:lpstr>Roboto</vt:lpstr>
      <vt:lpstr>Symbol</vt:lpstr>
      <vt:lpstr>Wingdings</vt:lpstr>
      <vt:lpstr>Wingdings</vt:lpstr>
      <vt:lpstr>SAP 2018 16x9 white</vt:lpstr>
      <vt:lpstr>Website for  Vendor PPH Deduction Proof</vt:lpstr>
      <vt:lpstr>Table of Contents</vt:lpstr>
      <vt:lpstr>Project Background</vt:lpstr>
      <vt:lpstr>Table of Contents</vt:lpstr>
      <vt:lpstr>Project Objective</vt:lpstr>
      <vt:lpstr>Table of Contents</vt:lpstr>
      <vt:lpstr>Project Scope</vt:lpstr>
      <vt:lpstr>Table of Contents</vt:lpstr>
      <vt:lpstr>Business Process Flow</vt:lpstr>
      <vt:lpstr>Business Process Flow</vt:lpstr>
      <vt:lpstr>Mock Up</vt:lpstr>
      <vt:lpstr>Mock Up</vt:lpstr>
      <vt:lpstr>Mock Up</vt:lpstr>
      <vt:lpstr>Mock Up</vt:lpstr>
      <vt:lpstr>Mock Up</vt:lpstr>
      <vt:lpstr>Mock Up</vt:lpstr>
      <vt:lpstr>File Distribution Process</vt:lpstr>
      <vt:lpstr>File Distribution Process</vt:lpstr>
      <vt:lpstr>Table of Contents</vt:lpstr>
      <vt:lpstr>Project Deliverables</vt:lpstr>
      <vt:lpstr>Table of Contents</vt:lpstr>
      <vt:lpstr>Project Schedule</vt:lpstr>
      <vt:lpstr>Table of Contents</vt:lpstr>
      <vt:lpstr>Project Organization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2018-05-25T06:39:40Z</dcterms:created>
  <dcterms:modified xsi:type="dcterms:W3CDTF">2023-10-09T02:40:12Z</dcterms:modified>
</cp:coreProperties>
</file>