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4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  <p:sldId id="281" r:id="rId17"/>
    <p:sldId id="282" r:id="rId18"/>
    <p:sldId id="280" r:id="rId19"/>
    <p:sldId id="287" r:id="rId20"/>
    <p:sldId id="286" r:id="rId21"/>
    <p:sldId id="283" r:id="rId22"/>
    <p:sldId id="288" r:id="rId23"/>
    <p:sldId id="289" r:id="rId24"/>
    <p:sldId id="284" r:id="rId25"/>
    <p:sldId id="285" r:id="rId26"/>
    <p:sldId id="276" r:id="rId27"/>
    <p:sldId id="278" r:id="rId28"/>
    <p:sldId id="277" r:id="rId29"/>
    <p:sldId id="261" r:id="rId30"/>
    <p:sldId id="266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8A95-7FCF-F344-D0F9-AF44566A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2230-A75A-9117-F21D-7400A7B1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A1CA-425F-E481-50EF-E7DDC83E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309E-161E-46AC-3238-DD16EE8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523A-8BAE-5882-C2B6-4CC195C4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68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603E-DA67-DE9C-6B66-184B35D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2335A-34B4-BEFF-C2B4-DB5E1E25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806E-D40B-97D7-A414-11B2DE2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469B-42EF-DABC-7893-BD0A9F3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2484-8A78-35B6-CAA6-BEA3633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8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C928-C474-AA9D-AB9F-0B1D2C0A0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D3A0-C611-A1B2-F21F-6F76B733E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A34A-443D-046C-1308-40E2A60D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9286-A533-BFCE-F7D4-F8355EA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0CD4-2D4A-C576-C6F8-EC99A6BC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5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DE98-E90B-C9B9-A38E-A46090C1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8B8E-8034-08B3-F242-F5225DF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BD98-3E5E-FB92-6D02-EA5C9CE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FB44-D1EB-0889-4EE8-37F220A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7227-E69A-8D20-8F9C-442FFE1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10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B4C-E469-89A8-FCF8-94D2AB45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D5AD-9F9A-8564-DDDC-77C59FD5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BEA8-F41C-C89C-53AC-6A35CB7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EE9A-FD12-EC0A-377A-0C1C6094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71EA-153F-4B6B-6F4F-FE60EB17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4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71E-CF48-448E-A028-6E9D054B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3D54-ADC3-39EB-4CCA-2DC0E5D58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AC51-2465-FF64-496C-DF1FD4DF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975E3-4A76-E13F-32A2-3D46B8C8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D65E-9DB3-B4C1-103D-44F9E958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57CE-0D7B-A1E9-E2FC-CCF04E50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3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6A99-ED1C-9502-C484-A1C96F7C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2DD7-B082-1E72-16C4-CBF487F9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A4677-BC10-CA69-8E57-5033A5970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69817-32B7-8F3E-E8D6-C9215E48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A6781-1518-A112-8E90-178D46EA8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45A93-FE30-E69C-0D7D-3C667185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4AEFB-109C-F205-4316-8A282271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FCB3-C360-C49C-F463-BE3B30AB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14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7F0D-D9D7-85AB-E096-357197A5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53EAD-5797-9E28-54F0-27734E4A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F9DE8-5577-2901-AEA9-00B6FE4E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4D7F9-AAE0-C508-266C-70E28C92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8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4C02C-A76D-D328-456E-CCB4C46C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BB150-4B78-6564-1593-396E636D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655B-2CEF-58A5-16C9-951A04BB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6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40B4-63DB-409D-D45A-A12B7AC4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6FC0-46FA-C466-BAFB-93699B15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71C-4FB5-A485-46D1-48D373DC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0C09-A2CB-1E77-6ECE-BF94178E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98A6-DB4E-6BF0-7759-E77EB0AF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BBE-78FC-66FA-906B-C997EE0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76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2F0-696C-42E7-D02C-081BD067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1AC75-1ACB-CF6D-3360-BA49952E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4D822-FFF9-5677-4D7B-EBF47968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536A-2EF6-9827-C233-3C48485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8A26-5345-790B-B6BD-E2D64A92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C036-C4D9-F06D-C756-EE000487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65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4B25-3069-849D-3C05-C4F562E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0DEA-17D8-0486-0346-9B03C2FE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FC78-00E0-3D3F-B598-5069409B7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670F-A0D1-4BE4-953D-9BDA9682CB99}" type="datetimeFigureOut">
              <a:rPr lang="id-ID" smtClean="0"/>
              <a:t>12/12/2022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1D2C-8BA0-B7F4-FB62-D7376859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E80C-0ACB-C24D-5D95-081C7C354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224-8362-403C-B1DB-397E8306C71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0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deka.com/trending/pengertian-html-lengkap-dengan-fungsi-dan-sejarah-kemunculannya-kln.html" TargetMode="External"/><Relationship Id="rId2" Type="http://schemas.openxmlformats.org/officeDocument/2006/relationships/hyperlink" Target="https://katadata.co.id/safrezi/berita/6200a2a9697ec/pengertian-website-menurut-para-ahli-beserta-jenis-dan-fungsin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iagahoster.co.id/blog/pengertian-php/" TargetMode="External"/><Relationship Id="rId5" Type="http://schemas.openxmlformats.org/officeDocument/2006/relationships/hyperlink" Target="https://www.ekrut.com/media/xampp-adalah" TargetMode="External"/><Relationship Id="rId4" Type="http://schemas.openxmlformats.org/officeDocument/2006/relationships/hyperlink" Target="https://www.sekawanmedia.co.id/blog/pengertian-mysq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805940" y="1843691"/>
            <a:ext cx="8580120" cy="3170617"/>
          </a:xfrm>
          <a:prstGeom prst="roundRect">
            <a:avLst>
              <a:gd name="adj" fmla="val 1137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8E806D-7E11-A9E6-CE26-B8AC0F309A32}"/>
              </a:ext>
            </a:extLst>
          </p:cNvPr>
          <p:cNvSpPr txBox="1"/>
          <p:nvPr/>
        </p:nvSpPr>
        <p:spPr>
          <a:xfrm>
            <a:off x="2145526" y="2228670"/>
            <a:ext cx="7900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Project Website Film</a:t>
            </a:r>
            <a:endParaRPr lang="id-ID" sz="7200" dirty="0">
              <a:solidFill>
                <a:schemeClr val="bg1">
                  <a:lumMod val="75000"/>
                </a:schemeClr>
              </a:solidFill>
              <a:latin typeface="Fugaz One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7" y="3375073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4084069" y="3482925"/>
            <a:ext cx="4023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Montserrat" panose="00000500000000000000" pitchFamily="2" charset="0"/>
              </a:rPr>
              <a:t>Flixmo21</a:t>
            </a:r>
            <a:r>
              <a:rPr lang="en-US" sz="5400" dirty="0">
                <a:solidFill>
                  <a:srgbClr val="FF6161"/>
                </a:solidFill>
                <a:latin typeface="Montserrat" panose="00000500000000000000" pitchFamily="2" charset="0"/>
              </a:rPr>
              <a:t> </a:t>
            </a:r>
            <a:endParaRPr lang="id-ID" sz="5400" dirty="0">
              <a:solidFill>
                <a:srgbClr val="FF616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1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2562776"/>
            <a:ext cx="10220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HTML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bahasa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membuat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Bagi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mereka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bekerja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dunia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komputasi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Anda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perlu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mengetahui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berbagai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kode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HTML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singkatan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dari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Hypertext Markup Language.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Fungsi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HTML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membuat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dokumen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elektronik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(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disebut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)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ditampilkan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World Wide Web (www).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Setiap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berisi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serangkaian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tautan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lain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disebut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hyperlink.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1598208" y="434695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HTML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7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1947223"/>
            <a:ext cx="10220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MySQL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DBMS (Database Management System)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perintah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SQL (Structured Query Language),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banyak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pembuatan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aplikasi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berbasis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saat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MySQL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terbagi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menjadi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dua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lisensi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pertama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gratis, di mana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setiap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orang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tersebut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Lain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shareware, di mana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berpemilik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memiliki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batasan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penggunaannya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MySQL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termasuk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RDBMS (Relational Database Management System). Jadi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tabel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kolom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dan baris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struktur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basis data.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Sehingga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proses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pengumpulan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informasi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bantuan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metode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basis data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relasional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sebagai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penghubung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antara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server basis data.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1476378" y="434695"/>
            <a:ext cx="1653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MySQL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4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2101111"/>
            <a:ext cx="102208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XAMPP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atau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aplikasi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komputer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banyak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web oleh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pengembang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juga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dipelajari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membangun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situs web. XAMPP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merupakan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perangkat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lunak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berbasis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 server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bersifat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open source (gratis)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mendukung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berbagai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sistem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operasi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seperti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Linux OS, Windows OS, Mac OS dan Solaris.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XAMPP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menghemat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anggaran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karena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menggantikan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layanan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 hosting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menyimpan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file website pada local hosting,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sehingga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diakses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dari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browser. XAMPP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dikembangkan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pada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tahun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2002 oleh Apache Friends Team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tersedia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secara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bebas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bawah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GNU (General Public License).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1480387" y="434695"/>
            <a:ext cx="164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70C0"/>
                </a:solidFill>
                <a:latin typeface="Fugaz One" pitchFamily="2" charset="0"/>
              </a:rPr>
              <a:t>Xampp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8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2254999"/>
            <a:ext cx="10220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PHP (PHP:</a:t>
            </a: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Hypertext Preprocessor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bahasa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skrip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sisi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server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sumber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terbuka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Sebagai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bahasa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scripting, PHP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mengeksekusi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perintah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pemrograman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selama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proses runtime. Hasil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dari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instruksi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tersebut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tentunya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berbeda-beda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sesuai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data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diolah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PHP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bahasa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pemrograman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sisi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server,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jadi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skrip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PHP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diproses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server.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Jenis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server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biasa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PHP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termasuk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Apache, Nginx,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LiteSpeed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1786560" y="434695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PHP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00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681417" y="1078983"/>
            <a:ext cx="8829165" cy="4700034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3072410" y="2305615"/>
            <a:ext cx="4139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Pembahasan</a:t>
            </a:r>
            <a:endParaRPr lang="en-US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endParaRPr lang="en-US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pl-PL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III.1 Kode Program</a:t>
            </a:r>
          </a:p>
          <a:p>
            <a:pPr lvl="0">
              <a:defRPr/>
            </a:pPr>
            <a:r>
              <a:rPr lang="pl-PL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III.2 Tampilan Program</a:t>
            </a:r>
            <a:endParaRPr lang="id-ID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6" y="5121115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3072410" y="1104115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Bab 3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4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504081" y="414921"/>
            <a:ext cx="427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Controller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F21B13-D6D7-9B78-F247-F3341EBC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570852"/>
            <a:ext cx="8677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504081" y="414921"/>
            <a:ext cx="427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Controller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D6D4-6A84-A005-0722-541239E4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341678"/>
            <a:ext cx="86582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504081" y="414921"/>
            <a:ext cx="427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Controller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5E611-0F20-C4E7-6773-C91031C9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366962"/>
            <a:ext cx="8658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532040" y="414921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>
                <a:solidFill>
                  <a:srgbClr val="FF6161"/>
                </a:solidFill>
                <a:latin typeface="Fugaz One" pitchFamily="2" charset="0"/>
              </a:rPr>
              <a:t>login user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EEE9E-3AAF-C42D-FC6D-C97625AA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018913"/>
            <a:ext cx="65246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2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668031" y="436371"/>
            <a:ext cx="4626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>
                <a:solidFill>
                  <a:srgbClr val="FF6161"/>
                </a:solidFill>
                <a:latin typeface="Fugaz One" pitchFamily="2" charset="0"/>
              </a:rPr>
              <a:t>login admin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350C-B7C9-18F3-2F83-B370EB12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946833"/>
            <a:ext cx="62293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5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805940" y="1308986"/>
            <a:ext cx="8580120" cy="2835655"/>
          </a:xfrm>
          <a:prstGeom prst="roundRect">
            <a:avLst>
              <a:gd name="adj" fmla="val 1137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8E806D-7E11-A9E6-CE26-B8AC0F309A32}"/>
              </a:ext>
            </a:extLst>
          </p:cNvPr>
          <p:cNvSpPr txBox="1"/>
          <p:nvPr/>
        </p:nvSpPr>
        <p:spPr>
          <a:xfrm>
            <a:off x="3789439" y="1610199"/>
            <a:ext cx="4613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Kelompok</a:t>
            </a:r>
            <a:r>
              <a:rPr lang="en-US" sz="7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1</a:t>
            </a:r>
            <a:endParaRPr lang="id-ID" sz="7200" dirty="0">
              <a:solidFill>
                <a:schemeClr val="bg1">
                  <a:lumMod val="75000"/>
                </a:schemeClr>
              </a:solidFill>
              <a:latin typeface="Fugaz One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8" y="2726814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2583386" y="2944915"/>
            <a:ext cx="7170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0070C0"/>
                </a:solidFill>
                <a:latin typeface="Montserrat" panose="00000500000000000000" pitchFamily="2" charset="0"/>
              </a:rPr>
              <a:t>Anggota</a:t>
            </a:r>
            <a:r>
              <a:rPr lang="en-US" sz="4400" dirty="0">
                <a:solidFill>
                  <a:srgbClr val="0070C0"/>
                </a:solidFill>
                <a:latin typeface="Montserrat" panose="00000500000000000000" pitchFamily="2" charset="0"/>
              </a:rPr>
              <a:t> </a:t>
            </a:r>
            <a:r>
              <a:rPr lang="en-US" sz="4400" dirty="0" err="1">
                <a:solidFill>
                  <a:srgbClr val="0070C0"/>
                </a:solidFill>
                <a:latin typeface="Montserrat" panose="00000500000000000000" pitchFamily="2" charset="0"/>
              </a:rPr>
              <a:t>Kelompok</a:t>
            </a:r>
            <a:r>
              <a:rPr lang="en-US" sz="4400" dirty="0">
                <a:solidFill>
                  <a:srgbClr val="0070C0"/>
                </a:solidFill>
                <a:latin typeface="Montserrat" panose="00000500000000000000" pitchFamily="2" charset="0"/>
              </a:rPr>
              <a:t> </a:t>
            </a:r>
            <a:endParaRPr lang="id-ID" sz="4400" dirty="0">
              <a:solidFill>
                <a:srgbClr val="0070C0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B45FE-1966-208D-5981-B697B645C56C}"/>
              </a:ext>
            </a:extLst>
          </p:cNvPr>
          <p:cNvGrpSpPr/>
          <p:nvPr/>
        </p:nvGrpSpPr>
        <p:grpSpPr>
          <a:xfrm>
            <a:off x="2169530" y="4603970"/>
            <a:ext cx="2255281" cy="2004033"/>
            <a:chOff x="7648573" y="4586131"/>
            <a:chExt cx="1507982" cy="11717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99244AB-76CA-B773-B586-A4E440CE21A2}"/>
                </a:ext>
              </a:extLst>
            </p:cNvPr>
            <p:cNvSpPr/>
            <p:nvPr/>
          </p:nvSpPr>
          <p:spPr>
            <a:xfrm>
              <a:off x="7648573" y="4586131"/>
              <a:ext cx="1507982" cy="1158960"/>
            </a:xfrm>
            <a:prstGeom prst="roundRect">
              <a:avLst>
                <a:gd name="adj" fmla="val 14988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3AA045-9004-F521-C976-0F635C8CDCD9}"/>
                </a:ext>
              </a:extLst>
            </p:cNvPr>
            <p:cNvSpPr txBox="1"/>
            <p:nvPr/>
          </p:nvSpPr>
          <p:spPr>
            <a:xfrm>
              <a:off x="7711196" y="5487977"/>
              <a:ext cx="1382733" cy="26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M.Rizki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Teguh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Esa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 P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(15200104)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FE50C2-84CD-37C5-FE7E-96B891FA6357}"/>
              </a:ext>
            </a:extLst>
          </p:cNvPr>
          <p:cNvGrpSpPr/>
          <p:nvPr/>
        </p:nvGrpSpPr>
        <p:grpSpPr>
          <a:xfrm>
            <a:off x="5041025" y="4603970"/>
            <a:ext cx="2255281" cy="2004033"/>
            <a:chOff x="7648573" y="4586131"/>
            <a:chExt cx="1507982" cy="117178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79E3A2-5542-EF54-F5C7-06CF76A55920}"/>
                </a:ext>
              </a:extLst>
            </p:cNvPr>
            <p:cNvSpPr/>
            <p:nvPr/>
          </p:nvSpPr>
          <p:spPr>
            <a:xfrm>
              <a:off x="7648573" y="4586131"/>
              <a:ext cx="1507982" cy="1158960"/>
            </a:xfrm>
            <a:prstGeom prst="roundRect">
              <a:avLst>
                <a:gd name="adj" fmla="val 14988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384B2-37E2-EDF3-6AEF-561C5ED9EEC7}"/>
                </a:ext>
              </a:extLst>
            </p:cNvPr>
            <p:cNvSpPr txBox="1"/>
            <p:nvPr/>
          </p:nvSpPr>
          <p:spPr>
            <a:xfrm>
              <a:off x="7711196" y="5487977"/>
              <a:ext cx="1382733" cy="26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Ahmad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Apriya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Hafis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endParaRPr>
            </a:p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(152001089)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274E6A-BD3B-1314-EDE2-FBD7AE8F53B3}"/>
              </a:ext>
            </a:extLst>
          </p:cNvPr>
          <p:cNvGrpSpPr/>
          <p:nvPr/>
        </p:nvGrpSpPr>
        <p:grpSpPr>
          <a:xfrm>
            <a:off x="7912521" y="4603970"/>
            <a:ext cx="2255281" cy="2004033"/>
            <a:chOff x="7648573" y="4586131"/>
            <a:chExt cx="1507982" cy="11717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7831B78-751B-1659-D514-C3BBCD93C2D1}"/>
                </a:ext>
              </a:extLst>
            </p:cNvPr>
            <p:cNvSpPr/>
            <p:nvPr/>
          </p:nvSpPr>
          <p:spPr>
            <a:xfrm>
              <a:off x="7648573" y="4586131"/>
              <a:ext cx="1507982" cy="1158960"/>
            </a:xfrm>
            <a:prstGeom prst="roundRect">
              <a:avLst>
                <a:gd name="adj" fmla="val 14988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8B08E-3198-1321-D89E-0C2DDE12B18B}"/>
                </a:ext>
              </a:extLst>
            </p:cNvPr>
            <p:cNvSpPr txBox="1"/>
            <p:nvPr/>
          </p:nvSpPr>
          <p:spPr>
            <a:xfrm>
              <a:off x="7711196" y="5487977"/>
              <a:ext cx="1382733" cy="26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Ghifarul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Azhar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endParaRPr>
            </a:p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Fugaz One" pitchFamily="2" charset="0"/>
                </a:rPr>
                <a:t>(15200234)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1201CF3-E10D-CE6A-05F6-F6FE25630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11" y="4908188"/>
            <a:ext cx="1191496" cy="11914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80E850-1347-48C2-C640-6381F82D4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84" y="4859651"/>
            <a:ext cx="1241758" cy="124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3A78EB-F8F2-33E5-760A-C00D75731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9" y="4870261"/>
            <a:ext cx="1233437" cy="12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864661" y="414921"/>
            <a:ext cx="3554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>
                <a:solidFill>
                  <a:srgbClr val="FF6161"/>
                </a:solidFill>
                <a:latin typeface="Fugaz One" pitchFamily="2" charset="0"/>
              </a:rPr>
              <a:t>Home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4C85-C78E-A39B-1B5F-FA897004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27" y="1495167"/>
            <a:ext cx="9149745" cy="4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651248" y="463447"/>
            <a:ext cx="629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paket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rgbClr val="FF6161"/>
                </a:solidFill>
                <a:latin typeface="Fugaz One" pitchFamily="2" charset="0"/>
              </a:rPr>
              <a:t>berlangganan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E6A4-697B-F55A-A1B9-0EDD01D8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736253"/>
            <a:ext cx="104108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5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1286005" y="463447"/>
            <a:ext cx="502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rgbClr val="FF6161"/>
                </a:solidFill>
                <a:latin typeface="Fugaz One" pitchFamily="2" charset="0"/>
              </a:rPr>
              <a:t>berlangganan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399C8-4143-C5BB-5ADB-E2383C10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3" y="2092493"/>
            <a:ext cx="9930714" cy="43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1286005" y="463447"/>
            <a:ext cx="502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rgbClr val="FF6161"/>
                </a:solidFill>
                <a:latin typeface="Fugaz One" pitchFamily="2" charset="0"/>
              </a:rPr>
              <a:t>berlangganan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399C8-4143-C5BB-5ADB-E2383C10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3" y="2092493"/>
            <a:ext cx="9930714" cy="43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1620101" y="463447"/>
            <a:ext cx="4359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daftar film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2869A-EB03-143D-ED62-49FA2C4D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01" y="1765713"/>
            <a:ext cx="9242597" cy="4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7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1C60D4-BDEA-AE7F-1B9A-155F02645576}"/>
              </a:ext>
            </a:extLst>
          </p:cNvPr>
          <p:cNvSpPr txBox="1"/>
          <p:nvPr/>
        </p:nvSpPr>
        <p:spPr>
          <a:xfrm>
            <a:off x="1161066" y="463447"/>
            <a:ext cx="5277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Tampilan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menonton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film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AC875-89EE-F3FD-7895-43B0C35E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1" y="1749076"/>
            <a:ext cx="9304638" cy="4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681417" y="1078983"/>
            <a:ext cx="8829165" cy="4700034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3072410" y="2558617"/>
            <a:ext cx="7346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Penutup</a:t>
            </a:r>
          </a:p>
          <a:p>
            <a:pPr lvl="0">
              <a:defRPr/>
            </a:pPr>
            <a:endParaRPr lang="fi-FI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IV.1 Kesimpulan	</a:t>
            </a: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IV.2 Saran</a:t>
            </a:r>
            <a:endParaRPr lang="id-ID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6" y="5121115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3072410" y="1104115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Bab 4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141215" y="626424"/>
            <a:ext cx="9909569" cy="5605152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1727238" y="1959447"/>
            <a:ext cx="87375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Pembuatan Website Film Flixmo21 bertujuan untuk mempermudah</a:t>
            </a:r>
          </a:p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bagian pemasaran film melakukan tugasnya memperkenalkan website Flixmo21, dan meemberikan manfaat kepada pengguna yang ingin menonton film. Secara garis besar, setelah pelaksanaan uji</a:t>
            </a:r>
          </a:p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coba pada website dapat diambil beberapa kesimpulan yaitu:</a:t>
            </a:r>
          </a:p>
          <a:p>
            <a:pPr lvl="0">
              <a:defRPr/>
            </a:pPr>
            <a:endParaRPr lang="fi-FI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Website  Flixmo21 ini berisi film-film terbaru,transaksi yang mudah,dan tampilan antarmuka yang mudah digunakan.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Website Flixmo21 ini memiliki fitur Berlangganan yang bertujuan untukmemudahkan pelanggan yang ingin melakukan pemesanan  dan bisa menikmati film dimana saja.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id-ID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Web ini telah berhasil dibangun dan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id-ID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diimplementasikan dengan menggunakan PHP dengan</a:t>
            </a:r>
            <a:r>
              <a:rPr lang="en-US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id-ID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javascript</a:t>
            </a:r>
            <a:r>
              <a:rPr lang="id-ID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id-ID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database</a:t>
            </a:r>
            <a:r>
              <a:rPr lang="id-ID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id-ID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MySQL</a:t>
            </a:r>
            <a:endParaRPr lang="id-ID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5" y="5746287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4705694" y="1003861"/>
            <a:ext cx="2594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Kesimpulan</a:t>
            </a:r>
            <a:endParaRPr lang="id-ID" sz="4000" dirty="0">
              <a:solidFill>
                <a:srgbClr val="FF5353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141215" y="626424"/>
            <a:ext cx="9909569" cy="5605152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1434224" y="2200859"/>
            <a:ext cx="9323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Beberapa saran yang dapat diambil dari proses analisa sampai pada pembuatan website film Flixmo21 untuk pengguna yang suka menonton film, sebagai berikut:</a:t>
            </a:r>
          </a:p>
          <a:p>
            <a:pPr lvl="0">
              <a:defRPr/>
            </a:pPr>
            <a:endParaRPr lang="fi-FI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1. Memperbaiki interface website agar lebih rapi dan efektif dengan CSS.</a:t>
            </a:r>
          </a:p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2. Menambahkan enkripsi untuk data password agar keamanan data member lebih baik dan terjaga.</a:t>
            </a:r>
          </a:p>
          <a:p>
            <a:pPr lvl="0">
              <a:defRPr/>
            </a:pPr>
            <a:r>
              <a:rPr lang="fi-FI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3. Menambahkan fitur – fitur lain seperti room komentar dan  agar jejaring sosial ini lebih hidup dan lengkap. </a:t>
            </a:r>
            <a:endParaRPr lang="id-ID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6" y="5121115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5328267" y="1003861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Saran</a:t>
            </a:r>
            <a:endParaRPr lang="id-ID" sz="4000" dirty="0">
              <a:solidFill>
                <a:srgbClr val="FF5353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46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5" cy="5031911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0BE27-2D2E-2878-7160-05CADB908654}"/>
              </a:ext>
            </a:extLst>
          </p:cNvPr>
          <p:cNvGrpSpPr/>
          <p:nvPr/>
        </p:nvGrpSpPr>
        <p:grpSpPr>
          <a:xfrm>
            <a:off x="837555" y="1429583"/>
            <a:ext cx="10096608" cy="1288796"/>
            <a:chOff x="837555" y="1929899"/>
            <a:chExt cx="4653647" cy="12887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2424FD-B2F1-5E72-D181-C77ECC43F8B8}"/>
                </a:ext>
              </a:extLst>
            </p:cNvPr>
            <p:cNvSpPr txBox="1"/>
            <p:nvPr/>
          </p:nvSpPr>
          <p:spPr>
            <a:xfrm>
              <a:off x="867211" y="1929899"/>
              <a:ext cx="477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6161"/>
                  </a:solidFill>
                  <a:latin typeface="Fugaz One" pitchFamily="2" charset="0"/>
                </a:rPr>
                <a:t>Website</a:t>
              </a:r>
              <a:endPara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A50EF1-D223-A152-A1D7-A3248835696D}"/>
                </a:ext>
              </a:extLst>
            </p:cNvPr>
            <p:cNvSpPr txBox="1"/>
            <p:nvPr/>
          </p:nvSpPr>
          <p:spPr>
            <a:xfrm>
              <a:off x="837555" y="2264588"/>
              <a:ext cx="465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iftitah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Nurul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Laily</a:t>
              </a:r>
              <a:r>
                <a:rPr lang="en-US" sz="1400" dirty="0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 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Artikel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telah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tayang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di Katadata.co.id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dengan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judul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Pengertian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Website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Menurut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Para Ahli,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Beserta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Jenis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dan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Fungsinya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" ,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  <a:hlinkClick r:id="rId2"/>
                </a:rPr>
                <a:t>https://katadata.co.id/safrezi/berita/6200a2a9697ec/pengertian-website-menurut-para-ahli-beserta-jenis-dan-fungsinya</a:t>
              </a:r>
              <a:endParaRPr lang="en-US" sz="14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endParaRPr>
            </a:p>
            <a:p>
              <a:pPr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BEA710-84D1-A190-8845-09B4108ED095}"/>
              </a:ext>
            </a:extLst>
          </p:cNvPr>
          <p:cNvGrpSpPr/>
          <p:nvPr/>
        </p:nvGrpSpPr>
        <p:grpSpPr>
          <a:xfrm>
            <a:off x="837555" y="2497699"/>
            <a:ext cx="10096608" cy="1288796"/>
            <a:chOff x="837555" y="3211936"/>
            <a:chExt cx="4653647" cy="12887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4E0DF8-9DFA-97FF-6521-12B3CBDDCD32}"/>
                </a:ext>
              </a:extLst>
            </p:cNvPr>
            <p:cNvSpPr txBox="1"/>
            <p:nvPr/>
          </p:nvSpPr>
          <p:spPr>
            <a:xfrm>
              <a:off x="867211" y="3211936"/>
              <a:ext cx="36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6161"/>
                  </a:solidFill>
                  <a:latin typeface="Fugaz One" pitchFamily="2" charset="0"/>
                </a:rPr>
                <a:t>HTML</a:t>
              </a:r>
              <a:endPara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594EC4-D7B5-FB2E-5E49-3B5E2352F4E3}"/>
                </a:ext>
              </a:extLst>
            </p:cNvPr>
            <p:cNvSpPr txBox="1"/>
            <p:nvPr/>
          </p:nvSpPr>
          <p:spPr>
            <a:xfrm>
              <a:off x="837555" y="3546625"/>
              <a:ext cx="465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Merdeka.com,(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Kamis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18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Februari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2021 10:14)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Pengertian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HTML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Lengkap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dengan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Fungsi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dan Sejarah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Kemunculannya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  <a:hlinkClick r:id="rId3"/>
                </a:rPr>
                <a:t>https://www.merdeka.com/trending/pengertian-html-lengkap-dengan-fungsi-dan-sejarah-kemunculannya-kln.html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059C1-0630-6B27-AE56-F49B1B4BACED}"/>
              </a:ext>
            </a:extLst>
          </p:cNvPr>
          <p:cNvGrpSpPr/>
          <p:nvPr/>
        </p:nvGrpSpPr>
        <p:grpSpPr>
          <a:xfrm>
            <a:off x="837555" y="3551424"/>
            <a:ext cx="10624642" cy="1073353"/>
            <a:chOff x="837555" y="4493973"/>
            <a:chExt cx="4653647" cy="107335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61EAFA-5D39-FAE2-03CA-80431F95619C}"/>
                </a:ext>
              </a:extLst>
            </p:cNvPr>
            <p:cNvSpPr txBox="1"/>
            <p:nvPr/>
          </p:nvSpPr>
          <p:spPr>
            <a:xfrm>
              <a:off x="867211" y="4493973"/>
              <a:ext cx="402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6161"/>
                  </a:solidFill>
                  <a:latin typeface="Fugaz One" pitchFamily="2" charset="0"/>
                </a:rPr>
                <a:t>MySQL</a:t>
              </a:r>
              <a:endPara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99E44-F35D-E90C-5F53-45E69B1C5FAA}"/>
                </a:ext>
              </a:extLst>
            </p:cNvPr>
            <p:cNvSpPr txBox="1"/>
            <p:nvPr/>
          </p:nvSpPr>
          <p:spPr>
            <a:xfrm>
              <a:off x="837555" y="4828662"/>
              <a:ext cx="4653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Muhammad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Robith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Adani, sekawanmedia.co.id (August 15, 2020)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  <a:hlinkClick r:id="rId4"/>
                </a:rPr>
                <a:t>https://www.sekawanmedia.co.id/blog/pengertian-mysql/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8982A69-ED63-6150-F1CF-F0696E0A3DE5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182456-5C26-3741-DE0D-7A0152FAC749}"/>
              </a:ext>
            </a:extLst>
          </p:cNvPr>
          <p:cNvSpPr txBox="1"/>
          <p:nvPr/>
        </p:nvSpPr>
        <p:spPr>
          <a:xfrm>
            <a:off x="1804957" y="446072"/>
            <a:ext cx="32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Daftar Pustaka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52B91B-0DB2-1DAC-BBF9-157F5E147EC6}"/>
              </a:ext>
            </a:extLst>
          </p:cNvPr>
          <p:cNvGrpSpPr/>
          <p:nvPr/>
        </p:nvGrpSpPr>
        <p:grpSpPr>
          <a:xfrm>
            <a:off x="837555" y="4335789"/>
            <a:ext cx="10096608" cy="1073353"/>
            <a:chOff x="837555" y="3211936"/>
            <a:chExt cx="4653647" cy="10733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98E5AF-EE10-3992-3032-F2D937F5DAC4}"/>
                </a:ext>
              </a:extLst>
            </p:cNvPr>
            <p:cNvSpPr txBox="1"/>
            <p:nvPr/>
          </p:nvSpPr>
          <p:spPr>
            <a:xfrm>
              <a:off x="867211" y="3211936"/>
              <a:ext cx="422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6161"/>
                  </a:solidFill>
                  <a:effectLst/>
                  <a:uLnTx/>
                  <a:uFillTx/>
                  <a:latin typeface="Fugaz One" pitchFamily="2" charset="0"/>
                  <a:ea typeface="+mn-ea"/>
                  <a:cs typeface="+mn-cs"/>
                </a:rPr>
                <a:t>Xampp</a:t>
              </a:r>
              <a:endPara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7B6EFB-2242-4407-08CC-D2087AECACC8}"/>
                </a:ext>
              </a:extLst>
            </p:cNvPr>
            <p:cNvSpPr txBox="1"/>
            <p:nvPr/>
          </p:nvSpPr>
          <p:spPr>
            <a:xfrm>
              <a:off x="837555" y="3546625"/>
              <a:ext cx="4653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Anisa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Sekarningrum,ekrut.com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,(15 September 2021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) XAMPP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adalah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: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Pengertian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fungsi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5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komponen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dan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cara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menggunakanya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  <a:hlinkClick r:id="rId5"/>
                </a:rPr>
                <a:t>https://www.ekrut.com/media/xampp-adalah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450E4-D06C-2CBE-F546-6E8DD8B5DA17}"/>
              </a:ext>
            </a:extLst>
          </p:cNvPr>
          <p:cNvGrpSpPr/>
          <p:nvPr/>
        </p:nvGrpSpPr>
        <p:grpSpPr>
          <a:xfrm>
            <a:off x="837555" y="5315259"/>
            <a:ext cx="10096608" cy="1238902"/>
            <a:chOff x="837555" y="3211936"/>
            <a:chExt cx="4653647" cy="14559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CC44E-0DF0-0FCC-9F67-14E9388BEC40}"/>
                </a:ext>
              </a:extLst>
            </p:cNvPr>
            <p:cNvSpPr txBox="1"/>
            <p:nvPr/>
          </p:nvSpPr>
          <p:spPr>
            <a:xfrm>
              <a:off x="867211" y="3211936"/>
              <a:ext cx="281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6161"/>
                  </a:solidFill>
                  <a:latin typeface="Fugaz One" pitchFamily="2" charset="0"/>
                </a:rPr>
                <a:t>PHP</a:t>
              </a:r>
              <a:endPara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6F723-3FF3-6254-B645-06960CA9C080}"/>
                </a:ext>
              </a:extLst>
            </p:cNvPr>
            <p:cNvSpPr txBox="1"/>
            <p:nvPr/>
          </p:nvSpPr>
          <p:spPr>
            <a:xfrm>
              <a:off x="837555" y="3546625"/>
              <a:ext cx="4653647" cy="112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Salmaa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Awwaabiin,niagahoster.co.id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,(November 2, 2021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)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Pengertian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PHP,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Fungsi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dan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Sintaks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 </a:t>
              </a:r>
              <a:r>
                <a:rPr lang="en-US" sz="14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Dasarnya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</a:rPr>
                <a:t>, </a:t>
              </a:r>
              <a:r>
                <a:rPr lang="en-US" sz="14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Noto Sans" panose="020B0502040504020204" pitchFamily="34" charset="0"/>
                  <a:hlinkClick r:id="rId6"/>
                </a:rPr>
                <a:t>https://www.niagahoster.co.id/blog/pengertian-php/</a:t>
              </a:r>
              <a:endPara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Noto Sans" panose="020B0502040504020204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uLnTx/>
                <a:uFillTx/>
                <a:latin typeface="Noto Sans" panose="020B0502040504020204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14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1591101"/>
            <a:ext cx="102208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Puji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syukur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kehadirat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Tuhan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maha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Esa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atas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segala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nikmatNya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sehingga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Project website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berjudul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Film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diselesaikan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baik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tanpa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berarti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disusun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memenuhi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tugas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ujian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akhir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semester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mata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kuliah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 Web Programming III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diampu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oleh Bapak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Yuris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Alkhalifi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M.Kom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Kami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berharap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semoga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memberikan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kemudahan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para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pengguna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ingin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menonton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film 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Selain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itu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besar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harapan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kami agar Website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bermanfaat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kehidupan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sehari-hari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</a:t>
            </a: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Karena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keterbatasan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pengetahuan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kami,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tentu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masih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banyak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kekurangan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membuat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Tiada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sempurna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dunia,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melainkan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Allah SWT.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Tuhan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Maha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Sempurna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karena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itu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kami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memohon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kritik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saran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membangun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bagi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perbaikan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kami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selanjutnya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784806" y="460133"/>
            <a:ext cx="3319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Kata </a:t>
            </a:r>
            <a:r>
              <a:rPr lang="en-US" sz="4000" dirty="0" err="1">
                <a:solidFill>
                  <a:srgbClr val="0070C0"/>
                </a:solidFill>
                <a:latin typeface="Fugaz One" pitchFamily="2" charset="0"/>
              </a:rPr>
              <a:t>Pengantar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8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A359AC-1D40-73FD-EA78-97F099B87FA3}"/>
              </a:ext>
            </a:extLst>
          </p:cNvPr>
          <p:cNvSpPr/>
          <p:nvPr/>
        </p:nvSpPr>
        <p:spPr>
          <a:xfrm>
            <a:off x="1805940" y="1897380"/>
            <a:ext cx="8580120" cy="3063241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5C271-2827-D7E2-12E0-98D9E02C982D}"/>
              </a:ext>
            </a:extLst>
          </p:cNvPr>
          <p:cNvSpPr txBox="1"/>
          <p:nvPr/>
        </p:nvSpPr>
        <p:spPr>
          <a:xfrm>
            <a:off x="3024300" y="2774821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THANK</a:t>
            </a:r>
            <a:r>
              <a:rPr lang="en-US" sz="9600" dirty="0">
                <a:solidFill>
                  <a:srgbClr val="FF6161"/>
                </a:solidFill>
                <a:latin typeface="Fugaz One" pitchFamily="2" charset="0"/>
              </a:rPr>
              <a:t> </a:t>
            </a:r>
            <a:r>
              <a:rPr lang="en-US" sz="9600" dirty="0">
                <a:solidFill>
                  <a:srgbClr val="0070C0"/>
                </a:solidFill>
                <a:latin typeface="Fugaz One" pitchFamily="2" charset="0"/>
              </a:rPr>
              <a:t>YOU</a:t>
            </a:r>
            <a:endParaRPr kumimoji="0" lang="id-ID" sz="9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ugaz One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43E455-C97D-25A2-EE8D-C09BEF254E44}"/>
              </a:ext>
            </a:extLst>
          </p:cNvPr>
          <p:cNvGrpSpPr/>
          <p:nvPr/>
        </p:nvGrpSpPr>
        <p:grpSpPr>
          <a:xfrm>
            <a:off x="2765108" y="4189489"/>
            <a:ext cx="6661785" cy="107852"/>
            <a:chOff x="2801302" y="3469088"/>
            <a:chExt cx="6589395" cy="10668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588CFF-5623-4656-C692-008C57AF3898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C1FE46-951A-C543-8332-98D4A4D797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562089-AD2E-AB33-E3E3-06C8F79932EA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95E91C-3DE1-4816-9196-37D67E70FF44}"/>
              </a:ext>
            </a:extLst>
          </p:cNvPr>
          <p:cNvGrpSpPr/>
          <p:nvPr/>
        </p:nvGrpSpPr>
        <p:grpSpPr>
          <a:xfrm>
            <a:off x="2765108" y="2560659"/>
            <a:ext cx="6661785" cy="107852"/>
            <a:chOff x="2801302" y="3469088"/>
            <a:chExt cx="6589395" cy="106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B4B5A5-70ED-6914-AE4B-967F938E4A85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49545F-A8CD-DA4F-9E3D-976D26218C3A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D27C29-0AFB-652B-6630-52D26F640B4D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06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8CDE63-E1C7-1784-895A-9239E079F8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6848" y="1380017"/>
            <a:ext cx="11178304" cy="5118736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67F510-6F95-3A1C-3A55-9501B741AB6E}"/>
              </a:ext>
            </a:extLst>
          </p:cNvPr>
          <p:cNvGrpSpPr/>
          <p:nvPr/>
        </p:nvGrpSpPr>
        <p:grpSpPr>
          <a:xfrm>
            <a:off x="1511894" y="1750176"/>
            <a:ext cx="2475815" cy="1039681"/>
            <a:chOff x="1486136" y="1876822"/>
            <a:chExt cx="2475815" cy="103968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81AE31-A2E4-B496-F378-6B610C8B2184}"/>
                </a:ext>
              </a:extLst>
            </p:cNvPr>
            <p:cNvSpPr txBox="1"/>
            <p:nvPr/>
          </p:nvSpPr>
          <p:spPr>
            <a:xfrm>
              <a:off x="1486136" y="2085506"/>
              <a:ext cx="2475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Pendahuluan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I.1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Latar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Belakang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	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I.2 Batasan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Masalah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A1F3F4-4E44-521F-1E29-BBC6676195E4}"/>
                </a:ext>
              </a:extLst>
            </p:cNvPr>
            <p:cNvSpPr txBox="1"/>
            <p:nvPr/>
          </p:nvSpPr>
          <p:spPr>
            <a:xfrm>
              <a:off x="1490575" y="1876822"/>
              <a:ext cx="595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FF6161"/>
                  </a:solidFill>
                  <a:latin typeface="Fugaz One" pitchFamily="2" charset="0"/>
                </a:rPr>
                <a:t>Bab 1</a:t>
              </a: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6F1C59-BE7A-4F93-8033-8184EE340107}"/>
              </a:ext>
            </a:extLst>
          </p:cNvPr>
          <p:cNvGrpSpPr/>
          <p:nvPr/>
        </p:nvGrpSpPr>
        <p:grpSpPr>
          <a:xfrm>
            <a:off x="6178734" y="1781269"/>
            <a:ext cx="2475815" cy="1013048"/>
            <a:chOff x="6164458" y="1896926"/>
            <a:chExt cx="2475815" cy="101304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62C7AD-0060-B15A-3570-0AD78B2E031B}"/>
                </a:ext>
              </a:extLst>
            </p:cNvPr>
            <p:cNvSpPr txBox="1"/>
            <p:nvPr/>
          </p:nvSpPr>
          <p:spPr>
            <a:xfrm>
              <a:off x="6164458" y="2078977"/>
              <a:ext cx="2475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Pembahasan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III.1 Kode Program	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III.2 Tampilan Program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672F3B-0034-F94D-91E2-54D6D7032243}"/>
                </a:ext>
              </a:extLst>
            </p:cNvPr>
            <p:cNvSpPr txBox="1"/>
            <p:nvPr/>
          </p:nvSpPr>
          <p:spPr>
            <a:xfrm>
              <a:off x="6164458" y="1896926"/>
              <a:ext cx="595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FF6161"/>
                  </a:solidFill>
                  <a:latin typeface="Fugaz One" pitchFamily="2" charset="0"/>
                </a:rPr>
                <a:t>Bab 3</a:t>
              </a: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01F72D-F408-044A-C791-3E3CAAD6E978}"/>
              </a:ext>
            </a:extLst>
          </p:cNvPr>
          <p:cNvGrpSpPr/>
          <p:nvPr/>
        </p:nvGrpSpPr>
        <p:grpSpPr>
          <a:xfrm>
            <a:off x="2828626" y="4643051"/>
            <a:ext cx="2475815" cy="1581897"/>
            <a:chOff x="1866118" y="4561074"/>
            <a:chExt cx="2475815" cy="15818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A4D598-47A2-6350-FEAB-1978D89736EB}"/>
                </a:ext>
              </a:extLst>
            </p:cNvPr>
            <p:cNvSpPr txBox="1"/>
            <p:nvPr/>
          </p:nvSpPr>
          <p:spPr>
            <a:xfrm>
              <a:off x="1866118" y="4757976"/>
              <a:ext cx="24758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Landasan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Teori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en-US" sz="1200" dirty="0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Website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en-US" sz="1200" dirty="0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HTML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		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3.   MySQL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5.   </a:t>
              </a:r>
              <a:r>
                <a:rPr lang="en-US" sz="1200" dirty="0" err="1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Xampp</a:t>
              </a:r>
              <a:endParaRPr lang="en-US" sz="12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4.   PHP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C1F9C2-6946-7A17-C9F7-0C13FCBE9431}"/>
                </a:ext>
              </a:extLst>
            </p:cNvPr>
            <p:cNvSpPr txBox="1"/>
            <p:nvPr/>
          </p:nvSpPr>
          <p:spPr>
            <a:xfrm>
              <a:off x="1866118" y="4561074"/>
              <a:ext cx="595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161"/>
                  </a:solidFill>
                  <a:effectLst/>
                  <a:uLnTx/>
                  <a:uFillTx/>
                  <a:latin typeface="Fugaz One" pitchFamily="2" charset="0"/>
                  <a:ea typeface="+mn-ea"/>
                  <a:cs typeface="+mn-cs"/>
                </a:rPr>
                <a:t>Bab 2</a:t>
              </a: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DCBAD-BF11-E5EC-CCAC-6B37E0DBB925}"/>
              </a:ext>
            </a:extLst>
          </p:cNvPr>
          <p:cNvGrpSpPr/>
          <p:nvPr/>
        </p:nvGrpSpPr>
        <p:grpSpPr>
          <a:xfrm>
            <a:off x="8800185" y="5221593"/>
            <a:ext cx="2475815" cy="1084300"/>
            <a:chOff x="8676344" y="5283141"/>
            <a:chExt cx="2475815" cy="10843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D48A3-9E22-A010-F34F-E04FDFD36A95}"/>
                </a:ext>
              </a:extLst>
            </p:cNvPr>
            <p:cNvSpPr txBox="1"/>
            <p:nvPr/>
          </p:nvSpPr>
          <p:spPr>
            <a:xfrm>
              <a:off x="8676344" y="5536444"/>
              <a:ext cx="2475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i-FI" sz="1200" dirty="0">
                  <a:solidFill>
                    <a:prstClr val="white">
                      <a:lumMod val="85000"/>
                    </a:prstClr>
                  </a:solidFill>
                  <a:latin typeface="Montserrat" panose="00000500000000000000" pitchFamily="2" charset="0"/>
                </a:rPr>
                <a:t>Penutup</a:t>
              </a:r>
              <a:r>
                <a:rPr kumimoji="0" lang="fi-FI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IV.1 Kesimpulan	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IV.2 Saran</a:t>
              </a:r>
              <a:endPara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08C494-0B15-249D-A022-C79277B76A54}"/>
                </a:ext>
              </a:extLst>
            </p:cNvPr>
            <p:cNvSpPr txBox="1"/>
            <p:nvPr/>
          </p:nvSpPr>
          <p:spPr>
            <a:xfrm>
              <a:off x="8676344" y="5283141"/>
              <a:ext cx="635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FF6161"/>
                  </a:solidFill>
                  <a:latin typeface="Fugaz One" pitchFamily="2" charset="0"/>
                </a:rPr>
                <a:t>Bab  4</a:t>
              </a:r>
              <a:endPara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srgbClr val="FF6161"/>
                </a:solidFill>
                <a:effectLst/>
                <a:uLnTx/>
                <a:uFillTx/>
                <a:latin typeface="Fugaz One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724BAE-4F59-37A9-7B43-35A1092B6D5D}"/>
              </a:ext>
            </a:extLst>
          </p:cNvPr>
          <p:cNvGrpSpPr/>
          <p:nvPr/>
        </p:nvGrpSpPr>
        <p:grpSpPr>
          <a:xfrm>
            <a:off x="2085611" y="2828247"/>
            <a:ext cx="8312108" cy="2587132"/>
            <a:chOff x="2085611" y="2828247"/>
            <a:chExt cx="8312108" cy="258713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5CABAAC-FB6C-63D2-84C0-4AE0DC234C8B}"/>
                </a:ext>
              </a:extLst>
            </p:cNvPr>
            <p:cNvSpPr/>
            <p:nvPr/>
          </p:nvSpPr>
          <p:spPr>
            <a:xfrm>
              <a:off x="2085611" y="2828247"/>
              <a:ext cx="1116460" cy="1116460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362BDD-3128-BAB4-3805-35E558834CC2}"/>
                </a:ext>
              </a:extLst>
            </p:cNvPr>
            <p:cNvSpPr/>
            <p:nvPr/>
          </p:nvSpPr>
          <p:spPr>
            <a:xfrm>
              <a:off x="4536811" y="4298919"/>
              <a:ext cx="1116460" cy="1116460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718EFD-ADE6-1CB3-45A1-8DCA67E55D0B}"/>
                </a:ext>
              </a:extLst>
            </p:cNvPr>
            <p:cNvSpPr/>
            <p:nvPr/>
          </p:nvSpPr>
          <p:spPr>
            <a:xfrm>
              <a:off x="6769373" y="2838327"/>
              <a:ext cx="1116460" cy="1116460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4D13CEE-F1A6-791E-06F4-8C0B94606E88}"/>
                </a:ext>
              </a:extLst>
            </p:cNvPr>
            <p:cNvSpPr/>
            <p:nvPr/>
          </p:nvSpPr>
          <p:spPr>
            <a:xfrm>
              <a:off x="9281259" y="4021920"/>
              <a:ext cx="1116460" cy="1116460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F71FE05C-E082-89D0-35E9-90D2359F3458}"/>
                </a:ext>
              </a:extLst>
            </p:cNvPr>
            <p:cNvCxnSpPr>
              <a:cxnSpLocks/>
              <a:stCxn id="2" idx="6"/>
              <a:endCxn id="51" idx="0"/>
            </p:cNvCxnSpPr>
            <p:nvPr/>
          </p:nvCxnSpPr>
          <p:spPr>
            <a:xfrm>
              <a:off x="3202071" y="3386477"/>
              <a:ext cx="1892970" cy="912442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DECBE64A-1C89-D7ED-3C42-180E446284F4}"/>
                </a:ext>
              </a:extLst>
            </p:cNvPr>
            <p:cNvCxnSpPr>
              <a:cxnSpLocks/>
              <a:stCxn id="52" idx="4"/>
              <a:endCxn id="51" idx="6"/>
            </p:cNvCxnSpPr>
            <p:nvPr/>
          </p:nvCxnSpPr>
          <p:spPr>
            <a:xfrm rot="5400000">
              <a:off x="6039256" y="3568802"/>
              <a:ext cx="902362" cy="1674332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65FB15E-E642-0E1A-11DB-0C85ACE210C7}"/>
                </a:ext>
              </a:extLst>
            </p:cNvPr>
            <p:cNvCxnSpPr>
              <a:cxnSpLocks/>
              <a:stCxn id="52" idx="6"/>
              <a:endCxn id="53" idx="0"/>
            </p:cNvCxnSpPr>
            <p:nvPr/>
          </p:nvCxnSpPr>
          <p:spPr>
            <a:xfrm>
              <a:off x="7885833" y="3396557"/>
              <a:ext cx="1953656" cy="625363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Graphic 110" descr="Remote work with solid fill">
              <a:extLst>
                <a:ext uri="{FF2B5EF4-FFF2-40B4-BE49-F238E27FC236}">
                  <a16:creationId xmlns:a16="http://schemas.microsoft.com/office/drawing/2014/main" id="{BDF2BEED-0644-0473-DB96-60FF5C56F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482" y="4120067"/>
              <a:ext cx="914400" cy="914400"/>
            </a:xfrm>
            <a:prstGeom prst="rect">
              <a:avLst/>
            </a:prstGeom>
          </p:spPr>
        </p:pic>
        <p:pic>
          <p:nvPicPr>
            <p:cNvPr id="113" name="Graphic 112" descr="Work from home Wi-Fi with solid fill">
              <a:extLst>
                <a:ext uri="{FF2B5EF4-FFF2-40B4-BE49-F238E27FC236}">
                  <a16:creationId xmlns:a16="http://schemas.microsoft.com/office/drawing/2014/main" id="{D07274FA-7DD2-E225-2CB8-29B351567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4164" y="2995292"/>
              <a:ext cx="773691" cy="773691"/>
            </a:xfrm>
            <a:prstGeom prst="rect">
              <a:avLst/>
            </a:prstGeom>
          </p:spPr>
        </p:pic>
        <p:pic>
          <p:nvPicPr>
            <p:cNvPr id="115" name="Graphic 114" descr="Online meeting with solid fill">
              <a:extLst>
                <a:ext uri="{FF2B5EF4-FFF2-40B4-BE49-F238E27FC236}">
                  <a16:creationId xmlns:a16="http://schemas.microsoft.com/office/drawing/2014/main" id="{424F1519-3D40-8487-0ECD-6A226DDB0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9331" y="4452444"/>
              <a:ext cx="858579" cy="858579"/>
            </a:xfrm>
            <a:prstGeom prst="rect">
              <a:avLst/>
            </a:prstGeom>
          </p:spPr>
        </p:pic>
        <p:pic>
          <p:nvPicPr>
            <p:cNvPr id="151" name="Graphic 150" descr="Checklist with solid fill">
              <a:extLst>
                <a:ext uri="{FF2B5EF4-FFF2-40B4-BE49-F238E27FC236}">
                  <a16:creationId xmlns:a16="http://schemas.microsoft.com/office/drawing/2014/main" id="{8642B925-AC54-2255-DC7B-30AB5AEB8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23702" y="2984850"/>
              <a:ext cx="815446" cy="81544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C8CF5A-6F67-CD5F-1F5D-ED4228DBB62A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063B9-3627-7659-39B8-F8B51B9635CF}"/>
              </a:ext>
            </a:extLst>
          </p:cNvPr>
          <p:cNvSpPr txBox="1"/>
          <p:nvPr/>
        </p:nvSpPr>
        <p:spPr>
          <a:xfrm>
            <a:off x="907040" y="431341"/>
            <a:ext cx="284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Pembahasan</a:t>
            </a:r>
            <a:endParaRPr lang="id-ID" sz="4000" dirty="0">
              <a:solidFill>
                <a:srgbClr val="FF6161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0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681417" y="1078983"/>
            <a:ext cx="8829165" cy="4700034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3072410" y="2508963"/>
            <a:ext cx="60471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i-FI" sz="32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Pendahuluan</a:t>
            </a:r>
          </a:p>
          <a:p>
            <a:pPr lvl="0">
              <a:defRPr/>
            </a:pPr>
            <a:endParaRPr lang="fi-FI" sz="32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fi-FI" sz="32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I.1 Latar Belakang	</a:t>
            </a:r>
          </a:p>
          <a:p>
            <a:pPr lvl="0">
              <a:defRPr/>
            </a:pPr>
            <a:r>
              <a:rPr lang="fi-FI" sz="32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I.2 Batasan Masalah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6" y="5121115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3072410" y="1104115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Bab 1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26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1591101"/>
            <a:ext cx="10220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Film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merupakan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salah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satu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media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komunikasi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massa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Dikatakan</a:t>
            </a: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sebagai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media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komunikasi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massa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karena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merupakan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komunikasi</a:t>
            </a: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saluran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(media)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menghubungkan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komunikator</a:t>
            </a: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komunikan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secara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massal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arti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jumlah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banyak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tersebar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dimanamana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khalayaknya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heterogen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anonim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bahkan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menimbulkan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efek</a:t>
            </a: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tertentu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Website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Bertujuan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film-film popular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ingin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ditonton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dinikmati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oleh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pengguna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,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memasukan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email dan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Passwordnya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berlangganan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ini.Pada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Flixmo21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pengguna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diharuskan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membayar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sesuai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paket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dipilih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jika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sudah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berlangganan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pengguna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bisa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menikmati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film-film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tersedia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flixmo21.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832865" y="460133"/>
            <a:ext cx="3223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Latar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Fugaz One" pitchFamily="2" charset="0"/>
              </a:rPr>
              <a:t>Belakang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7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3063494"/>
            <a:ext cx="10220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sv-SE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Batasan masalah yang disebutkan dalam pembuatan website  ini hanya pada saat ingin menonton film dan menikmati film-film terbaru dan perancangan Website Film</a:t>
            </a: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591229" y="460133"/>
            <a:ext cx="3706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Fugaz One" pitchFamily="2" charset="0"/>
              </a:rPr>
              <a:t>Batasan </a:t>
            </a:r>
            <a:r>
              <a:rPr lang="en-US" sz="4000" dirty="0" err="1">
                <a:solidFill>
                  <a:srgbClr val="0070C0"/>
                </a:solidFill>
                <a:latin typeface="Fugaz One" pitchFamily="2" charset="0"/>
              </a:rPr>
              <a:t>Masalah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1681417" y="1078983"/>
            <a:ext cx="8829165" cy="4700034"/>
          </a:xfrm>
          <a:prstGeom prst="roundRect">
            <a:avLst>
              <a:gd name="adj" fmla="val 8579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F1ED48-5145-B2EB-00EE-D73B87031A9C}"/>
              </a:ext>
            </a:extLst>
          </p:cNvPr>
          <p:cNvSpPr txBox="1"/>
          <p:nvPr/>
        </p:nvSpPr>
        <p:spPr>
          <a:xfrm>
            <a:off x="3072410" y="1966212"/>
            <a:ext cx="35775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Landasan Teori</a:t>
            </a:r>
          </a:p>
          <a:p>
            <a:pPr lvl="0">
              <a:defRPr/>
            </a:pPr>
            <a:endParaRPr lang="fi-FI" sz="28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1. Website</a:t>
            </a: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2. HTML		</a:t>
            </a: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3. MySQL</a:t>
            </a: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5. Xampp</a:t>
            </a:r>
          </a:p>
          <a:p>
            <a:pPr lvl="0">
              <a:defRPr/>
            </a:pPr>
            <a:r>
              <a:rPr lang="fi-FI" sz="28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4. PHP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0F9A84-B44B-C48B-D59E-F0ADEC2E0350}"/>
              </a:ext>
            </a:extLst>
          </p:cNvPr>
          <p:cNvGrpSpPr/>
          <p:nvPr/>
        </p:nvGrpSpPr>
        <p:grpSpPr>
          <a:xfrm>
            <a:off x="2765106" y="5121115"/>
            <a:ext cx="6661785" cy="107852"/>
            <a:chOff x="2801302" y="3469088"/>
            <a:chExt cx="6589395" cy="10668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10FD-04DE-7404-5E77-4A6A0C2830CB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A4D118-C0CA-7DDF-CA7D-6C5398038FB4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E3D245-A20A-FE90-D56E-69DA01CC2283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DD2F8-DCB0-7FDF-2FBD-C7F4848F2A9A}"/>
              </a:ext>
            </a:extLst>
          </p:cNvPr>
          <p:cNvGrpSpPr/>
          <p:nvPr/>
        </p:nvGrpSpPr>
        <p:grpSpPr>
          <a:xfrm>
            <a:off x="2765105" y="1704149"/>
            <a:ext cx="6661785" cy="107852"/>
            <a:chOff x="2801302" y="3469088"/>
            <a:chExt cx="6589395" cy="10668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F69C51-908A-92B2-DA96-FA92997F1A1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642" y="3522428"/>
              <a:ext cx="6482715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635B0A-2B1D-A7F9-189D-5B5AC81011CC}"/>
                </a:ext>
              </a:extLst>
            </p:cNvPr>
            <p:cNvSpPr/>
            <p:nvPr/>
          </p:nvSpPr>
          <p:spPr>
            <a:xfrm>
              <a:off x="2801302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95310D-E52B-8807-9934-48D21890C2D8}"/>
                </a:ext>
              </a:extLst>
            </p:cNvPr>
            <p:cNvSpPr/>
            <p:nvPr/>
          </p:nvSpPr>
          <p:spPr>
            <a:xfrm>
              <a:off x="9284017" y="3469088"/>
              <a:ext cx="106680" cy="106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915D20-656F-D97B-1556-9C4B4C77234C}"/>
              </a:ext>
            </a:extLst>
          </p:cNvPr>
          <p:cNvSpPr txBox="1"/>
          <p:nvPr/>
        </p:nvSpPr>
        <p:spPr>
          <a:xfrm>
            <a:off x="3072410" y="1104115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Bab 2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2A8252F-D7DA-8B00-B8BE-1B2801B84D70}"/>
              </a:ext>
            </a:extLst>
          </p:cNvPr>
          <p:cNvSpPr/>
          <p:nvPr/>
        </p:nvSpPr>
        <p:spPr>
          <a:xfrm>
            <a:off x="506848" y="359247"/>
            <a:ext cx="11178305" cy="812086"/>
          </a:xfrm>
          <a:prstGeom prst="roundRect">
            <a:avLst>
              <a:gd name="adj" fmla="val 189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96D5D-4C59-37E7-9B06-BC118631A8D0}"/>
              </a:ext>
            </a:extLst>
          </p:cNvPr>
          <p:cNvSpPr/>
          <p:nvPr/>
        </p:nvSpPr>
        <p:spPr>
          <a:xfrm>
            <a:off x="506848" y="1380017"/>
            <a:ext cx="11178304" cy="4920065"/>
          </a:xfrm>
          <a:prstGeom prst="roundRect">
            <a:avLst>
              <a:gd name="adj" fmla="val 5993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81AE31-A2E4-B496-F378-6B610C8B2184}"/>
              </a:ext>
            </a:extLst>
          </p:cNvPr>
          <p:cNvSpPr txBox="1"/>
          <p:nvPr/>
        </p:nvSpPr>
        <p:spPr>
          <a:xfrm>
            <a:off x="985591" y="2562776"/>
            <a:ext cx="10220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kumpulan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halaman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dalam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domain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atau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subdomain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terletak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Internet (WWW).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Alasan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seseorang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mengunjungi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sebuah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karena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konten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di 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tersebut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defRPr/>
            </a:pPr>
            <a:endParaRPr lang="en-US" sz="2000" dirty="0">
              <a:solidFill>
                <a:prstClr val="white">
                  <a:lumMod val="85000"/>
                </a:prstClr>
              </a:solidFill>
              <a:latin typeface="Montserrat" panose="00000500000000000000" pitchFamily="2" charset="0"/>
            </a:endParaRPr>
          </a:p>
          <a:p>
            <a:pPr lvl="0">
              <a:defRPr/>
            </a:pP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Fungsi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utama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adalah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menyampaikan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informasi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Dengan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tersedianya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data, website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dapat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digunakan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mengubah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pengunjung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menjadi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pelanggan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potensial</a:t>
            </a: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240E6-0EF2-713D-CC40-AF81AAED7EF7}"/>
              </a:ext>
            </a:extLst>
          </p:cNvPr>
          <p:cNvSpPr txBox="1"/>
          <p:nvPr/>
        </p:nvSpPr>
        <p:spPr>
          <a:xfrm>
            <a:off x="1361541" y="434695"/>
            <a:ext cx="1882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Fugaz One" pitchFamily="2" charset="0"/>
              </a:rPr>
              <a:t>Website</a:t>
            </a:r>
            <a:endParaRPr lang="id-ID" sz="4000" dirty="0">
              <a:solidFill>
                <a:srgbClr val="0070C0"/>
              </a:solidFill>
              <a:latin typeface="Fugaz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8571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9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1196</Words>
  <Application>Microsoft Office PowerPoint</Application>
  <PresentationFormat>Widescreen</PresentationFormat>
  <Paragraphs>132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Fugaz One</vt:lpstr>
      <vt:lpstr>Montserrat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muhfuad97</dc:creator>
  <cp:lastModifiedBy>muhammad rizki</cp:lastModifiedBy>
  <cp:revision>40</cp:revision>
  <dcterms:created xsi:type="dcterms:W3CDTF">2022-06-08T15:36:03Z</dcterms:created>
  <dcterms:modified xsi:type="dcterms:W3CDTF">2022-12-12T15:33:26Z</dcterms:modified>
</cp:coreProperties>
</file>