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7" r:id="rId2"/>
    <p:sldId id="281" r:id="rId3"/>
    <p:sldId id="285" r:id="rId4"/>
    <p:sldId id="284" r:id="rId5"/>
    <p:sldId id="286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Nunito Light" pitchFamily="2" charset="0"/>
      <p:regular r:id="rId12"/>
      <p:italic r:id="rId13"/>
    </p:embeddedFont>
    <p:embeddedFont>
      <p:font typeface="Open Sans SemiBold" panose="020B0706030804020204" pitchFamily="34" charset="0"/>
      <p:bold r:id="rId14"/>
    </p:embeddedFont>
    <p:embeddedFont>
      <p:font typeface="Sora SemiBold" panose="020B0604020202020204" charset="0"/>
      <p:regular r:id="rId15"/>
      <p:bold r:id="rId16"/>
    </p:embeddedFont>
    <p:embeddedFont>
      <p:font typeface="Titillium Web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C34CCD-B261-4028-8CA4-F41C817E2143}">
  <a:tblStyle styleId="{BAC34CCD-B261-4028-8CA4-F41C817E21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37E78D-75F4-4F0C-9242-D369A492B7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32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23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381000" y="381000"/>
            <a:ext cx="8382000" cy="4381500"/>
          </a:xfrm>
          <a:prstGeom prst="roundRect">
            <a:avLst>
              <a:gd name="adj" fmla="val 7451"/>
            </a:avLst>
          </a:prstGeom>
          <a:solidFill>
            <a:srgbClr val="FFFFFF">
              <a:alpha val="11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3912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966981"/>
            <a:ext cx="77040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7" name="Google Shape;37;p4"/>
          <p:cNvGrpSpPr/>
          <p:nvPr/>
        </p:nvGrpSpPr>
        <p:grpSpPr>
          <a:xfrm rot="5262092">
            <a:off x="7691547" y="130519"/>
            <a:ext cx="2610358" cy="2102591"/>
            <a:chOff x="-245765" y="-704217"/>
            <a:chExt cx="3088157" cy="2487449"/>
          </a:xfrm>
        </p:grpSpPr>
        <p:sp>
          <p:nvSpPr>
            <p:cNvPr id="38" name="Google Shape;38;p4"/>
            <p:cNvSpPr/>
            <p:nvPr/>
          </p:nvSpPr>
          <p:spPr>
            <a:xfrm rot="-2048261">
              <a:off x="-268739" y="99325"/>
              <a:ext cx="3134104" cy="880363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Google Shape;39;p4"/>
            <p:cNvSpPr/>
            <p:nvPr/>
          </p:nvSpPr>
          <p:spPr>
            <a:xfrm rot="-626930">
              <a:off x="1687723" y="581348"/>
              <a:ext cx="117448" cy="117448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626930">
              <a:off x="98692" y="721700"/>
              <a:ext cx="117448" cy="117448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" name="Google Shape;41;p4"/>
          <p:cNvGrpSpPr/>
          <p:nvPr/>
        </p:nvGrpSpPr>
        <p:grpSpPr>
          <a:xfrm rot="-4744057">
            <a:off x="-1055721" y="3014897"/>
            <a:ext cx="2610233" cy="2102491"/>
            <a:chOff x="-245765" y="-704217"/>
            <a:chExt cx="3088157" cy="2487449"/>
          </a:xfrm>
        </p:grpSpPr>
        <p:sp>
          <p:nvSpPr>
            <p:cNvPr id="42" name="Google Shape;42;p4"/>
            <p:cNvSpPr/>
            <p:nvPr/>
          </p:nvSpPr>
          <p:spPr>
            <a:xfrm rot="-2048261">
              <a:off x="-268739" y="99325"/>
              <a:ext cx="3134104" cy="880363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 rot="-626930">
              <a:off x="2092593" y="146497"/>
              <a:ext cx="117448" cy="117448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626930">
              <a:off x="98692" y="721700"/>
              <a:ext cx="117448" cy="117448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381000" y="381000"/>
            <a:ext cx="8382000" cy="4381500"/>
          </a:xfrm>
          <a:prstGeom prst="roundRect">
            <a:avLst>
              <a:gd name="adj" fmla="val 7451"/>
            </a:avLst>
          </a:prstGeom>
          <a:solidFill>
            <a:srgbClr val="FFFFFF">
              <a:alpha val="11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flipH="1">
            <a:off x="4707725" y="1846550"/>
            <a:ext cx="3487500" cy="6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flipH="1">
            <a:off x="4707725" y="2510645"/>
            <a:ext cx="34875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8"/>
          <p:cNvSpPr/>
          <p:nvPr/>
        </p:nvSpPr>
        <p:spPr>
          <a:xfrm rot="10800000" flipH="1">
            <a:off x="381000" y="381000"/>
            <a:ext cx="8382000" cy="4381500"/>
          </a:xfrm>
          <a:prstGeom prst="roundRect">
            <a:avLst>
              <a:gd name="adj" fmla="val 7451"/>
            </a:avLst>
          </a:prstGeom>
          <a:solidFill>
            <a:srgbClr val="FFFFFF">
              <a:alpha val="11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720000" y="3912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 rot="2071868">
            <a:off x="-1019012" y="1761848"/>
            <a:ext cx="2554973" cy="1734600"/>
            <a:chOff x="-587947" y="3079273"/>
            <a:chExt cx="3694635" cy="2508329"/>
          </a:xfrm>
        </p:grpSpPr>
        <p:sp>
          <p:nvSpPr>
            <p:cNvPr id="265" name="Google Shape;265;p28"/>
            <p:cNvSpPr/>
            <p:nvPr/>
          </p:nvSpPr>
          <p:spPr>
            <a:xfrm rot="1572166">
              <a:off x="-549760" y="3825935"/>
              <a:ext cx="3618260" cy="1015005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" name="Google Shape;266;p28"/>
            <p:cNvSpPr/>
            <p:nvPr/>
          </p:nvSpPr>
          <p:spPr>
            <a:xfrm rot="1571532">
              <a:off x="1530844" y="4805076"/>
              <a:ext cx="123702" cy="12370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/>
          <p:nvPr/>
        </p:nvSpPr>
        <p:spPr>
          <a:xfrm>
            <a:off x="381000" y="381000"/>
            <a:ext cx="8382000" cy="4381500"/>
          </a:xfrm>
          <a:prstGeom prst="roundRect">
            <a:avLst>
              <a:gd name="adj" fmla="val 7451"/>
            </a:avLst>
          </a:prstGeom>
          <a:solidFill>
            <a:srgbClr val="FFFFFF">
              <a:alpha val="11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90" name="Google Shape;290;p31"/>
          <p:cNvGrpSpPr/>
          <p:nvPr/>
        </p:nvGrpSpPr>
        <p:grpSpPr>
          <a:xfrm rot="4762061">
            <a:off x="7455157" y="334502"/>
            <a:ext cx="2951752" cy="1973958"/>
            <a:chOff x="2657150" y="3157843"/>
            <a:chExt cx="4248169" cy="2840926"/>
          </a:xfrm>
        </p:grpSpPr>
        <p:sp>
          <p:nvSpPr>
            <p:cNvPr id="291" name="Google Shape;291;p31"/>
            <p:cNvSpPr/>
            <p:nvPr/>
          </p:nvSpPr>
          <p:spPr>
            <a:xfrm rot="-1225666">
              <a:off x="2805122" y="3798493"/>
              <a:ext cx="3952226" cy="1559627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2" name="Google Shape;292;p31"/>
            <p:cNvSpPr/>
            <p:nvPr/>
          </p:nvSpPr>
          <p:spPr>
            <a:xfrm rot="198264">
              <a:off x="5873618" y="4420437"/>
              <a:ext cx="130116" cy="130116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 rot="198264">
              <a:off x="3097550" y="4283277"/>
              <a:ext cx="130116" cy="130116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94" name="Google Shape;294;p31"/>
          <p:cNvGrpSpPr/>
          <p:nvPr/>
        </p:nvGrpSpPr>
        <p:grpSpPr>
          <a:xfrm rot="1777047" flipH="1">
            <a:off x="-698978" y="3230683"/>
            <a:ext cx="2824420" cy="2275014"/>
            <a:chOff x="-245765" y="-704217"/>
            <a:chExt cx="3088157" cy="2487449"/>
          </a:xfrm>
        </p:grpSpPr>
        <p:sp>
          <p:nvSpPr>
            <p:cNvPr id="295" name="Google Shape;295;p31"/>
            <p:cNvSpPr/>
            <p:nvPr/>
          </p:nvSpPr>
          <p:spPr>
            <a:xfrm rot="-2048261">
              <a:off x="-268739" y="99325"/>
              <a:ext cx="3134104" cy="880363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Google Shape;296;p31"/>
            <p:cNvSpPr/>
            <p:nvPr/>
          </p:nvSpPr>
          <p:spPr>
            <a:xfrm rot="-626930">
              <a:off x="2092593" y="146497"/>
              <a:ext cx="117448" cy="117448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 rot="-626930">
              <a:off x="98692" y="721700"/>
              <a:ext cx="117448" cy="117448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/>
          <p:nvPr/>
        </p:nvSpPr>
        <p:spPr>
          <a:xfrm flipH="1">
            <a:off x="381000" y="381000"/>
            <a:ext cx="8382000" cy="4381500"/>
          </a:xfrm>
          <a:prstGeom prst="roundRect">
            <a:avLst>
              <a:gd name="adj" fmla="val 7451"/>
            </a:avLst>
          </a:prstGeom>
          <a:solidFill>
            <a:srgbClr val="FFFFFF">
              <a:alpha val="11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4" r:id="rId3"/>
    <p:sldLayoutId id="2147483674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7D7E49-E267-0203-81C8-E6CBC53C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8428" y="-142882"/>
            <a:ext cx="3005588" cy="1182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6B8E7-AC95-6C3D-5BBF-380317DCA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56" y="1039845"/>
            <a:ext cx="1429118" cy="3279505"/>
          </a:xfrm>
          <a:prstGeom prst="rect">
            <a:avLst/>
          </a:prstGeom>
        </p:spPr>
      </p:pic>
      <p:sp>
        <p:nvSpPr>
          <p:cNvPr id="7" name="Google Shape;311;p36">
            <a:extLst>
              <a:ext uri="{FF2B5EF4-FFF2-40B4-BE49-F238E27FC236}">
                <a16:creationId xmlns:a16="http://schemas.microsoft.com/office/drawing/2014/main" id="{0E88F072-54CA-548F-17D8-752C9D1D96B0}"/>
              </a:ext>
            </a:extLst>
          </p:cNvPr>
          <p:cNvSpPr txBox="1">
            <a:spLocks/>
          </p:cNvSpPr>
          <p:nvPr/>
        </p:nvSpPr>
        <p:spPr>
          <a:xfrm>
            <a:off x="-115799" y="1039845"/>
            <a:ext cx="7338009" cy="20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 SemiBold"/>
              <a:buNone/>
              <a:defRPr sz="3000" b="0" i="0" u="none" strike="noStrike" cap="none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pPr algn="ctr"/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/>
                <a:ea typeface="Open Sans SemiBold"/>
                <a:cs typeface="Open Sans SemiBold"/>
                <a:sym typeface="Open Sans SemiBold"/>
              </a:rPr>
              <a:t>LARGE LANGUAGE MODELLING</a:t>
            </a:r>
            <a:b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b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SemiBold"/>
                <a:ea typeface="Open Sans SemiBold"/>
                <a:cs typeface="Open Sans SemiBold"/>
                <a:sym typeface="Open Sans SemiBold"/>
              </a:rPr>
              <a:t> Medical Diagnosis</a:t>
            </a:r>
            <a:endParaRPr lang="en-US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70836-40CA-9022-2730-54D8E9216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756" y="4756422"/>
            <a:ext cx="4791871" cy="4816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1"/>
          <p:cNvSpPr txBox="1">
            <a:spLocks noGrp="1"/>
          </p:cNvSpPr>
          <p:nvPr>
            <p:ph type="subTitle" idx="1"/>
          </p:nvPr>
        </p:nvSpPr>
        <p:spPr>
          <a:xfrm flipH="1">
            <a:off x="915565" y="1575347"/>
            <a:ext cx="7685993" cy="1873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Seseorang</a:t>
            </a:r>
            <a:r>
              <a:rPr lang="en-US" sz="1600" b="1" dirty="0"/>
              <a:t> yang </a:t>
            </a:r>
            <a:r>
              <a:rPr lang="en-US" sz="1600" b="1" dirty="0" err="1"/>
              <a:t>terkena</a:t>
            </a:r>
            <a:r>
              <a:rPr lang="en-US" sz="1600" b="1" dirty="0"/>
              <a:t> </a:t>
            </a:r>
            <a:r>
              <a:rPr lang="en-US" sz="1600" b="1" dirty="0" err="1"/>
              <a:t>penyakit</a:t>
            </a:r>
            <a:r>
              <a:rPr lang="en-US" sz="1600" b="1" dirty="0"/>
              <a:t>, </a:t>
            </a:r>
            <a:r>
              <a:rPr lang="en-US" sz="1600" b="1" dirty="0" err="1"/>
              <a:t>yaitu</a:t>
            </a:r>
            <a:r>
              <a:rPr lang="en-US" sz="1600" b="1" dirty="0"/>
              <a:t> </a:t>
            </a:r>
            <a:r>
              <a:rPr lang="en-US" sz="1600" b="1" dirty="0" err="1"/>
              <a:t>penyakit</a:t>
            </a:r>
            <a:r>
              <a:rPr lang="en-US" sz="1600" b="1" dirty="0"/>
              <a:t> </a:t>
            </a:r>
            <a:r>
              <a:rPr lang="en-US" sz="1600" b="1" dirty="0" err="1"/>
              <a:t>menular</a:t>
            </a:r>
            <a:r>
              <a:rPr lang="en-US" sz="1600" b="1" dirty="0"/>
              <a:t> dan </a:t>
            </a:r>
            <a:r>
              <a:rPr lang="en-US" sz="1600" b="1" dirty="0" err="1"/>
              <a:t>penyakit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menular</a:t>
            </a:r>
            <a:r>
              <a:rPr lang="en-US" sz="1600" b="1" dirty="0"/>
              <a:t>. </a:t>
            </a:r>
            <a:r>
              <a:rPr lang="en-US" sz="1600" b="1" dirty="0" err="1"/>
              <a:t>Perubahan</a:t>
            </a:r>
            <a:r>
              <a:rPr lang="en-US" sz="1600" b="1" dirty="0"/>
              <a:t> </a:t>
            </a:r>
            <a:r>
              <a:rPr lang="en-US" sz="1600" b="1" dirty="0" err="1"/>
              <a:t>pola</a:t>
            </a:r>
            <a:r>
              <a:rPr lang="en-US" sz="1600" b="1" dirty="0"/>
              <a:t> </a:t>
            </a:r>
            <a:r>
              <a:rPr lang="en-US" sz="1600" b="1" dirty="0" err="1"/>
              <a:t>penyakit</a:t>
            </a:r>
            <a:r>
              <a:rPr lang="en-US" sz="1600" b="1" dirty="0"/>
              <a:t> </a:t>
            </a:r>
            <a:r>
              <a:rPr lang="en-US" sz="1600" b="1" dirty="0" err="1"/>
              <a:t>tersebut</a:t>
            </a:r>
            <a:r>
              <a:rPr lang="en-US" sz="1600" b="1" dirty="0"/>
              <a:t> sangat </a:t>
            </a:r>
            <a:r>
              <a:rPr lang="en-US" sz="1600" b="1" dirty="0" err="1"/>
              <a:t>dipengaruhi</a:t>
            </a:r>
            <a:r>
              <a:rPr lang="en-US" sz="1600" b="1" dirty="0"/>
              <a:t> </a:t>
            </a:r>
            <a:r>
              <a:rPr lang="en-US" sz="1600" b="1" dirty="0" err="1"/>
              <a:t>antara</a:t>
            </a:r>
            <a:r>
              <a:rPr lang="en-US" sz="1600" b="1" dirty="0"/>
              <a:t> lain oleh </a:t>
            </a:r>
            <a:r>
              <a:rPr lang="en-US" sz="1600" b="1" dirty="0" err="1"/>
              <a:t>perubahan</a:t>
            </a:r>
            <a:r>
              <a:rPr lang="en-US" sz="1600" b="1" dirty="0"/>
              <a:t> </a:t>
            </a:r>
            <a:r>
              <a:rPr lang="en-US" sz="1600" b="1" dirty="0" err="1"/>
              <a:t>lingkungan</a:t>
            </a:r>
            <a:r>
              <a:rPr lang="en-US" sz="1600" b="1" dirty="0"/>
              <a:t>, </a:t>
            </a:r>
            <a:r>
              <a:rPr lang="en-US" sz="1600" b="1" dirty="0" err="1"/>
              <a:t>perilaku</a:t>
            </a:r>
            <a:r>
              <a:rPr lang="en-US" sz="1600" b="1" dirty="0"/>
              <a:t> </a:t>
            </a:r>
            <a:r>
              <a:rPr lang="en-US" sz="1600" b="1" dirty="0" err="1"/>
              <a:t>masyarakat</a:t>
            </a:r>
            <a:r>
              <a:rPr lang="en-US" sz="1600" b="1" dirty="0"/>
              <a:t>, </a:t>
            </a:r>
            <a:r>
              <a:rPr lang="en-US" sz="1600" b="1" dirty="0" err="1"/>
              <a:t>transisi</a:t>
            </a:r>
            <a:r>
              <a:rPr lang="en-US" sz="1600" b="1" dirty="0"/>
              <a:t> </a:t>
            </a:r>
            <a:r>
              <a:rPr lang="en-US" sz="1600" b="1" dirty="0" err="1"/>
              <a:t>demografi</a:t>
            </a:r>
            <a:r>
              <a:rPr lang="en-US" sz="1600" b="1" dirty="0"/>
              <a:t>, social </a:t>
            </a:r>
            <a:r>
              <a:rPr lang="en-US" sz="1600" b="1" dirty="0" err="1"/>
              <a:t>ekonomi</a:t>
            </a:r>
            <a:r>
              <a:rPr lang="en-US" sz="1600" b="1" dirty="0"/>
              <a:t> dan </a:t>
            </a:r>
            <a:r>
              <a:rPr lang="en-US" sz="1600" b="1" dirty="0" err="1"/>
              <a:t>sosial</a:t>
            </a:r>
            <a:r>
              <a:rPr lang="en-US" sz="1600" b="1" dirty="0"/>
              <a:t> </a:t>
            </a:r>
            <a:r>
              <a:rPr lang="en-US" sz="1600" b="1" dirty="0" err="1"/>
              <a:t>budaya</a:t>
            </a:r>
            <a:r>
              <a:rPr lang="en-US" sz="1600" b="1" dirty="0"/>
              <a:t> . </a:t>
            </a:r>
            <a:r>
              <a:rPr lang="en-US" sz="1600" b="1" dirty="0" err="1"/>
              <a:t>Terkadang</a:t>
            </a:r>
            <a:r>
              <a:rPr lang="en-US" sz="1600" b="1" dirty="0"/>
              <a:t> </a:t>
            </a:r>
            <a:r>
              <a:rPr lang="en-US" sz="1600" b="1" dirty="0" err="1"/>
              <a:t>Seseorang</a:t>
            </a:r>
            <a:r>
              <a:rPr lang="en-US" sz="1600" b="1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tau </a:t>
            </a:r>
            <a:r>
              <a:rPr lang="en-US" sz="1600" b="1" dirty="0" err="1"/>
              <a:t>penyakit</a:t>
            </a:r>
            <a:r>
              <a:rPr lang="en-US" sz="1600" b="1" dirty="0"/>
              <a:t> yang </a:t>
            </a:r>
            <a:r>
              <a:rPr lang="en-US" sz="1600" b="1" dirty="0" err="1"/>
              <a:t>menyerang</a:t>
            </a:r>
            <a:r>
              <a:rPr lang="en-US" sz="1600" b="1" dirty="0"/>
              <a:t> </a:t>
            </a:r>
            <a:r>
              <a:rPr lang="en-US" sz="1600" b="1" dirty="0" err="1"/>
              <a:t>tubuhnya</a:t>
            </a:r>
            <a:r>
              <a:rPr lang="en-US" sz="1600" b="1" dirty="0"/>
              <a:t> pada </a:t>
            </a:r>
            <a:r>
              <a:rPr lang="en-US" sz="1600" b="1" dirty="0" err="1"/>
              <a:t>saat</a:t>
            </a:r>
            <a:r>
              <a:rPr lang="en-US" sz="1600" b="1" dirty="0"/>
              <a:t> </a:t>
            </a:r>
            <a:r>
              <a:rPr lang="en-US" sz="1600" b="1" dirty="0" err="1"/>
              <a:t>kondisi</a:t>
            </a:r>
            <a:r>
              <a:rPr lang="en-US" sz="1600" b="1" dirty="0"/>
              <a:t> </a:t>
            </a:r>
            <a:r>
              <a:rPr lang="en-US" sz="1600" b="1" dirty="0" err="1"/>
              <a:t>darurat</a:t>
            </a:r>
            <a:r>
              <a:rPr lang="en-US" sz="1600" b="1" dirty="0"/>
              <a:t> . </a:t>
            </a:r>
            <a:r>
              <a:rPr lang="en-US" sz="1600" b="1" dirty="0" err="1"/>
              <a:t>Maka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adanya</a:t>
            </a:r>
            <a:r>
              <a:rPr lang="en-US" sz="1600" b="1" dirty="0"/>
              <a:t> LLM Medical Diagnosis </a:t>
            </a:r>
            <a:r>
              <a:rPr lang="en-US" sz="1600" b="1" dirty="0" err="1"/>
              <a:t>Semua</a:t>
            </a:r>
            <a:r>
              <a:rPr lang="en-US" sz="1600" b="1" dirty="0"/>
              <a:t> orang </a:t>
            </a:r>
            <a:r>
              <a:rPr lang="en-US" sz="1600" b="1" dirty="0" err="1"/>
              <a:t>bisa</a:t>
            </a:r>
            <a:r>
              <a:rPr lang="en-US" sz="1600" b="1" dirty="0"/>
              <a:t> </a:t>
            </a:r>
            <a:r>
              <a:rPr lang="en-US" sz="1600" b="1" dirty="0" err="1"/>
              <a:t>mengetahui</a:t>
            </a:r>
            <a:r>
              <a:rPr lang="en-US" sz="1600" b="1" dirty="0"/>
              <a:t> </a:t>
            </a:r>
            <a:r>
              <a:rPr lang="en-US" sz="1600" b="1" dirty="0" err="1"/>
              <a:t>penyakit</a:t>
            </a:r>
            <a:r>
              <a:rPr lang="en-US" sz="1600" b="1" dirty="0"/>
              <a:t> yang </a:t>
            </a:r>
            <a:r>
              <a:rPr lang="en-US" sz="1600" b="1" dirty="0" err="1"/>
              <a:t>menyerang</a:t>
            </a:r>
            <a:r>
              <a:rPr lang="en-US" sz="1600" b="1" dirty="0"/>
              <a:t> </a:t>
            </a:r>
            <a:r>
              <a:rPr lang="en-US" sz="1600" b="1" dirty="0" err="1"/>
              <a:t>tubuhnya</a:t>
            </a:r>
            <a:r>
              <a:rPr lang="en-US" sz="1600" b="1" dirty="0"/>
              <a:t> dan </a:t>
            </a:r>
            <a:r>
              <a:rPr lang="en-US" sz="1600" b="1" dirty="0" err="1"/>
              <a:t>mengetahui</a:t>
            </a:r>
            <a:r>
              <a:rPr lang="en-US" sz="1600" b="1" dirty="0"/>
              <a:t> </a:t>
            </a:r>
            <a:r>
              <a:rPr lang="en-US" sz="1600" b="1" dirty="0" err="1"/>
              <a:t>pengobatan</a:t>
            </a:r>
            <a:r>
              <a:rPr lang="en-US" sz="1600" b="1" dirty="0"/>
              <a:t> </a:t>
            </a:r>
            <a:r>
              <a:rPr lang="en-US" sz="1600" b="1" dirty="0" err="1"/>
              <a:t>apa</a:t>
            </a:r>
            <a:r>
              <a:rPr lang="en-US" sz="1600" b="1" dirty="0"/>
              <a:t> yang di </a:t>
            </a:r>
            <a:r>
              <a:rPr lang="en-US" sz="1600" b="1" dirty="0" err="1"/>
              <a:t>lakukan</a:t>
            </a:r>
            <a:r>
              <a:rPr lang="en-US" sz="1600" b="1" dirty="0"/>
              <a:t> 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perlu</a:t>
            </a:r>
            <a:r>
              <a:rPr lang="en-US" sz="1600" b="1" dirty="0"/>
              <a:t> </a:t>
            </a:r>
            <a:r>
              <a:rPr lang="en-US" sz="1600" b="1" dirty="0" err="1"/>
              <a:t>Mencari</a:t>
            </a:r>
            <a:r>
              <a:rPr lang="en-US" sz="1600" b="1" dirty="0"/>
              <a:t> </a:t>
            </a:r>
            <a:r>
              <a:rPr lang="en-US" sz="1600" b="1" dirty="0" err="1"/>
              <a:t>tempat</a:t>
            </a:r>
            <a:r>
              <a:rPr lang="en-US" sz="1600" b="1" dirty="0"/>
              <a:t> </a:t>
            </a:r>
            <a:r>
              <a:rPr lang="en-US" sz="1600" b="1" dirty="0" err="1"/>
              <a:t>Medis</a:t>
            </a:r>
            <a:r>
              <a:rPr lang="en-US" sz="1600" b="1" dirty="0"/>
              <a:t> / </a:t>
            </a:r>
            <a:r>
              <a:rPr lang="en-US" sz="1600" b="1" dirty="0" err="1"/>
              <a:t>rumah</a:t>
            </a:r>
            <a:r>
              <a:rPr lang="en-US" sz="1600" b="1" dirty="0"/>
              <a:t> </a:t>
            </a:r>
            <a:r>
              <a:rPr lang="en-US" sz="1600" b="1" dirty="0" err="1"/>
              <a:t>sakit</a:t>
            </a:r>
            <a:r>
              <a:rPr lang="en-US" sz="1600" b="1" dirty="0"/>
              <a:t> pada </a:t>
            </a:r>
            <a:r>
              <a:rPr lang="en-US" sz="1600" b="1" dirty="0" err="1"/>
              <a:t>saat</a:t>
            </a:r>
            <a:r>
              <a:rPr lang="en-US" sz="1600" b="1" dirty="0"/>
              <a:t> </a:t>
            </a:r>
            <a:r>
              <a:rPr lang="en-US" sz="1600" b="1" dirty="0" err="1"/>
              <a:t>keadaan</a:t>
            </a:r>
            <a:r>
              <a:rPr lang="en-US" sz="1600" b="1" dirty="0"/>
              <a:t> </a:t>
            </a:r>
            <a:r>
              <a:rPr lang="en-US" sz="1600" b="1" dirty="0" err="1"/>
              <a:t>darurat</a:t>
            </a:r>
            <a:r>
              <a:rPr lang="en-US" sz="1600" b="1" dirty="0"/>
              <a:t> </a:t>
            </a:r>
            <a:endParaRPr sz="1600" b="1" dirty="0"/>
          </a:p>
        </p:txBody>
      </p:sp>
      <p:grpSp>
        <p:nvGrpSpPr>
          <p:cNvPr id="799" name="Google Shape;799;p61"/>
          <p:cNvGrpSpPr/>
          <p:nvPr/>
        </p:nvGrpSpPr>
        <p:grpSpPr>
          <a:xfrm rot="-4225737">
            <a:off x="6130830" y="3209301"/>
            <a:ext cx="3423577" cy="2324305"/>
            <a:chOff x="-587947" y="3079273"/>
            <a:chExt cx="3694635" cy="2508329"/>
          </a:xfrm>
        </p:grpSpPr>
        <p:sp>
          <p:nvSpPr>
            <p:cNvPr id="800" name="Google Shape;800;p61"/>
            <p:cNvSpPr/>
            <p:nvPr/>
          </p:nvSpPr>
          <p:spPr>
            <a:xfrm rot="1572166">
              <a:off x="-549760" y="3825935"/>
              <a:ext cx="3618260" cy="1015005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1" name="Google Shape;801;p61"/>
            <p:cNvSpPr/>
            <p:nvPr/>
          </p:nvSpPr>
          <p:spPr>
            <a:xfrm rot="1571532">
              <a:off x="1530844" y="4805076"/>
              <a:ext cx="123702" cy="12370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02" name="Google Shape;802;p61"/>
          <p:cNvGrpSpPr/>
          <p:nvPr/>
        </p:nvGrpSpPr>
        <p:grpSpPr>
          <a:xfrm rot="-4258911">
            <a:off x="-278733" y="-278754"/>
            <a:ext cx="2869607" cy="1948208"/>
            <a:chOff x="-587947" y="3079273"/>
            <a:chExt cx="3694635" cy="2508329"/>
          </a:xfrm>
        </p:grpSpPr>
        <p:sp>
          <p:nvSpPr>
            <p:cNvPr id="803" name="Google Shape;803;p61"/>
            <p:cNvSpPr/>
            <p:nvPr/>
          </p:nvSpPr>
          <p:spPr>
            <a:xfrm rot="1572166">
              <a:off x="-549760" y="3825935"/>
              <a:ext cx="3618260" cy="1015005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4" name="Google Shape;804;p61"/>
            <p:cNvSpPr/>
            <p:nvPr/>
          </p:nvSpPr>
          <p:spPr>
            <a:xfrm rot="1571532">
              <a:off x="1530844" y="4805076"/>
              <a:ext cx="123702" cy="12370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3E26E9-2C12-6E47-C5A5-89AF69CA54C8}"/>
              </a:ext>
            </a:extLst>
          </p:cNvPr>
          <p:cNvSpPr/>
          <p:nvPr/>
        </p:nvSpPr>
        <p:spPr>
          <a:xfrm>
            <a:off x="2761520" y="199892"/>
            <a:ext cx="4023916" cy="413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 BELAKANG PRODUK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49796-FA45-55A9-0975-9847BD1CA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064" y="4802861"/>
            <a:ext cx="4791871" cy="481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61"/>
          <p:cNvGrpSpPr/>
          <p:nvPr/>
        </p:nvGrpSpPr>
        <p:grpSpPr>
          <a:xfrm rot="-4225737">
            <a:off x="6572532" y="3852482"/>
            <a:ext cx="3423577" cy="2324305"/>
            <a:chOff x="-587947" y="3079273"/>
            <a:chExt cx="3694635" cy="2508329"/>
          </a:xfrm>
        </p:grpSpPr>
        <p:sp>
          <p:nvSpPr>
            <p:cNvPr id="800" name="Google Shape;800;p61"/>
            <p:cNvSpPr/>
            <p:nvPr/>
          </p:nvSpPr>
          <p:spPr>
            <a:xfrm rot="1572166">
              <a:off x="-549760" y="3825935"/>
              <a:ext cx="3618260" cy="1015005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1" name="Google Shape;801;p61"/>
            <p:cNvSpPr/>
            <p:nvPr/>
          </p:nvSpPr>
          <p:spPr>
            <a:xfrm rot="1571532">
              <a:off x="1530844" y="4805076"/>
              <a:ext cx="123702" cy="12370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02" name="Google Shape;802;p61"/>
          <p:cNvGrpSpPr/>
          <p:nvPr/>
        </p:nvGrpSpPr>
        <p:grpSpPr>
          <a:xfrm rot="-4258911">
            <a:off x="-1627085" y="-567548"/>
            <a:ext cx="2869607" cy="1948208"/>
            <a:chOff x="-587947" y="3079273"/>
            <a:chExt cx="3694635" cy="2508329"/>
          </a:xfrm>
        </p:grpSpPr>
        <p:sp>
          <p:nvSpPr>
            <p:cNvPr id="803" name="Google Shape;803;p61"/>
            <p:cNvSpPr/>
            <p:nvPr/>
          </p:nvSpPr>
          <p:spPr>
            <a:xfrm rot="1572166">
              <a:off x="-549760" y="3825935"/>
              <a:ext cx="3618260" cy="1015005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4" name="Google Shape;804;p61"/>
            <p:cNvSpPr/>
            <p:nvPr/>
          </p:nvSpPr>
          <p:spPr>
            <a:xfrm rot="1571532">
              <a:off x="1530844" y="4805076"/>
              <a:ext cx="123702" cy="12370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3E26E9-2C12-6E47-C5A5-89AF69CA54C8}"/>
              </a:ext>
            </a:extLst>
          </p:cNvPr>
          <p:cNvSpPr/>
          <p:nvPr/>
        </p:nvSpPr>
        <p:spPr>
          <a:xfrm>
            <a:off x="2560042" y="228884"/>
            <a:ext cx="4023916" cy="413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 PRODUK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061F1-AEF8-673A-E292-4C7EC6B9D04F}"/>
              </a:ext>
            </a:extLst>
          </p:cNvPr>
          <p:cNvSpPr/>
          <p:nvPr/>
        </p:nvSpPr>
        <p:spPr>
          <a:xfrm>
            <a:off x="1853984" y="642215"/>
            <a:ext cx="5436031" cy="1090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Medical Diagnosis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mendiagnosis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, </a:t>
            </a:r>
            <a:r>
              <a:rPr lang="en-US" dirty="0" err="1"/>
              <a:t>menyarankan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.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dan </a:t>
            </a:r>
            <a:r>
              <a:rPr lang="en-US" dirty="0" err="1"/>
              <a:t>menyelamatkan</a:t>
            </a:r>
            <a:r>
              <a:rPr lang="en-US" dirty="0"/>
              <a:t> </a:t>
            </a:r>
            <a:r>
              <a:rPr lang="en-US" dirty="0" err="1"/>
              <a:t>nyawa</a:t>
            </a:r>
            <a:r>
              <a:rPr lang="en-US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48BE65-9378-3803-7D28-D3F0D12DAF05}"/>
              </a:ext>
            </a:extLst>
          </p:cNvPr>
          <p:cNvSpPr/>
          <p:nvPr/>
        </p:nvSpPr>
        <p:spPr>
          <a:xfrm>
            <a:off x="2627201" y="2196200"/>
            <a:ext cx="4023916" cy="413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28D33C-2E5A-CBC6-A68D-A498F230EEBB}"/>
              </a:ext>
            </a:extLst>
          </p:cNvPr>
          <p:cNvSpPr/>
          <p:nvPr/>
        </p:nvSpPr>
        <p:spPr>
          <a:xfrm>
            <a:off x="596685" y="2609531"/>
            <a:ext cx="8097864" cy="206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914400" rtlCol="0" anchor="ctr"/>
          <a:lstStyle/>
          <a:p>
            <a:pPr algn="ctr"/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Jangka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Pendek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penyakitnya</a:t>
            </a:r>
            <a:r>
              <a:rPr lang="en-US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,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mencengah</a:t>
            </a:r>
            <a:r>
              <a:rPr lang="en-US" dirty="0"/>
              <a:t> </a:t>
            </a:r>
            <a:r>
              <a:rPr lang="en-US" dirty="0" err="1"/>
              <a:t>penyakitnya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secepat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/>
            <a:endParaRPr lang="en-US" dirty="0"/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Jangka</a:t>
            </a:r>
            <a:r>
              <a:rPr lang="en-US" dirty="0">
                <a:solidFill>
                  <a:srgbClr val="00B050"/>
                </a:solidFill>
              </a:rPr>
              <a:t> Panjang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Kesehatan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penyelamatan</a:t>
            </a:r>
            <a:r>
              <a:rPr lang="en-US" dirty="0"/>
              <a:t> </a:t>
            </a:r>
            <a:r>
              <a:rPr lang="en-US" dirty="0" err="1"/>
              <a:t>nyawa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/>
              <a:t>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E4691-7327-2C54-1328-A6DC0F76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92" y="4808158"/>
            <a:ext cx="4791871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4"/>
          <p:cNvSpPr txBox="1">
            <a:spLocks noGrp="1"/>
          </p:cNvSpPr>
          <p:nvPr>
            <p:ph type="title"/>
          </p:nvPr>
        </p:nvSpPr>
        <p:spPr>
          <a:xfrm>
            <a:off x="720000" y="3912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PENGGUNAAN PRODUK </a:t>
            </a:r>
            <a:endParaRPr dirty="0"/>
          </a:p>
        </p:txBody>
      </p:sp>
      <p:sp>
        <p:nvSpPr>
          <p:cNvPr id="902" name="Google Shape;902;p64"/>
          <p:cNvSpPr/>
          <p:nvPr/>
        </p:nvSpPr>
        <p:spPr>
          <a:xfrm>
            <a:off x="1252088" y="2723465"/>
            <a:ext cx="734700" cy="572700"/>
          </a:xfrm>
          <a:prstGeom prst="rect">
            <a:avLst/>
          </a:prstGeom>
          <a:solidFill>
            <a:srgbClr val="FFFFFF">
              <a:alpha val="5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ra SemiBold"/>
                <a:ea typeface="Sora SemiBold"/>
                <a:cs typeface="Sora SemiBold"/>
                <a:sym typeface="Sora SemiBold"/>
              </a:rPr>
              <a:t>01</a:t>
            </a:r>
            <a:endParaRPr sz="2600"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903" name="Google Shape;903;p64"/>
          <p:cNvSpPr txBox="1"/>
          <p:nvPr/>
        </p:nvSpPr>
        <p:spPr>
          <a:xfrm>
            <a:off x="741638" y="3833439"/>
            <a:ext cx="17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enginputkan gejala yang di alami 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64"/>
          <p:cNvSpPr txBox="1"/>
          <p:nvPr/>
        </p:nvSpPr>
        <p:spPr>
          <a:xfrm>
            <a:off x="741638" y="3428088"/>
            <a:ext cx="175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PENCARIAN </a:t>
            </a:r>
            <a:endParaRPr sz="1600" dirty="0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905" name="Google Shape;905;p64"/>
          <p:cNvSpPr/>
          <p:nvPr/>
        </p:nvSpPr>
        <p:spPr>
          <a:xfrm>
            <a:off x="3220463" y="1320765"/>
            <a:ext cx="734700" cy="572700"/>
          </a:xfrm>
          <a:prstGeom prst="rect">
            <a:avLst/>
          </a:prstGeom>
          <a:solidFill>
            <a:srgbClr val="FFFFFF">
              <a:alpha val="5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ra SemiBold"/>
                <a:ea typeface="Sora SemiBold"/>
                <a:cs typeface="Sora SemiBold"/>
                <a:sym typeface="Sora SemiBold"/>
              </a:rPr>
              <a:t>02</a:t>
            </a:r>
            <a:endParaRPr sz="2600"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906" name="Google Shape;906;p64"/>
          <p:cNvSpPr txBox="1"/>
          <p:nvPr/>
        </p:nvSpPr>
        <p:spPr>
          <a:xfrm>
            <a:off x="2710013" y="2430739"/>
            <a:ext cx="17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encarian penyakit sesuai gejala yang dialami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64"/>
          <p:cNvSpPr txBox="1"/>
          <p:nvPr/>
        </p:nvSpPr>
        <p:spPr>
          <a:xfrm>
            <a:off x="2710013" y="2025388"/>
            <a:ext cx="175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P</a:t>
            </a:r>
            <a:r>
              <a:rPr lang="en" sz="2200" dirty="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roses </a:t>
            </a:r>
            <a:endParaRPr sz="2200" dirty="0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908" name="Google Shape;908;p64"/>
          <p:cNvSpPr/>
          <p:nvPr/>
        </p:nvSpPr>
        <p:spPr>
          <a:xfrm>
            <a:off x="5188838" y="2723465"/>
            <a:ext cx="734700" cy="572700"/>
          </a:xfrm>
          <a:prstGeom prst="rect">
            <a:avLst/>
          </a:prstGeom>
          <a:solidFill>
            <a:srgbClr val="FFFFFF">
              <a:alpha val="5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ra SemiBold"/>
                <a:ea typeface="Sora SemiBold"/>
                <a:cs typeface="Sora SemiBold"/>
                <a:sym typeface="Sora SemiBold"/>
              </a:rPr>
              <a:t>03</a:t>
            </a:r>
            <a:endParaRPr sz="2600"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909" name="Google Shape;909;p64"/>
          <p:cNvSpPr txBox="1"/>
          <p:nvPr/>
        </p:nvSpPr>
        <p:spPr>
          <a:xfrm>
            <a:off x="4678388" y="3833439"/>
            <a:ext cx="17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angakah pengobatan yang harus di lakukan 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4"/>
          <p:cNvSpPr txBox="1"/>
          <p:nvPr/>
        </p:nvSpPr>
        <p:spPr>
          <a:xfrm>
            <a:off x="4678387" y="3428088"/>
            <a:ext cx="1968375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Pengobatan</a:t>
            </a:r>
            <a:r>
              <a:rPr lang="en-US" sz="2200" dirty="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 </a:t>
            </a:r>
            <a:endParaRPr sz="2200" dirty="0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911" name="Google Shape;911;p64"/>
          <p:cNvSpPr/>
          <p:nvPr/>
        </p:nvSpPr>
        <p:spPr>
          <a:xfrm>
            <a:off x="7157213" y="1320765"/>
            <a:ext cx="734700" cy="572700"/>
          </a:xfrm>
          <a:prstGeom prst="rect">
            <a:avLst/>
          </a:prstGeom>
          <a:solidFill>
            <a:srgbClr val="FFFFFF">
              <a:alpha val="5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ra SemiBold"/>
                <a:ea typeface="Sora SemiBold"/>
                <a:cs typeface="Sora SemiBold"/>
                <a:sym typeface="Sora SemiBold"/>
              </a:rPr>
              <a:t>04</a:t>
            </a:r>
            <a:endParaRPr sz="2600"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912" name="Google Shape;912;p64"/>
          <p:cNvSpPr txBox="1"/>
          <p:nvPr/>
        </p:nvSpPr>
        <p:spPr>
          <a:xfrm>
            <a:off x="6646763" y="2430739"/>
            <a:ext cx="17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Semua</a:t>
            </a: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informasi</a:t>
            </a: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US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tuangkan</a:t>
            </a: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satu</a:t>
            </a: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64"/>
          <p:cNvSpPr txBox="1"/>
          <p:nvPr/>
        </p:nvSpPr>
        <p:spPr>
          <a:xfrm>
            <a:off x="6646763" y="2025388"/>
            <a:ext cx="1755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Informasi</a:t>
            </a:r>
            <a:r>
              <a:rPr lang="en-US" sz="2200" dirty="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 </a:t>
            </a:r>
            <a:endParaRPr sz="2200" dirty="0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cxnSp>
        <p:nvCxnSpPr>
          <p:cNvPr id="914" name="Google Shape;914;p64"/>
          <p:cNvCxnSpPr>
            <a:stCxn id="902" idx="3"/>
            <a:endCxn id="905" idx="1"/>
          </p:cNvCxnSpPr>
          <p:nvPr/>
        </p:nvCxnSpPr>
        <p:spPr>
          <a:xfrm rot="10800000" flipH="1">
            <a:off x="1986788" y="1607015"/>
            <a:ext cx="1233600" cy="1402800"/>
          </a:xfrm>
          <a:prstGeom prst="bentConnector3">
            <a:avLst>
              <a:gd name="adj1" fmla="val 3843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15" name="Google Shape;915;p64"/>
          <p:cNvCxnSpPr>
            <a:stCxn id="905" idx="3"/>
            <a:endCxn id="908" idx="1"/>
          </p:cNvCxnSpPr>
          <p:nvPr/>
        </p:nvCxnSpPr>
        <p:spPr>
          <a:xfrm>
            <a:off x="3955163" y="1607115"/>
            <a:ext cx="1233600" cy="1402800"/>
          </a:xfrm>
          <a:prstGeom prst="bentConnector3">
            <a:avLst>
              <a:gd name="adj1" fmla="val 6717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16" name="Google Shape;916;p64"/>
          <p:cNvCxnSpPr>
            <a:stCxn id="908" idx="3"/>
            <a:endCxn id="911" idx="1"/>
          </p:cNvCxnSpPr>
          <p:nvPr/>
        </p:nvCxnSpPr>
        <p:spPr>
          <a:xfrm rot="10800000" flipH="1">
            <a:off x="5923538" y="1607015"/>
            <a:ext cx="1233600" cy="1402800"/>
          </a:xfrm>
          <a:prstGeom prst="bentConnector3">
            <a:avLst>
              <a:gd name="adj1" fmla="val 3682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17" name="Google Shape;917;p64"/>
          <p:cNvGrpSpPr/>
          <p:nvPr/>
        </p:nvGrpSpPr>
        <p:grpSpPr>
          <a:xfrm rot="-4225763">
            <a:off x="6060192" y="3115320"/>
            <a:ext cx="3525126" cy="2393247"/>
            <a:chOff x="-587947" y="3079273"/>
            <a:chExt cx="3694635" cy="2508329"/>
          </a:xfrm>
        </p:grpSpPr>
        <p:sp>
          <p:nvSpPr>
            <p:cNvPr id="918" name="Google Shape;918;p64"/>
            <p:cNvSpPr/>
            <p:nvPr/>
          </p:nvSpPr>
          <p:spPr>
            <a:xfrm rot="1572166">
              <a:off x="-549760" y="3825935"/>
              <a:ext cx="3618260" cy="1015005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9" name="Google Shape;919;p64"/>
            <p:cNvSpPr/>
            <p:nvPr/>
          </p:nvSpPr>
          <p:spPr>
            <a:xfrm rot="1571532">
              <a:off x="1530844" y="4805076"/>
              <a:ext cx="123702" cy="12370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D5C1F7-594A-38F2-AF8F-69257B3C4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8" y="4752263"/>
            <a:ext cx="4791871" cy="4816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61"/>
          <p:cNvGrpSpPr/>
          <p:nvPr/>
        </p:nvGrpSpPr>
        <p:grpSpPr>
          <a:xfrm rot="-4225737">
            <a:off x="6130830" y="3209301"/>
            <a:ext cx="3423577" cy="2324305"/>
            <a:chOff x="-587947" y="3079273"/>
            <a:chExt cx="3694635" cy="2508329"/>
          </a:xfrm>
        </p:grpSpPr>
        <p:sp>
          <p:nvSpPr>
            <p:cNvPr id="800" name="Google Shape;800;p61"/>
            <p:cNvSpPr/>
            <p:nvPr/>
          </p:nvSpPr>
          <p:spPr>
            <a:xfrm rot="1572166">
              <a:off x="-549760" y="3825935"/>
              <a:ext cx="3618260" cy="1015005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1" name="Google Shape;801;p61"/>
            <p:cNvSpPr/>
            <p:nvPr/>
          </p:nvSpPr>
          <p:spPr>
            <a:xfrm rot="1571532">
              <a:off x="1530844" y="4805076"/>
              <a:ext cx="123702" cy="12370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02" name="Google Shape;802;p61"/>
          <p:cNvGrpSpPr/>
          <p:nvPr/>
        </p:nvGrpSpPr>
        <p:grpSpPr>
          <a:xfrm rot="-4258911">
            <a:off x="-278733" y="-278754"/>
            <a:ext cx="2869607" cy="1948208"/>
            <a:chOff x="-587947" y="3079273"/>
            <a:chExt cx="3694635" cy="2508329"/>
          </a:xfrm>
        </p:grpSpPr>
        <p:sp>
          <p:nvSpPr>
            <p:cNvPr id="803" name="Google Shape;803;p61"/>
            <p:cNvSpPr/>
            <p:nvPr/>
          </p:nvSpPr>
          <p:spPr>
            <a:xfrm rot="1572166">
              <a:off x="-549760" y="3825935"/>
              <a:ext cx="3618260" cy="1015005"/>
            </a:xfrm>
            <a:custGeom>
              <a:avLst/>
              <a:gdLst/>
              <a:ahLst/>
              <a:cxnLst/>
              <a:rect l="l" t="t" r="r" b="b"/>
              <a:pathLst>
                <a:path w="181087" h="60181" extrusionOk="0">
                  <a:moveTo>
                    <a:pt x="0" y="424"/>
                  </a:moveTo>
                  <a:cubicBezTo>
                    <a:pt x="9039" y="1395"/>
                    <a:pt x="40938" y="-3460"/>
                    <a:pt x="54236" y="6252"/>
                  </a:cubicBezTo>
                  <a:cubicBezTo>
                    <a:pt x="67534" y="15964"/>
                    <a:pt x="67460" y="52270"/>
                    <a:pt x="79786" y="58695"/>
                  </a:cubicBezTo>
                  <a:cubicBezTo>
                    <a:pt x="92113" y="65120"/>
                    <a:pt x="114524" y="47489"/>
                    <a:pt x="128195" y="44800"/>
                  </a:cubicBezTo>
                  <a:cubicBezTo>
                    <a:pt x="141866" y="42111"/>
                    <a:pt x="152998" y="41812"/>
                    <a:pt x="161813" y="42559"/>
                  </a:cubicBezTo>
                  <a:cubicBezTo>
                    <a:pt x="170628" y="43306"/>
                    <a:pt x="177875" y="48162"/>
                    <a:pt x="181087" y="49282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4" name="Google Shape;804;p61"/>
            <p:cNvSpPr/>
            <p:nvPr/>
          </p:nvSpPr>
          <p:spPr>
            <a:xfrm rot="1571532">
              <a:off x="1530844" y="4805076"/>
              <a:ext cx="123702" cy="12370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3E26E9-2C12-6E47-C5A5-89AF69CA54C8}"/>
              </a:ext>
            </a:extLst>
          </p:cNvPr>
          <p:cNvSpPr/>
          <p:nvPr/>
        </p:nvSpPr>
        <p:spPr>
          <a:xfrm>
            <a:off x="2431128" y="1411140"/>
            <a:ext cx="4023916" cy="413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Kesimpulan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8AE37-D541-4398-2D2E-848617818F2D}"/>
              </a:ext>
            </a:extLst>
          </p:cNvPr>
          <p:cNvSpPr txBox="1"/>
          <p:nvPr/>
        </p:nvSpPr>
        <p:spPr>
          <a:xfrm>
            <a:off x="1494124" y="2086601"/>
            <a:ext cx="63484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i-FI" dirty="0"/>
              <a:t>Dari ide yang disampaikan sebelumnya mampu memberikan  solusi cepat terkait persoalan Medical Diagnosis , memberikan positif baik dalam aspek Kesehatan dan membantu  potensi untuk meningkatkan perawatan pasien dan menyelamatkan nyawa.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735C2-0FE1-6D97-ED15-02166FC0D828}"/>
              </a:ext>
            </a:extLst>
          </p:cNvPr>
          <p:cNvSpPr/>
          <p:nvPr/>
        </p:nvSpPr>
        <p:spPr>
          <a:xfrm>
            <a:off x="898901" y="1851074"/>
            <a:ext cx="7346197" cy="144135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4D50E-7AEC-9054-35D8-53EB0865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76" y="4782824"/>
            <a:ext cx="4791871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5151"/>
      </p:ext>
    </p:extLst>
  </p:cSld>
  <p:clrMapOvr>
    <a:masterClrMapping/>
  </p:clrMapOvr>
</p:sld>
</file>

<file path=ppt/theme/theme1.xml><?xml version="1.0" encoding="utf-8"?>
<a:theme xmlns:a="http://schemas.openxmlformats.org/drawingml/2006/main" name="Human Physiology by Slidesgo">
  <a:themeElements>
    <a:clrScheme name="Simple Light">
      <a:dk1>
        <a:srgbClr val="000000"/>
      </a:dk1>
      <a:lt1>
        <a:srgbClr val="0F0909"/>
      </a:lt1>
      <a:dk2>
        <a:srgbClr val="22AAB0"/>
      </a:dk2>
      <a:lt2>
        <a:srgbClr val="8CC7B8"/>
      </a:lt2>
      <a:accent1>
        <a:srgbClr val="D1EBC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09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Open Sans SemiBold</vt:lpstr>
      <vt:lpstr>Arial</vt:lpstr>
      <vt:lpstr>Sora SemiBold</vt:lpstr>
      <vt:lpstr>Montserrat</vt:lpstr>
      <vt:lpstr>Nunito Light</vt:lpstr>
      <vt:lpstr>Titillium Web</vt:lpstr>
      <vt:lpstr>Wingdings</vt:lpstr>
      <vt:lpstr>Human Physiology by Slidesgo</vt:lpstr>
      <vt:lpstr>PowerPoint Presentation</vt:lpstr>
      <vt:lpstr>PowerPoint Presentation</vt:lpstr>
      <vt:lpstr>PowerPoint Presentation</vt:lpstr>
      <vt:lpstr>ALUR PENGGUNAAN PRODUK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safiudin</cp:lastModifiedBy>
  <cp:revision>1</cp:revision>
  <dcterms:modified xsi:type="dcterms:W3CDTF">2023-11-26T15:17:10Z</dcterms:modified>
</cp:coreProperties>
</file>