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72" r:id="rId11"/>
    <p:sldId id="273" r:id="rId12"/>
    <p:sldId id="274" r:id="rId13"/>
    <p:sldId id="268" r:id="rId14"/>
    <p:sldId id="269"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324" y="-5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6115" y="184785"/>
            <a:ext cx="9071610" cy="4131945"/>
          </a:xfrm>
        </p:spPr>
        <p:txBody>
          <a:bodyPr>
            <a:normAutofit/>
          </a:bodyPr>
          <a:lstStyle/>
          <a:p>
            <a:r>
              <a:rPr lang="en-US" b="1" dirty="0"/>
              <a:t>      Manufacturing  </a:t>
            </a:r>
            <a:br>
              <a:rPr lang="en-US" b="1" dirty="0"/>
            </a:br>
            <a:r>
              <a:rPr lang="en-US" b="1" dirty="0"/>
              <a:t>           Analytics </a:t>
            </a:r>
            <a:endParaRPr lang="en-IN" b="1" dirty="0"/>
          </a:p>
        </p:txBody>
      </p:sp>
      <p:sp>
        <p:nvSpPr>
          <p:cNvPr id="3" name="Subtitle 2"/>
          <p:cNvSpPr>
            <a:spLocks noGrp="1"/>
          </p:cNvSpPr>
          <p:nvPr>
            <p:ph type="subTitle" idx="1"/>
          </p:nvPr>
        </p:nvSpPr>
        <p:spPr>
          <a:xfrm>
            <a:off x="3154454" y="1832519"/>
            <a:ext cx="8915399" cy="4049486"/>
          </a:xfrm>
        </p:spPr>
        <p:txBody>
          <a:bodyPr>
            <a:normAutofit/>
          </a:bodyPr>
          <a:lstStyle/>
          <a:p>
            <a:endParaRPr lang="en-I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rcRect/>
          <a:stretch>
            <a:fillRect/>
          </a:stretch>
        </p:blipFill>
        <p:spPr>
          <a:xfrm>
            <a:off x="1710266" y="1216291"/>
            <a:ext cx="9856727" cy="45918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016000" y="1329705"/>
            <a:ext cx="11015134" cy="46562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8981" y="90710"/>
            <a:ext cx="8911687" cy="1280890"/>
          </a:xfrm>
        </p:spPr>
        <p:txBody>
          <a:bodyPr/>
          <a:lstStyle/>
          <a:p>
            <a:r>
              <a:rPr lang="en-US" b="1" dirty="0"/>
              <a:t>KEY TAKEAWAYS</a:t>
            </a:r>
            <a:endParaRPr lang="en-IN" dirty="0"/>
          </a:p>
        </p:txBody>
      </p:sp>
      <p:sp>
        <p:nvSpPr>
          <p:cNvPr id="3" name="Content Placeholder 2"/>
          <p:cNvSpPr>
            <a:spLocks noGrp="1"/>
          </p:cNvSpPr>
          <p:nvPr>
            <p:ph sz="half" idx="1"/>
          </p:nvPr>
        </p:nvSpPr>
        <p:spPr>
          <a:xfrm>
            <a:off x="1458686" y="1404257"/>
            <a:ext cx="5444390" cy="5453743"/>
          </a:xfrm>
        </p:spPr>
        <p:txBody>
          <a:bodyPr>
            <a:normAutofit lnSpcReduction="10000"/>
          </a:bodyPr>
          <a:lstStyle/>
          <a:p>
            <a:pPr marL="0" lvl="0" indent="0" defTabSz="914400" eaLnBrk="0" fontAlgn="base" hangingPunct="0">
              <a:spcBef>
                <a:spcPct val="0"/>
              </a:spcBef>
              <a:spcAft>
                <a:spcPct val="0"/>
              </a:spcAft>
              <a:buClrTx/>
              <a:buFontTx/>
              <a:buChar char="•"/>
            </a:pPr>
            <a:r>
              <a:rPr lang="en-US" altLang="en-US" b="1" dirty="0">
                <a:solidFill>
                  <a:schemeClr val="tx1"/>
                </a:solidFill>
                <a:latin typeface="Arial" panose="020B0604020202020204" pitchFamily="34" charset="0"/>
              </a:rPr>
              <a:t>High Manufacturing Volume:</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A significant quantity of </a:t>
            </a:r>
            <a:r>
              <a:rPr lang="en-US" altLang="en-US" b="1" dirty="0">
                <a:solidFill>
                  <a:schemeClr val="tx1"/>
                </a:solidFill>
                <a:latin typeface="Arial" panose="020B0604020202020204" pitchFamily="34" charset="0"/>
              </a:rPr>
              <a:t>4.97 crore units</a:t>
            </a:r>
            <a:r>
              <a:rPr lang="en-US" altLang="en-US" dirty="0">
                <a:solidFill>
                  <a:schemeClr val="tx1"/>
                </a:solidFill>
                <a:latin typeface="Arial" panose="020B0604020202020204" pitchFamily="34" charset="0"/>
              </a:rPr>
              <a:t> was manufactured, indicating robust production capacity and operational scale.</a:t>
            </a: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en-US" altLang="en-US" b="1" dirty="0">
                <a:solidFill>
                  <a:schemeClr val="tx1"/>
                </a:solidFill>
                <a:latin typeface="Arial" panose="020B0604020202020204" pitchFamily="34" charset="0"/>
              </a:rPr>
              <a:t>Processed Quantity Exceeds Manufactured Quantity:</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The </a:t>
            </a:r>
            <a:r>
              <a:rPr lang="en-US" altLang="en-US" b="1" dirty="0">
                <a:solidFill>
                  <a:schemeClr val="tx1"/>
                </a:solidFill>
                <a:latin typeface="Arial" panose="020B0604020202020204" pitchFamily="34" charset="0"/>
              </a:rPr>
              <a:t>processed quantity (6.00 crore)</a:t>
            </a:r>
            <a:r>
              <a:rPr lang="en-US" altLang="en-US" dirty="0">
                <a:solidFill>
                  <a:schemeClr val="tx1"/>
                </a:solidFill>
                <a:latin typeface="Arial" panose="020B0604020202020204" pitchFamily="34" charset="0"/>
              </a:rPr>
              <a:t> is unusually higher than the manufactured quantity, suggesting:</a:t>
            </a: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en-US" altLang="en-US" dirty="0">
                <a:solidFill>
                  <a:schemeClr val="tx1"/>
                </a:solidFill>
                <a:latin typeface="Arial" panose="020B0604020202020204" pitchFamily="34" charset="0"/>
              </a:rPr>
              <a:t>Possible data duplication</a:t>
            </a: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en-US" altLang="en-US" dirty="0">
                <a:solidFill>
                  <a:schemeClr val="tx1"/>
                </a:solidFill>
                <a:latin typeface="Arial" panose="020B0604020202020204" pitchFamily="34" charset="0"/>
              </a:rPr>
              <a:t>Reprocessing of units</a:t>
            </a: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en-US" altLang="en-US" dirty="0">
                <a:solidFill>
                  <a:schemeClr val="tx1"/>
                </a:solidFill>
                <a:latin typeface="Arial" panose="020B0604020202020204" pitchFamily="34" charset="0"/>
              </a:rPr>
              <a:t>Or an inconsistency in data reporting</a:t>
            </a: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en-US" altLang="en-US" b="1" dirty="0">
                <a:solidFill>
                  <a:schemeClr val="tx1"/>
                </a:solidFill>
                <a:latin typeface="Arial" panose="020B0604020202020204" pitchFamily="34" charset="0"/>
              </a:rPr>
              <a:t>Rejected Quantity is Relatively Low:</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Only </a:t>
            </a:r>
            <a:r>
              <a:rPr lang="en-US" altLang="en-US" b="1" dirty="0">
                <a:solidFill>
                  <a:schemeClr val="tx1"/>
                </a:solidFill>
                <a:latin typeface="Arial" panose="020B0604020202020204" pitchFamily="34" charset="0"/>
              </a:rPr>
              <a:t>4.91 lakh units</a:t>
            </a:r>
            <a:r>
              <a:rPr lang="en-US" altLang="en-US" dirty="0">
                <a:solidFill>
                  <a:schemeClr val="tx1"/>
                </a:solidFill>
                <a:latin typeface="Arial" panose="020B0604020202020204" pitchFamily="34" charset="0"/>
              </a:rPr>
              <a:t> were rejected, which is a </a:t>
            </a:r>
            <a:r>
              <a:rPr lang="en-US" altLang="en-US" b="1" dirty="0">
                <a:solidFill>
                  <a:schemeClr val="tx1"/>
                </a:solidFill>
                <a:latin typeface="Arial" panose="020B0604020202020204" pitchFamily="34" charset="0"/>
              </a:rPr>
              <a:t>low rejection rate</a:t>
            </a:r>
            <a:r>
              <a:rPr lang="en-US" altLang="en-US" dirty="0">
                <a:solidFill>
                  <a:schemeClr val="tx1"/>
                </a:solidFill>
                <a:latin typeface="Arial" panose="020B0604020202020204" pitchFamily="34" charset="0"/>
              </a:rPr>
              <a:t>, reflecting good quality control or effective process management.</a:t>
            </a:r>
            <a:endParaRPr lang="en-US" altLang="en-US" dirty="0">
              <a:solidFill>
                <a:schemeClr val="tx1"/>
              </a:solidFill>
              <a:latin typeface="Arial" panose="020B0604020202020204" pitchFamily="34" charset="0"/>
            </a:endParaRPr>
          </a:p>
          <a:p>
            <a:endParaRPr lang="en-IN" dirty="0"/>
          </a:p>
        </p:txBody>
      </p:sp>
      <p:sp>
        <p:nvSpPr>
          <p:cNvPr id="4" name="Content Placeholder 3"/>
          <p:cNvSpPr>
            <a:spLocks noGrp="1"/>
          </p:cNvSpPr>
          <p:nvPr>
            <p:ph sz="half" idx="2"/>
          </p:nvPr>
        </p:nvSpPr>
        <p:spPr>
          <a:xfrm>
            <a:off x="6903076" y="1404257"/>
            <a:ext cx="5167591" cy="5453743"/>
          </a:xfrm>
        </p:spPr>
        <p:txBody>
          <a:bodyPr>
            <a:normAutofit lnSpcReduction="10000"/>
          </a:bodyPr>
          <a:lstStyle/>
          <a:p>
            <a:pPr marL="0" lvl="0" indent="0" defTabSz="914400" eaLnBrk="0" fontAlgn="base" hangingPunct="0">
              <a:spcBef>
                <a:spcPct val="0"/>
              </a:spcBef>
              <a:spcAft>
                <a:spcPct val="0"/>
              </a:spcAft>
              <a:buClrTx/>
              <a:buFontTx/>
              <a:buChar char="•"/>
            </a:pPr>
            <a:r>
              <a:rPr lang="en-US" altLang="en-US" b="1" dirty="0">
                <a:solidFill>
                  <a:schemeClr val="tx1"/>
                </a:solidFill>
                <a:latin typeface="Arial" panose="020B0604020202020204" pitchFamily="34" charset="0"/>
              </a:rPr>
              <a:t>Wastage is Substantial but Needs Clarification:</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The total wastage reported across two dashboards is:</a:t>
            </a: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en-US" altLang="en-US" b="1" dirty="0">
                <a:solidFill>
                  <a:schemeClr val="tx1"/>
                </a:solidFill>
                <a:latin typeface="Arial" panose="020B0604020202020204" pitchFamily="34" charset="0"/>
              </a:rPr>
              <a:t>74.93 lakh (First Dashboard)</a:t>
            </a: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en-US" altLang="en-US" b="1" dirty="0">
                <a:solidFill>
                  <a:schemeClr val="tx1"/>
                </a:solidFill>
                <a:latin typeface="Arial" panose="020B0604020202020204" pitchFamily="34" charset="0"/>
              </a:rPr>
              <a:t>4.93 crore (Second Dashboard)</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This shows a large volume of waste, possibly indicating:</a:t>
            </a: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en-US" altLang="en-US" dirty="0">
                <a:solidFill>
                  <a:schemeClr val="tx1"/>
                </a:solidFill>
                <a:latin typeface="Arial" panose="020B0604020202020204" pitchFamily="34" charset="0"/>
              </a:rPr>
              <a:t>Inefficient processes</a:t>
            </a: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en-US" altLang="en-US" dirty="0">
                <a:solidFill>
                  <a:schemeClr val="tx1"/>
                </a:solidFill>
                <a:latin typeface="Arial" panose="020B0604020202020204" pitchFamily="34" charset="0"/>
              </a:rPr>
              <a:t>Material loss during multiple stages</a:t>
            </a: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en-US" altLang="en-US" dirty="0">
                <a:solidFill>
                  <a:schemeClr val="tx1"/>
                </a:solidFill>
                <a:latin typeface="Arial" panose="020B0604020202020204" pitchFamily="34" charset="0"/>
              </a:rPr>
              <a:t>Or differing calculation methods across dashboards</a:t>
            </a:r>
            <a:endParaRPr lang="en-US" altLang="en-US"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endParaRPr lang="en-US" altLang="en-US" dirty="0">
              <a:solidFill>
                <a:schemeClr val="tx1"/>
              </a:solidFill>
              <a:latin typeface="Arial" panose="020B0604020202020204" pitchFamily="34" charset="0"/>
            </a:endParaRPr>
          </a:p>
          <a:p>
            <a:r>
              <a:rPr lang="en-US" altLang="en-US" b="1" dirty="0">
                <a:solidFill>
                  <a:schemeClr val="tx1"/>
                </a:solidFill>
                <a:latin typeface="Arial" panose="020B0604020202020204" pitchFamily="34" charset="0"/>
              </a:rPr>
              <a:t>Data Consistency Should be Verified:</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The mismatch between processed and manufactured quantities, and the dual wastage values, highlight the need for </a:t>
            </a:r>
            <a:r>
              <a:rPr lang="en-US" altLang="en-US" b="1" dirty="0">
                <a:solidFill>
                  <a:schemeClr val="tx1"/>
                </a:solidFill>
                <a:latin typeface="Arial" panose="020B0604020202020204" pitchFamily="34" charset="0"/>
              </a:rPr>
              <a:t>data validation and harmonization</a:t>
            </a:r>
            <a:r>
              <a:rPr lang="en-US" altLang="en-US" dirty="0">
                <a:solidFill>
                  <a:schemeClr val="tx1"/>
                </a:solidFill>
                <a:latin typeface="Arial" panose="020B0604020202020204" pitchFamily="34" charset="0"/>
              </a:rPr>
              <a:t> across systems or dashboards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5438" y="188681"/>
            <a:ext cx="8911687" cy="1280890"/>
          </a:xfrm>
        </p:spPr>
        <p:txBody>
          <a:bodyPr/>
          <a:lstStyle/>
          <a:p>
            <a:r>
              <a:rPr lang="en-US" b="1" dirty="0"/>
              <a:t>	        CONCULSION</a:t>
            </a:r>
            <a:endParaRPr lang="en-IN" dirty="0"/>
          </a:p>
        </p:txBody>
      </p:sp>
      <p:sp>
        <p:nvSpPr>
          <p:cNvPr id="5" name="Rectangle 1"/>
          <p:cNvSpPr>
            <a:spLocks noGrp="1" noChangeArrowheads="1"/>
          </p:cNvSpPr>
          <p:nvPr>
            <p:ph sz="half" idx="1"/>
          </p:nvPr>
        </p:nvSpPr>
        <p:spPr bwMode="auto">
          <a:xfrm>
            <a:off x="1165225" y="1642300"/>
            <a:ext cx="564923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The KPIs demonstrate a strong overall manufacturing output, showing that production processes are running at a high capacity.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 relatively low rejection rate indicates that quality control measures are effective and that most products meet required standards.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However, there is a noticeable inconsistency where the processed quantity is higher than the manufactured quantity, suggesting possible reprocessing cycles or data entry errors.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Significant differences in reported wastage between the two dashboards point to a lack of consistency in data collection or reporting methods.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p:cNvSpPr>
            <a:spLocks noGrp="1" noChangeArrowheads="1"/>
          </p:cNvSpPr>
          <p:nvPr>
            <p:ph sz="half" idx="2"/>
          </p:nvPr>
        </p:nvSpPr>
        <p:spPr bwMode="auto">
          <a:xfrm>
            <a:off x="6900863" y="1365302"/>
            <a:ext cx="529113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Arial" panose="020B0604020202020204" pitchFamily="34" charset="0"/>
              </a:rPr>
              <a:t>These discrepancies raise concerns about the reliability of the current data being used for performance evaluation.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To ensure accurate tracking and effective decision-making, it's important to align all data sources and validate the collected metrics.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Implementing standardized reporting practices across all dashboards will improve consistency and data accuracy.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Addressing these issues will enhance transparency, reduce unnecessary waste, and support continuous improvement in the overall manufacturing 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1,800+ Thank You Presentation Stock Photos, Pictures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6441" y="1077685"/>
            <a:ext cx="9569130" cy="43542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4953" y="-18147"/>
            <a:ext cx="8911687" cy="1280890"/>
          </a:xfrm>
        </p:spPr>
        <p:txBody>
          <a:bodyPr/>
          <a:lstStyle/>
          <a:p>
            <a:r>
              <a:rPr lang="en-US" dirty="0"/>
              <a:t>                 </a:t>
            </a:r>
            <a:r>
              <a:rPr lang="en-US" sz="4800" b="1" dirty="0"/>
              <a:t>OVERVIEW</a:t>
            </a:r>
            <a:endParaRPr lang="en-IN" sz="4800" b="1" dirty="0"/>
          </a:p>
        </p:txBody>
      </p:sp>
      <p:sp>
        <p:nvSpPr>
          <p:cNvPr id="3" name="Content Placeholder 2"/>
          <p:cNvSpPr>
            <a:spLocks noGrp="1"/>
          </p:cNvSpPr>
          <p:nvPr>
            <p:ph idx="1"/>
          </p:nvPr>
        </p:nvSpPr>
        <p:spPr>
          <a:xfrm>
            <a:off x="1763486" y="1262743"/>
            <a:ext cx="9741126" cy="3331029"/>
          </a:xfrm>
        </p:spPr>
        <p:txBody>
          <a:bodyPr>
            <a:noAutofit/>
          </a:bodyPr>
          <a:lstStyle/>
          <a:p>
            <a:r>
              <a:rPr lang="en-US" sz="2400" b="1" dirty="0"/>
              <a:t>The  Manufacturing Analytics project focuses on leveraging data analytics to optimize manufacturing operations by analyzing real-time and historical production data. It aims to improve efficiency, reduce downtime, enhance product quality, and support data-driven decision-making. By integrating tools like SQL, Python, and visualization platforms such as Power BI or Tableau, the project enables actionable insights through performance monitoring, predictive maintenance, and process optimization. Ultimately, it helps streamline production, minimize costs, and boost overall productivity in the manufacturing environment</a:t>
            </a:r>
            <a:endParaRPr lang="en-IN"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8300" y="2166257"/>
            <a:ext cx="8915400" cy="3777622"/>
          </a:xfrm>
        </p:spPr>
        <p:txBody>
          <a:bodyPr/>
          <a:lstStyle/>
          <a:p>
            <a:r>
              <a:rPr lang="en-US" dirty="0"/>
              <a:t> </a:t>
            </a:r>
            <a:r>
              <a:rPr lang="en-US" dirty="0">
                <a:solidFill>
                  <a:schemeClr val="accent6">
                    <a:lumMod val="75000"/>
                  </a:schemeClr>
                </a:solidFill>
              </a:rPr>
              <a:t>Key Performance Indicators (KPIs)The dashboard highlights four primary KPIs to monitor manufacturing performance</a:t>
            </a:r>
            <a:r>
              <a:rPr lang="en-US" dirty="0"/>
              <a:t>:</a:t>
            </a:r>
            <a:endParaRPr lang="en-US" dirty="0"/>
          </a:p>
          <a:p>
            <a:r>
              <a:rPr lang="en-US" b="1" dirty="0">
                <a:solidFill>
                  <a:schemeClr val="bg2">
                    <a:lumMod val="50000"/>
                  </a:schemeClr>
                </a:solidFill>
              </a:rPr>
              <a:t>Total Manufactured Quantity</a:t>
            </a:r>
            <a:r>
              <a:rPr lang="en-US" b="1" dirty="0"/>
              <a:t>: 4,97,90,600</a:t>
            </a:r>
            <a:endParaRPr lang="en-US" b="1" dirty="0"/>
          </a:p>
          <a:p>
            <a:r>
              <a:rPr lang="en-IN" b="1" dirty="0">
                <a:solidFill>
                  <a:schemeClr val="accent4">
                    <a:lumMod val="60000"/>
                    <a:lumOff val="40000"/>
                  </a:schemeClr>
                </a:solidFill>
              </a:rPr>
              <a:t>Total Processed Quantity</a:t>
            </a:r>
            <a:r>
              <a:rPr lang="en-IN" b="1" dirty="0"/>
              <a:t>: 6,00,22,534 </a:t>
            </a:r>
            <a:endParaRPr lang="en-IN" b="1" dirty="0"/>
          </a:p>
          <a:p>
            <a:r>
              <a:rPr lang="en-IN" b="1" dirty="0">
                <a:solidFill>
                  <a:schemeClr val="accent2">
                    <a:lumMod val="50000"/>
                  </a:schemeClr>
                </a:solidFill>
              </a:rPr>
              <a:t>Total Rejected Quantity</a:t>
            </a:r>
            <a:r>
              <a:rPr lang="en-IN" b="1" dirty="0"/>
              <a:t>: 4,91,023 </a:t>
            </a:r>
            <a:endParaRPr lang="en-IN" b="1" dirty="0"/>
          </a:p>
          <a:p>
            <a:r>
              <a:rPr lang="en-US" b="1" dirty="0">
                <a:solidFill>
                  <a:srgbClr val="00B0F0"/>
                </a:solidFill>
              </a:rPr>
              <a:t>Total Wastage Quantity</a:t>
            </a:r>
            <a:r>
              <a:rPr lang="en-US" b="1" dirty="0"/>
              <a:t>:-</a:t>
            </a:r>
            <a:endParaRPr lang="en-US" b="1" dirty="0"/>
          </a:p>
          <a:p>
            <a:r>
              <a:rPr lang="en-US" b="1" dirty="0" err="1"/>
              <a:t>i</a:t>
            </a:r>
            <a:r>
              <a:rPr lang="en-US" b="1" dirty="0"/>
              <a:t>.  </a:t>
            </a:r>
            <a:r>
              <a:rPr lang="en-US" b="1" dirty="0">
                <a:solidFill>
                  <a:srgbClr val="002060"/>
                </a:solidFill>
              </a:rPr>
              <a:t>First Dashboard</a:t>
            </a:r>
            <a:r>
              <a:rPr lang="en-US" b="1" dirty="0"/>
              <a:t>: 74,93,526</a:t>
            </a:r>
            <a:endParaRPr lang="en-US" b="1" dirty="0"/>
          </a:p>
          <a:p>
            <a:r>
              <a:rPr lang="en-US" b="1" dirty="0" err="1"/>
              <a:t>Ii</a:t>
            </a:r>
            <a:r>
              <a:rPr lang="en-US" b="1" dirty="0"/>
              <a:t>. </a:t>
            </a:r>
            <a:r>
              <a:rPr lang="en-US" b="1" dirty="0">
                <a:solidFill>
                  <a:srgbClr val="7030A0"/>
                </a:solidFill>
              </a:rPr>
              <a:t>Second Dashboard</a:t>
            </a:r>
            <a:r>
              <a:rPr lang="en-US" b="1" dirty="0"/>
              <a:t>: 4,92,99,577</a:t>
            </a:r>
            <a:endParaRPr lang="en-IN" b="1" dirty="0"/>
          </a:p>
        </p:txBody>
      </p:sp>
      <p:sp>
        <p:nvSpPr>
          <p:cNvPr id="5" name="Title 3"/>
          <p:cNvSpPr>
            <a:spLocks noGrp="1"/>
          </p:cNvSpPr>
          <p:nvPr>
            <p:ph type="title"/>
          </p:nvPr>
        </p:nvSpPr>
        <p:spPr>
          <a:xfrm>
            <a:off x="3370704" y="755858"/>
            <a:ext cx="7589623" cy="844342"/>
          </a:xfrm>
        </p:spPr>
        <p:txBody>
          <a:bodyPr>
            <a:normAutofit/>
          </a:bodyPr>
          <a:lstStyle/>
          <a:p>
            <a:r>
              <a:rPr lang="en-IN" b="1" dirty="0"/>
              <a:t>Key Performance Indicator</a:t>
            </a:r>
            <a:endParaRPr lang="en-IN" b="1" dirty="0"/>
          </a:p>
        </p:txBody>
      </p:sp>
      <p:pic>
        <p:nvPicPr>
          <p:cNvPr id="6" name="Picture 4" descr="1+ Thousand Kpi Logo Royalty-Free Images, Stock Photos &amp; Pictures |  Shutterstock"/>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31673" y="211922"/>
            <a:ext cx="2117660" cy="17580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156024"/>
            <a:ext cx="8911687" cy="1280890"/>
          </a:xfrm>
        </p:spPr>
        <p:txBody>
          <a:bodyPr>
            <a:normAutofit/>
          </a:bodyPr>
          <a:lstStyle/>
          <a:p>
            <a:r>
              <a:rPr lang="en-US" sz="4000" b="1" dirty="0"/>
              <a:t>             KPI OBJECTIVES </a:t>
            </a:r>
            <a:endParaRPr lang="en-IN" sz="4000" b="1" dirty="0"/>
          </a:p>
        </p:txBody>
      </p:sp>
      <p:sp>
        <p:nvSpPr>
          <p:cNvPr id="3" name="Content Placeholder 2"/>
          <p:cNvSpPr>
            <a:spLocks noGrp="1"/>
          </p:cNvSpPr>
          <p:nvPr>
            <p:ph sz="half" idx="1"/>
          </p:nvPr>
        </p:nvSpPr>
        <p:spPr>
          <a:xfrm>
            <a:off x="478971" y="1513114"/>
            <a:ext cx="5172247" cy="4180393"/>
          </a:xfrm>
        </p:spPr>
        <p:txBody>
          <a:bodyPr/>
          <a:lstStyle/>
          <a:p>
            <a:r>
              <a:rPr lang="en-US" b="1" dirty="0"/>
              <a:t> Total Manufactured Quantity Objective</a:t>
            </a:r>
            <a:r>
              <a:rPr lang="en-US" dirty="0"/>
              <a:t>: </a:t>
            </a:r>
            <a:r>
              <a:rPr lang="en-US" dirty="0">
                <a:solidFill>
                  <a:schemeClr val="accent3"/>
                </a:solidFill>
              </a:rPr>
              <a:t>To track the total output produced in a given time period, ensuring that production targets are being met and plant capacity is being utilized efficiently</a:t>
            </a:r>
            <a:r>
              <a:rPr lang="en-US" dirty="0"/>
              <a:t>. </a:t>
            </a:r>
            <a:endParaRPr lang="en-US" dirty="0"/>
          </a:p>
          <a:p>
            <a:endParaRPr lang="en-IN" dirty="0"/>
          </a:p>
          <a:p>
            <a:endParaRPr lang="en-IN" dirty="0"/>
          </a:p>
          <a:p>
            <a:pPr marL="0" indent="0">
              <a:buNone/>
            </a:pPr>
            <a:r>
              <a:rPr lang="en-US" dirty="0"/>
              <a:t> </a:t>
            </a:r>
            <a:r>
              <a:rPr lang="en-US" b="1" dirty="0">
                <a:solidFill>
                  <a:schemeClr val="tx1"/>
                </a:solidFill>
              </a:rPr>
              <a:t>Total Processed Quantity Objective</a:t>
            </a:r>
            <a:r>
              <a:rPr lang="en-US" dirty="0"/>
              <a:t>: </a:t>
            </a:r>
            <a:r>
              <a:rPr lang="en-US" dirty="0">
                <a:solidFill>
                  <a:srgbClr val="002060"/>
                </a:solidFill>
              </a:rPr>
              <a:t>To monitor how much of the manufactured quantity has been successfully processed through various production or inspection stages, indicating operational throughput and workflow efficiency.</a:t>
            </a:r>
            <a:endParaRPr lang="en-IN" dirty="0">
              <a:solidFill>
                <a:srgbClr val="002060"/>
              </a:solidFill>
            </a:endParaRPr>
          </a:p>
        </p:txBody>
      </p:sp>
      <p:pic>
        <p:nvPicPr>
          <p:cNvPr id="6" name="Content Placeholder 5"/>
          <p:cNvPicPr>
            <a:picLocks noGrp="1" noChangeAspect="1"/>
          </p:cNvPicPr>
          <p:nvPr>
            <p:ph sz="half" idx="2"/>
          </p:nvPr>
        </p:nvPicPr>
        <p:blipFill>
          <a:blip r:embed="rId1"/>
          <a:stretch>
            <a:fillRect/>
          </a:stretch>
        </p:blipFill>
        <p:spPr>
          <a:xfrm>
            <a:off x="6540785" y="1436915"/>
            <a:ext cx="4090704" cy="1992085"/>
          </a:xfrm>
        </p:spPr>
      </p:pic>
      <p:pic>
        <p:nvPicPr>
          <p:cNvPr id="10" name="Picture 9"/>
          <p:cNvPicPr>
            <a:picLocks noChangeAspect="1"/>
          </p:cNvPicPr>
          <p:nvPr/>
        </p:nvPicPr>
        <p:blipFill>
          <a:blip r:embed="rId2"/>
          <a:stretch>
            <a:fillRect/>
          </a:stretch>
        </p:blipFill>
        <p:spPr>
          <a:xfrm>
            <a:off x="6540784" y="3766456"/>
            <a:ext cx="4090704" cy="20900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6401" y="778328"/>
            <a:ext cx="5083628" cy="1513114"/>
          </a:xfrm>
          <a:prstGeom prst="rect">
            <a:avLst/>
          </a:prstGeom>
          <a:noFill/>
        </p:spPr>
        <p:txBody>
          <a:bodyPr wrap="square">
            <a:spAutoFit/>
          </a:bodyPr>
          <a:lstStyle/>
          <a:p>
            <a:r>
              <a:rPr lang="en-IN" b="1" dirty="0"/>
              <a:t>Total Rejected Quantity Objective </a:t>
            </a:r>
            <a:r>
              <a:rPr lang="en-IN" dirty="0"/>
              <a:t>:</a:t>
            </a:r>
            <a:r>
              <a:rPr lang="en-IN" dirty="0">
                <a:solidFill>
                  <a:schemeClr val="tx2"/>
                </a:solidFill>
              </a:rPr>
              <a:t>To measure the number of units that failed quality standards, helping identify process inefficiencies, quality issues, or training needs to reduce scrap or rework.</a:t>
            </a:r>
            <a:endParaRPr lang="en-IN" dirty="0">
              <a:solidFill>
                <a:schemeClr val="tx2"/>
              </a:solidFill>
            </a:endParaRPr>
          </a:p>
        </p:txBody>
      </p:sp>
      <p:pic>
        <p:nvPicPr>
          <p:cNvPr id="5" name="Picture 4"/>
          <p:cNvPicPr>
            <a:picLocks noChangeAspect="1"/>
          </p:cNvPicPr>
          <p:nvPr/>
        </p:nvPicPr>
        <p:blipFill>
          <a:blip r:embed="rId1"/>
          <a:stretch>
            <a:fillRect/>
          </a:stretch>
        </p:blipFill>
        <p:spPr>
          <a:xfrm>
            <a:off x="7511143" y="664028"/>
            <a:ext cx="3995057" cy="1741715"/>
          </a:xfrm>
          <a:prstGeom prst="rect">
            <a:avLst/>
          </a:prstGeom>
        </p:spPr>
      </p:pic>
      <p:sp>
        <p:nvSpPr>
          <p:cNvPr id="9" name="TextBox 8"/>
          <p:cNvSpPr txBox="1"/>
          <p:nvPr/>
        </p:nvSpPr>
        <p:spPr>
          <a:xfrm>
            <a:off x="1164772" y="2743201"/>
            <a:ext cx="6085114" cy="4801314"/>
          </a:xfrm>
          <a:prstGeom prst="rect">
            <a:avLst/>
          </a:prstGeom>
          <a:noFill/>
        </p:spPr>
        <p:txBody>
          <a:bodyPr wrap="square">
            <a:spAutoFit/>
          </a:bodyPr>
          <a:lstStyle/>
          <a:p>
            <a:r>
              <a:rPr lang="en-IN" dirty="0"/>
              <a:t> </a:t>
            </a:r>
            <a:r>
              <a:rPr lang="en-IN" b="1" dirty="0"/>
              <a:t>Total Wastage Quantity Objective</a:t>
            </a:r>
            <a:r>
              <a:rPr lang="en-IN" dirty="0"/>
              <a:t>: </a:t>
            </a:r>
            <a:r>
              <a:rPr lang="en-IN" dirty="0">
                <a:solidFill>
                  <a:srgbClr val="0070C0"/>
                </a:solidFill>
              </a:rPr>
              <a:t>To quantify material loss or unusable output during manufacturing, with the aim of minimizing waste, improving yield, and enhancing sustainability</a:t>
            </a:r>
            <a:r>
              <a:rPr lang="en-IN" dirty="0"/>
              <a:t>.</a:t>
            </a:r>
            <a:endParaRPr lang="en-IN" dirty="0"/>
          </a:p>
          <a:p>
            <a:endParaRPr lang="en-IN" dirty="0"/>
          </a:p>
          <a:p>
            <a:pPr marL="342900" indent="-342900">
              <a:buAutoNum type="alphaLcPeriod"/>
            </a:pPr>
            <a:r>
              <a:rPr lang="en-US" b="1" dirty="0"/>
              <a:t>First Dashboard Wastage Objective</a:t>
            </a:r>
            <a:r>
              <a:rPr lang="en-US" dirty="0"/>
              <a:t>: </a:t>
            </a:r>
            <a:r>
              <a:rPr lang="en-US" dirty="0">
                <a:solidFill>
                  <a:srgbClr val="7030A0"/>
                </a:solidFill>
              </a:rPr>
              <a:t>To monitor wastage from specific machines, processes, or production lines captured in the First Dashboard, helping drive localized improvements.</a:t>
            </a:r>
            <a:endParaRPr lang="en-US" dirty="0">
              <a:solidFill>
                <a:srgbClr val="7030A0"/>
              </a:solidFill>
            </a:endParaRPr>
          </a:p>
          <a:p>
            <a:pPr marL="342900" indent="-342900">
              <a:buAutoNum type="alphaLcPeriod"/>
            </a:pPr>
            <a:endParaRPr lang="en-US" dirty="0">
              <a:solidFill>
                <a:srgbClr val="7030A0"/>
              </a:solidFill>
            </a:endParaRPr>
          </a:p>
          <a:p>
            <a:r>
              <a:rPr lang="en-US" b="1" dirty="0"/>
              <a:t>b</a:t>
            </a:r>
            <a:r>
              <a:rPr lang="en-US" dirty="0"/>
              <a:t>. </a:t>
            </a:r>
            <a:r>
              <a:rPr lang="en-US" b="1" dirty="0"/>
              <a:t>Second Dashboard Wastage Objective</a:t>
            </a:r>
            <a:r>
              <a:rPr lang="en-US" dirty="0"/>
              <a:t>: </a:t>
            </a:r>
            <a:r>
              <a:rPr lang="en-US" dirty="0">
                <a:solidFill>
                  <a:srgbClr val="002060"/>
                </a:solidFill>
              </a:rPr>
              <a:t>To track wastage at another level (e.g., plant-wide, shift-wise, or after further processing) as per the Second    Dashboard, giving a broader or comparative   perspective on material efficiency.</a:t>
            </a:r>
            <a:endParaRPr lang="en-IN" dirty="0">
              <a:solidFill>
                <a:srgbClr val="002060"/>
              </a:solidFill>
            </a:endParaRPr>
          </a:p>
          <a:p>
            <a:endParaRPr lang="en-IN" dirty="0"/>
          </a:p>
          <a:p>
            <a:endParaRPr lang="en-IN" dirty="0"/>
          </a:p>
        </p:txBody>
      </p:sp>
      <p:pic>
        <p:nvPicPr>
          <p:cNvPr id="11" name="Picture 10"/>
          <p:cNvPicPr>
            <a:picLocks noChangeAspect="1"/>
          </p:cNvPicPr>
          <p:nvPr/>
        </p:nvPicPr>
        <p:blipFill>
          <a:blip r:embed="rId2"/>
          <a:stretch>
            <a:fillRect/>
          </a:stretch>
        </p:blipFill>
        <p:spPr>
          <a:xfrm>
            <a:off x="7520450" y="3011289"/>
            <a:ext cx="3995057" cy="22356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7224" y="328613"/>
            <a:ext cx="8911687" cy="1280890"/>
          </a:xfrm>
        </p:spPr>
        <p:txBody>
          <a:bodyPr/>
          <a:lstStyle/>
          <a:p>
            <a:r>
              <a:rPr lang="en-US" b="1" dirty="0"/>
              <a:t>        </a:t>
            </a:r>
            <a:r>
              <a:rPr lang="en-US" dirty="0">
                <a:solidFill>
                  <a:schemeClr val="accent3"/>
                </a:solidFill>
                <a:highlight>
                  <a:srgbClr val="FFFF00"/>
                </a:highlight>
              </a:rPr>
              <a:t>EXCEL DASHBOARD</a:t>
            </a:r>
            <a:endParaRPr lang="en-IN" dirty="0">
              <a:solidFill>
                <a:schemeClr val="accent3"/>
              </a:solidFill>
              <a:highlight>
                <a:srgbClr val="FFFF00"/>
              </a:highlight>
            </a:endParaRPr>
          </a:p>
        </p:txBody>
      </p:sp>
      <p:pic>
        <p:nvPicPr>
          <p:cNvPr id="4" name="Picture 3"/>
          <p:cNvPicPr>
            <a:picLocks noChangeAspect="1"/>
          </p:cNvPicPr>
          <p:nvPr/>
        </p:nvPicPr>
        <p:blipFill>
          <a:blip r:embed="rId1"/>
          <a:stretch>
            <a:fillRect/>
          </a:stretch>
        </p:blipFill>
        <p:spPr>
          <a:xfrm>
            <a:off x="1143000" y="1346200"/>
            <a:ext cx="10806112" cy="51831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219076"/>
            <a:ext cx="8911687" cy="1280890"/>
          </a:xfrm>
        </p:spPr>
        <p:txBody>
          <a:bodyPr/>
          <a:lstStyle/>
          <a:p>
            <a:r>
              <a:rPr lang="en-US" b="1" dirty="0"/>
              <a:t>POWER BI DASHBOARD</a:t>
            </a:r>
            <a:endParaRPr lang="en-IN" b="1" dirty="0"/>
          </a:p>
        </p:txBody>
      </p:sp>
      <p:pic>
        <p:nvPicPr>
          <p:cNvPr id="4" name="Picture 3"/>
          <p:cNvPicPr>
            <a:picLocks noChangeAspect="1"/>
          </p:cNvPicPr>
          <p:nvPr/>
        </p:nvPicPr>
        <p:blipFill>
          <a:blip r:embed="rId1"/>
          <a:stretch>
            <a:fillRect/>
          </a:stretch>
        </p:blipFill>
        <p:spPr>
          <a:xfrm>
            <a:off x="1587500" y="1096269"/>
            <a:ext cx="10523537" cy="554265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3901" y="166910"/>
            <a:ext cx="8917524" cy="1280890"/>
          </a:xfrm>
        </p:spPr>
        <p:txBody>
          <a:bodyPr/>
          <a:lstStyle/>
          <a:p>
            <a:r>
              <a:rPr lang="en-US" b="1" dirty="0"/>
              <a:t>TABLAUE DASHBOARD</a:t>
            </a:r>
            <a:endParaRPr lang="en-IN" b="1" dirty="0"/>
          </a:p>
        </p:txBody>
      </p:sp>
      <p:pic>
        <p:nvPicPr>
          <p:cNvPr id="4" name="Picture 3"/>
          <p:cNvPicPr>
            <a:picLocks noChangeAspect="1"/>
          </p:cNvPicPr>
          <p:nvPr/>
        </p:nvPicPr>
        <p:blipFill>
          <a:blip r:embed="rId1"/>
          <a:stretch>
            <a:fillRect/>
          </a:stretch>
        </p:blipFill>
        <p:spPr>
          <a:xfrm>
            <a:off x="1562100" y="807355"/>
            <a:ext cx="10629900" cy="57585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SQL QUERIES </a:t>
            </a:r>
            <a:endParaRPr lang="en-IN" dirty="0"/>
          </a:p>
        </p:txBody>
      </p:sp>
      <p:pic>
        <p:nvPicPr>
          <p:cNvPr id="3" name="Picture 2"/>
          <p:cNvPicPr>
            <a:picLocks noChangeAspect="1"/>
          </p:cNvPicPr>
          <p:nvPr/>
        </p:nvPicPr>
        <p:blipFill>
          <a:blip r:embed="rId1"/>
          <a:srcRect/>
          <a:stretch>
            <a:fillRect/>
          </a:stretch>
        </p:blipFill>
        <p:spPr>
          <a:xfrm>
            <a:off x="1859039" y="1256696"/>
            <a:ext cx="9079896" cy="4872137"/>
          </a:xfrm>
          <a:prstGeom prst="rect">
            <a:avLst/>
          </a:prstGeom>
        </p:spPr>
      </p:pic>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Manufacturing analytics ppt</Template>
  <TotalTime>0</TotalTime>
  <Words>4542</Words>
  <Application>WPS Presentation</Application>
  <PresentationFormat>Widescreen</PresentationFormat>
  <Paragraphs>82</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Wingdings 3</vt:lpstr>
      <vt:lpstr>Arial</vt:lpstr>
      <vt:lpstr>Century Gothic</vt:lpstr>
      <vt:lpstr>Microsoft YaHei</vt:lpstr>
      <vt:lpstr>Arial Unicode MS</vt:lpstr>
      <vt:lpstr>Calibri</vt:lpstr>
      <vt:lpstr>Wisp</vt:lpstr>
      <vt:lpstr>      Manufacturing              Analytics </vt:lpstr>
      <vt:lpstr>                 OVERVIEW</vt:lpstr>
      <vt:lpstr>Key Performance Indicator</vt:lpstr>
      <vt:lpstr>             KPI OBJECTIVES </vt:lpstr>
      <vt:lpstr>PowerPoint 演示文稿</vt:lpstr>
      <vt:lpstr>        EXCEL DASHBOARD</vt:lpstr>
      <vt:lpstr>POWER BI DASHBOARD</vt:lpstr>
      <vt:lpstr>TABLAUE DASHBOARD</vt:lpstr>
      <vt:lpstr>			SQL QUERIES </vt:lpstr>
      <vt:lpstr>PowerPoint 演示文稿</vt:lpstr>
      <vt:lpstr>PowerPoint 演示文稿</vt:lpstr>
      <vt:lpstr>KEY TAKEAWAYS</vt:lpstr>
      <vt:lpstr>	        CONCULSION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talha alam</dc:creator>
  <cp:lastModifiedBy>dell</cp:lastModifiedBy>
  <cp:revision>2</cp:revision>
  <dcterms:created xsi:type="dcterms:W3CDTF">2025-07-31T07:13:00Z</dcterms:created>
  <dcterms:modified xsi:type="dcterms:W3CDTF">2025-08-06T08:54:05Z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A62BBB062DFF41F29B48C9060CAAC933_13</vt:lpwstr>
  </property>
  <property fmtid="{D5CDD505-2E9C-101B-9397-08002B2CF9AE}" pid="3" name="KSOProductBuildVer">
    <vt:lpwstr>1033-12.2.0.21931</vt:lpwstr>
  </property>
</Properties>
</file>