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hyperlink" Target="https://www.superoffice.com/blog/prospecting/" TargetMode="External"/><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hyperlink" Target="https://www.superoffice.com/blog/sales-quota/" TargetMode="External"/><Relationship Id="rId16" Type="http://schemas.openxmlformats.org/officeDocument/2006/relationships/image" Target="../media/image14.svg"/><Relationship Id="rId1" Type="http://schemas.openxmlformats.org/officeDocument/2006/relationships/hyperlink" Target="https://www.superoffice.com/blog/sales-process/" TargetMode="Externa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hyperlink" Target="https://www.superoffice.com/blog/growth-trends/" TargetMode="External"/><Relationship Id="rId9" Type="http://schemas.openxmlformats.org/officeDocument/2006/relationships/image" Target="../media/image7.png"/><Relationship Id="rId14" Type="http://schemas.openxmlformats.org/officeDocument/2006/relationships/image" Target="../media/image12.svg"/></Relationships>
</file>

<file path=ppt/diagrams/_rels/data2.xml.rels><?xml version="1.0" encoding="UTF-8" standalone="yes"?>
<Relationships xmlns="http://schemas.openxmlformats.org/package/2006/relationships"><Relationship Id="rId1" Type="http://schemas.openxmlformats.org/officeDocument/2006/relationships/hyperlink" Target="https://www.superoffice.com/blog/b2b-sales/" TargetMode="External"/></Relationships>
</file>

<file path=ppt/diagrams/_rels/data3.xml.rels><?xml version="1.0" encoding="UTF-8" standalone="yes"?>
<Relationships xmlns="http://schemas.openxmlformats.org/package/2006/relationships"><Relationship Id="rId2" Type="http://schemas.openxmlformats.org/officeDocument/2006/relationships/hyperlink" Target="https://www.superoffice.com/blog/follow-up-email/" TargetMode="External"/><Relationship Id="rId1" Type="http://schemas.openxmlformats.org/officeDocument/2006/relationships/hyperlink" Target="https://www.geckoboard.com/learn/kpi-examples/sales-kpis/average-follow-up-attempts/"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www.superoffice.com/blog/sales-dashboards/" TargetMode="External"/></Relationships>
</file>

<file path=ppt/diagrams/_rels/data5.xml.rels><?xml version="1.0" encoding="UTF-8" standalone="yes"?>
<Relationships xmlns="http://schemas.openxmlformats.org/package/2006/relationships"><Relationship Id="rId2" Type="http://schemas.openxmlformats.org/officeDocument/2006/relationships/hyperlink" Target="https://www.superoffice.com/blog/sales-opportunities/" TargetMode="External"/><Relationship Id="rId1" Type="http://schemas.openxmlformats.org/officeDocument/2006/relationships/hyperlink" Target="https://www.superoffice.com/blog/lead-nurturing-strategy/"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2.svg"/><Relationship Id="rId3" Type="http://schemas.openxmlformats.org/officeDocument/2006/relationships/hyperlink" Target="https://www.superoffice.com/blog/sales-process/" TargetMode="External"/><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4.svg"/><Relationship Id="rId16" Type="http://schemas.openxmlformats.org/officeDocument/2006/relationships/hyperlink" Target="https://www.superoffice.com/blog/growth-trends/" TargetMode="External"/><Relationship Id="rId1" Type="http://schemas.openxmlformats.org/officeDocument/2006/relationships/image" Target="../media/image3.png"/><Relationship Id="rId6" Type="http://schemas.openxmlformats.org/officeDocument/2006/relationships/image" Target="../media/image6.svg"/><Relationship Id="rId11" Type="http://schemas.openxmlformats.org/officeDocument/2006/relationships/hyperlink" Target="https://www.superoffice.com/blog/prospecting/" TargetMode="External"/><Relationship Id="rId5" Type="http://schemas.openxmlformats.org/officeDocument/2006/relationships/image" Target="../media/image5.png"/><Relationship Id="rId15" Type="http://schemas.openxmlformats.org/officeDocument/2006/relationships/image" Target="../media/image14.svg"/><Relationship Id="rId10" Type="http://schemas.openxmlformats.org/officeDocument/2006/relationships/image" Target="../media/image10.svg"/><Relationship Id="rId4" Type="http://schemas.openxmlformats.org/officeDocument/2006/relationships/hyperlink" Target="https://www.superoffice.com/blog/sales-quota/" TargetMode="External"/><Relationship Id="rId9" Type="http://schemas.openxmlformats.org/officeDocument/2006/relationships/image" Target="../media/image9.png"/><Relationship Id="rId14"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1" Type="http://schemas.openxmlformats.org/officeDocument/2006/relationships/hyperlink" Target="https://www.superoffice.com/blog/b2b-sales/"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www.superoffice.com/blog/follow-up-email/" TargetMode="External"/><Relationship Id="rId1" Type="http://schemas.openxmlformats.org/officeDocument/2006/relationships/hyperlink" Target="https://www.geckoboard.com/learn/kpi-examples/sales-kpis/average-follow-up-attempts/"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www.superoffice.com/blog/sales-dashboards/"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s://www.superoffice.com/blog/sales-opportunities/" TargetMode="External"/><Relationship Id="rId1" Type="http://schemas.openxmlformats.org/officeDocument/2006/relationships/hyperlink" Target="https://www.superoffice.com/blog/lead-nurturing-strategy/"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80435-9D9D-4A8E-A80F-FCE32F8B4FE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26108A-B321-4403-935E-A8263489CEFC}">
      <dgm:prSet/>
      <dgm:spPr/>
      <dgm:t>
        <a:bodyPr/>
        <a:lstStyle/>
        <a:p>
          <a:r>
            <a:rPr lang="en-US" b="0" i="0"/>
            <a:t>A </a:t>
          </a:r>
          <a:r>
            <a:rPr lang="en-US" b="1" i="0"/>
            <a:t>sales pipeline</a:t>
          </a:r>
          <a:r>
            <a:rPr lang="en-US" b="0" i="0"/>
            <a:t> is a visual snapshot of where prospects are in the </a:t>
          </a:r>
          <a:r>
            <a:rPr lang="en-US" b="0" i="0" u="sng">
              <a:hlinkClick xmlns:r="http://schemas.openxmlformats.org/officeDocument/2006/relationships" r:id="rId1"/>
            </a:rPr>
            <a:t>sales process</a:t>
          </a:r>
          <a:r>
            <a:rPr lang="en-US" b="0" i="0"/>
            <a:t>. Sales pipelines show you how many deals salespeople are expected to close in a given week, month or year and how close a rep is to </a:t>
          </a:r>
          <a:r>
            <a:rPr lang="en-US" b="0" i="0" u="sng">
              <a:hlinkClick xmlns:r="http://schemas.openxmlformats.org/officeDocument/2006/relationships" r:id="rId2"/>
            </a:rPr>
            <a:t>reaching their sales quota</a:t>
          </a:r>
          <a:r>
            <a:rPr lang="en-US" b="0" i="0"/>
            <a:t>.</a:t>
          </a:r>
          <a:endParaRPr lang="en-US"/>
        </a:p>
      </dgm:t>
    </dgm:pt>
    <dgm:pt modelId="{73F7FAFA-CA16-4727-B651-459523379ACE}" type="parTrans" cxnId="{F909FF5B-DFD2-4169-9FA0-ECE84CCE8260}">
      <dgm:prSet/>
      <dgm:spPr/>
      <dgm:t>
        <a:bodyPr/>
        <a:lstStyle/>
        <a:p>
          <a:endParaRPr lang="en-US"/>
        </a:p>
      </dgm:t>
    </dgm:pt>
    <dgm:pt modelId="{56152776-A566-490E-ACCA-3807FED68937}" type="sibTrans" cxnId="{F909FF5B-DFD2-4169-9FA0-ECE84CCE8260}">
      <dgm:prSet/>
      <dgm:spPr/>
      <dgm:t>
        <a:bodyPr/>
        <a:lstStyle/>
        <a:p>
          <a:endParaRPr lang="en-US"/>
        </a:p>
      </dgm:t>
    </dgm:pt>
    <dgm:pt modelId="{B255940D-D7FE-44F6-97A3-20A527DDDDF6}">
      <dgm:prSet/>
      <dgm:spPr/>
      <dgm:t>
        <a:bodyPr/>
        <a:lstStyle/>
        <a:p>
          <a:r>
            <a:rPr lang="en-US" b="0" i="0"/>
            <a:t>If you have a pipeline worth $100,000 in contract value and your conversion rate, from lead to sale, is 10%, then you can expect to close $10,000 worth of new business.</a:t>
          </a:r>
          <a:endParaRPr lang="en-US"/>
        </a:p>
      </dgm:t>
    </dgm:pt>
    <dgm:pt modelId="{64BEB65C-BEB1-4396-9EA1-B1139B5F7B66}" type="parTrans" cxnId="{1F3C30A6-8B45-4E20-A35A-B1866C01431F}">
      <dgm:prSet/>
      <dgm:spPr/>
      <dgm:t>
        <a:bodyPr/>
        <a:lstStyle/>
        <a:p>
          <a:endParaRPr lang="en-US"/>
        </a:p>
      </dgm:t>
    </dgm:pt>
    <dgm:pt modelId="{34F6B8B2-490E-4E8F-9708-910C930CD757}" type="sibTrans" cxnId="{1F3C30A6-8B45-4E20-A35A-B1866C01431F}">
      <dgm:prSet/>
      <dgm:spPr/>
      <dgm:t>
        <a:bodyPr/>
        <a:lstStyle/>
        <a:p>
          <a:endParaRPr lang="en-US"/>
        </a:p>
      </dgm:t>
    </dgm:pt>
    <dgm:pt modelId="{768E282A-4CE4-494F-8CFF-2DE2999BC98A}">
      <dgm:prSet/>
      <dgm:spPr/>
      <dgm:t>
        <a:bodyPr/>
        <a:lstStyle/>
        <a:p>
          <a:r>
            <a:rPr lang="en-US" b="0" i="0"/>
            <a:t>If your sales target is $20,000, then you will need to convert twice as many leads.</a:t>
          </a:r>
          <a:endParaRPr lang="en-US"/>
        </a:p>
      </dgm:t>
    </dgm:pt>
    <dgm:pt modelId="{1C95FD78-BC9E-45C2-A560-9426293A243B}" type="parTrans" cxnId="{574D8D74-70CE-4C4F-A592-3E4519258F58}">
      <dgm:prSet/>
      <dgm:spPr/>
      <dgm:t>
        <a:bodyPr/>
        <a:lstStyle/>
        <a:p>
          <a:endParaRPr lang="en-US"/>
        </a:p>
      </dgm:t>
    </dgm:pt>
    <dgm:pt modelId="{6D4132BF-4924-43B1-A836-6B816C912EBF}" type="sibTrans" cxnId="{574D8D74-70CE-4C4F-A592-3E4519258F58}">
      <dgm:prSet/>
      <dgm:spPr/>
      <dgm:t>
        <a:bodyPr/>
        <a:lstStyle/>
        <a:p>
          <a:endParaRPr lang="en-US"/>
        </a:p>
      </dgm:t>
    </dgm:pt>
    <dgm:pt modelId="{FE6DB37B-3D6D-4777-B1E0-78FE0246F21C}">
      <dgm:prSet/>
      <dgm:spPr/>
      <dgm:t>
        <a:bodyPr/>
        <a:lstStyle/>
        <a:p>
          <a:r>
            <a:rPr lang="en-US" b="0" i="0"/>
            <a:t>This is where pipeline analysis comes in. If you can identify improvements within your pipeline that will help you </a:t>
          </a:r>
          <a:r>
            <a:rPr lang="en-US" b="0" i="0" u="sng">
              <a:hlinkClick xmlns:r="http://schemas.openxmlformats.org/officeDocument/2006/relationships" r:id="rId3"/>
            </a:rPr>
            <a:t>move more prospects</a:t>
          </a:r>
          <a:r>
            <a:rPr lang="en-US" b="0" i="0"/>
            <a:t> from one stage to another, then you’re going to be more successful in your job.</a:t>
          </a:r>
          <a:endParaRPr lang="en-US"/>
        </a:p>
      </dgm:t>
    </dgm:pt>
    <dgm:pt modelId="{A5FF8E64-17D7-4428-97DA-BD3D40F8B67E}" type="parTrans" cxnId="{7600531A-CCD3-4370-988C-6D1676D4E298}">
      <dgm:prSet/>
      <dgm:spPr/>
      <dgm:t>
        <a:bodyPr/>
        <a:lstStyle/>
        <a:p>
          <a:endParaRPr lang="en-US"/>
        </a:p>
      </dgm:t>
    </dgm:pt>
    <dgm:pt modelId="{B9C72304-224A-41E8-B785-B954D5105DFC}" type="sibTrans" cxnId="{7600531A-CCD3-4370-988C-6D1676D4E298}">
      <dgm:prSet/>
      <dgm:spPr/>
      <dgm:t>
        <a:bodyPr/>
        <a:lstStyle/>
        <a:p>
          <a:endParaRPr lang="en-US"/>
        </a:p>
      </dgm:t>
    </dgm:pt>
    <dgm:pt modelId="{D3085F3A-9DC9-4973-95DD-378747790816}">
      <dgm:prSet/>
      <dgm:spPr/>
      <dgm:t>
        <a:bodyPr/>
        <a:lstStyle/>
        <a:p>
          <a:r>
            <a:rPr lang="en-US" b="0" i="0"/>
            <a:t>And what is the biggest incentive for improving your pipeline?</a:t>
          </a:r>
          <a:endParaRPr lang="en-US"/>
        </a:p>
      </dgm:t>
    </dgm:pt>
    <dgm:pt modelId="{6ADCABFB-73D2-42B0-BA80-171A10835882}" type="parTrans" cxnId="{BBEC0048-F52D-4254-875D-21285AB4ABFB}">
      <dgm:prSet/>
      <dgm:spPr/>
      <dgm:t>
        <a:bodyPr/>
        <a:lstStyle/>
        <a:p>
          <a:endParaRPr lang="en-US"/>
        </a:p>
      </dgm:t>
    </dgm:pt>
    <dgm:pt modelId="{32DBF0E3-13AE-48CF-A568-E0EF2FD8CACB}" type="sibTrans" cxnId="{BBEC0048-F52D-4254-875D-21285AB4ABFB}">
      <dgm:prSet/>
      <dgm:spPr/>
      <dgm:t>
        <a:bodyPr/>
        <a:lstStyle/>
        <a:p>
          <a:endParaRPr lang="en-US"/>
        </a:p>
      </dgm:t>
    </dgm:pt>
    <dgm:pt modelId="{CFC27D16-9B8B-424C-9DEB-D1E8710CC284}">
      <dgm:prSet/>
      <dgm:spPr/>
      <dgm:t>
        <a:bodyPr/>
        <a:lstStyle/>
        <a:p>
          <a:r>
            <a:rPr lang="en-US" b="0" i="0"/>
            <a:t>It is </a:t>
          </a:r>
          <a:r>
            <a:rPr lang="en-US" b="1" i="0" u="sng">
              <a:hlinkClick xmlns:r="http://schemas.openxmlformats.org/officeDocument/2006/relationships" r:id="rId4"/>
            </a:rPr>
            <a:t>revenue growth</a:t>
          </a:r>
          <a:r>
            <a:rPr lang="en-US" b="0" i="0"/>
            <a:t>!</a:t>
          </a:r>
          <a:endParaRPr lang="en-US"/>
        </a:p>
      </dgm:t>
    </dgm:pt>
    <dgm:pt modelId="{E4C7449B-8397-465A-9590-C444721B5ED4}" type="parTrans" cxnId="{561711BE-80B0-4166-B550-2DDE10DE4654}">
      <dgm:prSet/>
      <dgm:spPr/>
      <dgm:t>
        <a:bodyPr/>
        <a:lstStyle/>
        <a:p>
          <a:endParaRPr lang="en-US"/>
        </a:p>
      </dgm:t>
    </dgm:pt>
    <dgm:pt modelId="{1E88AEEA-F2D3-4A27-B393-F5156DEA8F96}" type="sibTrans" cxnId="{561711BE-80B0-4166-B550-2DDE10DE4654}">
      <dgm:prSet/>
      <dgm:spPr/>
      <dgm:t>
        <a:bodyPr/>
        <a:lstStyle/>
        <a:p>
          <a:endParaRPr lang="en-US"/>
        </a:p>
      </dgm:t>
    </dgm:pt>
    <dgm:pt modelId="{F4B0A8C2-8354-49DA-B7D9-8E9DB01E285A}" type="pres">
      <dgm:prSet presAssocID="{9A380435-9D9D-4A8E-A80F-FCE32F8B4FEB}" presName="root" presStyleCnt="0">
        <dgm:presLayoutVars>
          <dgm:dir/>
          <dgm:resizeHandles val="exact"/>
        </dgm:presLayoutVars>
      </dgm:prSet>
      <dgm:spPr/>
    </dgm:pt>
    <dgm:pt modelId="{A2E62E48-DF83-421D-8A10-F74B3AD38411}" type="pres">
      <dgm:prSet presAssocID="{E526108A-B321-4403-935E-A8263489CEFC}" presName="compNode" presStyleCnt="0"/>
      <dgm:spPr/>
    </dgm:pt>
    <dgm:pt modelId="{793F5731-55C6-469C-976A-C999565E5714}" type="pres">
      <dgm:prSet presAssocID="{E526108A-B321-4403-935E-A8263489CEFC}" presName="iconRect" presStyleLbl="node1" presStyleIdx="0"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F908D3AB-59AE-47CC-AA95-0707C56D3A37}" type="pres">
      <dgm:prSet presAssocID="{E526108A-B321-4403-935E-A8263489CEFC}" presName="spaceRect" presStyleCnt="0"/>
      <dgm:spPr/>
    </dgm:pt>
    <dgm:pt modelId="{BD369F62-E44F-402E-A7B9-974B793AA7F6}" type="pres">
      <dgm:prSet presAssocID="{E526108A-B321-4403-935E-A8263489CEFC}" presName="textRect" presStyleLbl="revTx" presStyleIdx="0" presStyleCnt="6">
        <dgm:presLayoutVars>
          <dgm:chMax val="1"/>
          <dgm:chPref val="1"/>
        </dgm:presLayoutVars>
      </dgm:prSet>
      <dgm:spPr/>
    </dgm:pt>
    <dgm:pt modelId="{745E3ECD-5012-4D14-BC8F-2CEF32CF573D}" type="pres">
      <dgm:prSet presAssocID="{56152776-A566-490E-ACCA-3807FED68937}" presName="sibTrans" presStyleCnt="0"/>
      <dgm:spPr/>
    </dgm:pt>
    <dgm:pt modelId="{6CB13E88-E3BD-45E5-8F62-898B997AC1E5}" type="pres">
      <dgm:prSet presAssocID="{B255940D-D7FE-44F6-97A3-20A527DDDDF6}" presName="compNode" presStyleCnt="0"/>
      <dgm:spPr/>
    </dgm:pt>
    <dgm:pt modelId="{28BD6A8A-473A-4483-99E7-AED3CF706B87}" type="pres">
      <dgm:prSet presAssocID="{B255940D-D7FE-44F6-97A3-20A527DDDDF6}" presName="iconRect" presStyleLbl="node1" presStyleIdx="1"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Yuan"/>
        </a:ext>
      </dgm:extLst>
    </dgm:pt>
    <dgm:pt modelId="{E6F36834-7F29-417B-8ECD-2628B5D51E10}" type="pres">
      <dgm:prSet presAssocID="{B255940D-D7FE-44F6-97A3-20A527DDDDF6}" presName="spaceRect" presStyleCnt="0"/>
      <dgm:spPr/>
    </dgm:pt>
    <dgm:pt modelId="{6F934745-9056-4AC4-9C35-748241AEF907}" type="pres">
      <dgm:prSet presAssocID="{B255940D-D7FE-44F6-97A3-20A527DDDDF6}" presName="textRect" presStyleLbl="revTx" presStyleIdx="1" presStyleCnt="6">
        <dgm:presLayoutVars>
          <dgm:chMax val="1"/>
          <dgm:chPref val="1"/>
        </dgm:presLayoutVars>
      </dgm:prSet>
      <dgm:spPr/>
    </dgm:pt>
    <dgm:pt modelId="{605C38BB-4D73-4C08-B3A1-231706C29D3C}" type="pres">
      <dgm:prSet presAssocID="{34F6B8B2-490E-4E8F-9708-910C930CD757}" presName="sibTrans" presStyleCnt="0"/>
      <dgm:spPr/>
    </dgm:pt>
    <dgm:pt modelId="{DE48DE00-C273-4D11-882D-18ABC809C143}" type="pres">
      <dgm:prSet presAssocID="{768E282A-4CE4-494F-8CFF-2DE2999BC98A}" presName="compNode" presStyleCnt="0"/>
      <dgm:spPr/>
    </dgm:pt>
    <dgm:pt modelId="{BD79D971-4701-46D9-826C-072EA8F4D478}" type="pres">
      <dgm:prSet presAssocID="{768E282A-4CE4-494F-8CFF-2DE2999BC98A}" presName="iconRect" presStyleLbl="node1" presStyleIdx="2"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BEC1A086-7DB6-46F7-8B17-A816AFD841CD}" type="pres">
      <dgm:prSet presAssocID="{768E282A-4CE4-494F-8CFF-2DE2999BC98A}" presName="spaceRect" presStyleCnt="0"/>
      <dgm:spPr/>
    </dgm:pt>
    <dgm:pt modelId="{B2A8EA37-7651-43FE-ADA3-1189223CD422}" type="pres">
      <dgm:prSet presAssocID="{768E282A-4CE4-494F-8CFF-2DE2999BC98A}" presName="textRect" presStyleLbl="revTx" presStyleIdx="2" presStyleCnt="6">
        <dgm:presLayoutVars>
          <dgm:chMax val="1"/>
          <dgm:chPref val="1"/>
        </dgm:presLayoutVars>
      </dgm:prSet>
      <dgm:spPr/>
    </dgm:pt>
    <dgm:pt modelId="{E350D57B-396D-4431-90AA-294CC559AC51}" type="pres">
      <dgm:prSet presAssocID="{6D4132BF-4924-43B1-A836-6B816C912EBF}" presName="sibTrans" presStyleCnt="0"/>
      <dgm:spPr/>
    </dgm:pt>
    <dgm:pt modelId="{CFAD1113-98E3-4F66-B5BF-1AE8380EDA1C}" type="pres">
      <dgm:prSet presAssocID="{FE6DB37B-3D6D-4777-B1E0-78FE0246F21C}" presName="compNode" presStyleCnt="0"/>
      <dgm:spPr/>
    </dgm:pt>
    <dgm:pt modelId="{8E51A12F-7DB6-43B8-B6A2-5709E4D8592B}" type="pres">
      <dgm:prSet presAssocID="{FE6DB37B-3D6D-4777-B1E0-78FE0246F21C}" presName="iconRect" presStyleLbl="node1" presStyleIdx="3"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siness Growth"/>
        </a:ext>
      </dgm:extLst>
    </dgm:pt>
    <dgm:pt modelId="{33DCD4C4-8DC4-4EC6-BC04-2252F659C972}" type="pres">
      <dgm:prSet presAssocID="{FE6DB37B-3D6D-4777-B1E0-78FE0246F21C}" presName="spaceRect" presStyleCnt="0"/>
      <dgm:spPr/>
    </dgm:pt>
    <dgm:pt modelId="{70704BD3-CA38-4E7D-91B2-01F2C438E943}" type="pres">
      <dgm:prSet presAssocID="{FE6DB37B-3D6D-4777-B1E0-78FE0246F21C}" presName="textRect" presStyleLbl="revTx" presStyleIdx="3" presStyleCnt="6">
        <dgm:presLayoutVars>
          <dgm:chMax val="1"/>
          <dgm:chPref val="1"/>
        </dgm:presLayoutVars>
      </dgm:prSet>
      <dgm:spPr/>
    </dgm:pt>
    <dgm:pt modelId="{5DA50FDC-5DF6-4886-B801-F9C0E93D43C0}" type="pres">
      <dgm:prSet presAssocID="{B9C72304-224A-41E8-B785-B954D5105DFC}" presName="sibTrans" presStyleCnt="0"/>
      <dgm:spPr/>
    </dgm:pt>
    <dgm:pt modelId="{CF906055-818F-4158-B386-DD8D0439DDAF}" type="pres">
      <dgm:prSet presAssocID="{D3085F3A-9DC9-4973-95DD-378747790816}" presName="compNode" presStyleCnt="0"/>
      <dgm:spPr/>
    </dgm:pt>
    <dgm:pt modelId="{AF7BC084-0101-4599-9FDA-32E7D6FC5CB0}" type="pres">
      <dgm:prSet presAssocID="{D3085F3A-9DC9-4973-95DD-378747790816}" presName="iconRect" presStyleLbl="node1" presStyleIdx="4" presStyleCnt="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oney"/>
        </a:ext>
      </dgm:extLst>
    </dgm:pt>
    <dgm:pt modelId="{0C6913B0-869B-4292-8692-307E92F0CA25}" type="pres">
      <dgm:prSet presAssocID="{D3085F3A-9DC9-4973-95DD-378747790816}" presName="spaceRect" presStyleCnt="0"/>
      <dgm:spPr/>
    </dgm:pt>
    <dgm:pt modelId="{47D4BCD9-2793-4330-8A6D-9E6D97400E8D}" type="pres">
      <dgm:prSet presAssocID="{D3085F3A-9DC9-4973-95DD-378747790816}" presName="textRect" presStyleLbl="revTx" presStyleIdx="4" presStyleCnt="6">
        <dgm:presLayoutVars>
          <dgm:chMax val="1"/>
          <dgm:chPref val="1"/>
        </dgm:presLayoutVars>
      </dgm:prSet>
      <dgm:spPr/>
    </dgm:pt>
    <dgm:pt modelId="{8CC9ADD4-095E-458E-9D0D-5B2207551A28}" type="pres">
      <dgm:prSet presAssocID="{32DBF0E3-13AE-48CF-A568-E0EF2FD8CACB}" presName="sibTrans" presStyleCnt="0"/>
      <dgm:spPr/>
    </dgm:pt>
    <dgm:pt modelId="{4BC848CE-2CD5-427D-980E-4D83E3B4D7F3}" type="pres">
      <dgm:prSet presAssocID="{CFC27D16-9B8B-424C-9DEB-D1E8710CC284}" presName="compNode" presStyleCnt="0"/>
      <dgm:spPr/>
    </dgm:pt>
    <dgm:pt modelId="{2E3F9AFC-A59E-40AA-B819-75A87EC9F5E6}" type="pres">
      <dgm:prSet presAssocID="{CFC27D16-9B8B-424C-9DEB-D1E8710CC284}" presName="iconRect" presStyleLbl="node1" presStyleIdx="5" presStyleCnt="6"/>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ar Graph with Upward Trend"/>
        </a:ext>
      </dgm:extLst>
    </dgm:pt>
    <dgm:pt modelId="{747E6329-D2C3-4A47-B146-2760ED01173E}" type="pres">
      <dgm:prSet presAssocID="{CFC27D16-9B8B-424C-9DEB-D1E8710CC284}" presName="spaceRect" presStyleCnt="0"/>
      <dgm:spPr/>
    </dgm:pt>
    <dgm:pt modelId="{81DDBE39-B7FE-4934-9DE4-FA486DDFC240}" type="pres">
      <dgm:prSet presAssocID="{CFC27D16-9B8B-424C-9DEB-D1E8710CC284}" presName="textRect" presStyleLbl="revTx" presStyleIdx="5" presStyleCnt="6">
        <dgm:presLayoutVars>
          <dgm:chMax val="1"/>
          <dgm:chPref val="1"/>
        </dgm:presLayoutVars>
      </dgm:prSet>
      <dgm:spPr/>
    </dgm:pt>
  </dgm:ptLst>
  <dgm:cxnLst>
    <dgm:cxn modelId="{B3B6A800-7DAD-4B15-9FA7-AACB76A8FF2D}" type="presOf" srcId="{768E282A-4CE4-494F-8CFF-2DE2999BC98A}" destId="{B2A8EA37-7651-43FE-ADA3-1189223CD422}" srcOrd="0" destOrd="0" presId="urn:microsoft.com/office/officeart/2018/2/layout/IconLabelList"/>
    <dgm:cxn modelId="{E6F9FD01-28BB-4507-AE3E-036E0DDF0247}" type="presOf" srcId="{B255940D-D7FE-44F6-97A3-20A527DDDDF6}" destId="{6F934745-9056-4AC4-9C35-748241AEF907}" srcOrd="0" destOrd="0" presId="urn:microsoft.com/office/officeart/2018/2/layout/IconLabelList"/>
    <dgm:cxn modelId="{7600531A-CCD3-4370-988C-6D1676D4E298}" srcId="{9A380435-9D9D-4A8E-A80F-FCE32F8B4FEB}" destId="{FE6DB37B-3D6D-4777-B1E0-78FE0246F21C}" srcOrd="3" destOrd="0" parTransId="{A5FF8E64-17D7-4428-97DA-BD3D40F8B67E}" sibTransId="{B9C72304-224A-41E8-B785-B954D5105DFC}"/>
    <dgm:cxn modelId="{4F306C2D-BCF4-4E20-8915-75CEE5FBFDB6}" type="presOf" srcId="{D3085F3A-9DC9-4973-95DD-378747790816}" destId="{47D4BCD9-2793-4330-8A6D-9E6D97400E8D}" srcOrd="0" destOrd="0" presId="urn:microsoft.com/office/officeart/2018/2/layout/IconLabelList"/>
    <dgm:cxn modelId="{E6935635-E850-47D3-B835-D9145948A0AE}" type="presOf" srcId="{FE6DB37B-3D6D-4777-B1E0-78FE0246F21C}" destId="{70704BD3-CA38-4E7D-91B2-01F2C438E943}" srcOrd="0" destOrd="0" presId="urn:microsoft.com/office/officeart/2018/2/layout/IconLabelList"/>
    <dgm:cxn modelId="{F909FF5B-DFD2-4169-9FA0-ECE84CCE8260}" srcId="{9A380435-9D9D-4A8E-A80F-FCE32F8B4FEB}" destId="{E526108A-B321-4403-935E-A8263489CEFC}" srcOrd="0" destOrd="0" parTransId="{73F7FAFA-CA16-4727-B651-459523379ACE}" sibTransId="{56152776-A566-490E-ACCA-3807FED68937}"/>
    <dgm:cxn modelId="{BBEC0048-F52D-4254-875D-21285AB4ABFB}" srcId="{9A380435-9D9D-4A8E-A80F-FCE32F8B4FEB}" destId="{D3085F3A-9DC9-4973-95DD-378747790816}" srcOrd="4" destOrd="0" parTransId="{6ADCABFB-73D2-42B0-BA80-171A10835882}" sibTransId="{32DBF0E3-13AE-48CF-A568-E0EF2FD8CACB}"/>
    <dgm:cxn modelId="{574D8D74-70CE-4C4F-A592-3E4519258F58}" srcId="{9A380435-9D9D-4A8E-A80F-FCE32F8B4FEB}" destId="{768E282A-4CE4-494F-8CFF-2DE2999BC98A}" srcOrd="2" destOrd="0" parTransId="{1C95FD78-BC9E-45C2-A560-9426293A243B}" sibTransId="{6D4132BF-4924-43B1-A836-6B816C912EBF}"/>
    <dgm:cxn modelId="{7BF3B875-A94A-4993-A6E6-C5B950085E6E}" type="presOf" srcId="{9A380435-9D9D-4A8E-A80F-FCE32F8B4FEB}" destId="{F4B0A8C2-8354-49DA-B7D9-8E9DB01E285A}" srcOrd="0" destOrd="0" presId="urn:microsoft.com/office/officeart/2018/2/layout/IconLabelList"/>
    <dgm:cxn modelId="{1F3C30A6-8B45-4E20-A35A-B1866C01431F}" srcId="{9A380435-9D9D-4A8E-A80F-FCE32F8B4FEB}" destId="{B255940D-D7FE-44F6-97A3-20A527DDDDF6}" srcOrd="1" destOrd="0" parTransId="{64BEB65C-BEB1-4396-9EA1-B1139B5F7B66}" sibTransId="{34F6B8B2-490E-4E8F-9708-910C930CD757}"/>
    <dgm:cxn modelId="{561711BE-80B0-4166-B550-2DDE10DE4654}" srcId="{9A380435-9D9D-4A8E-A80F-FCE32F8B4FEB}" destId="{CFC27D16-9B8B-424C-9DEB-D1E8710CC284}" srcOrd="5" destOrd="0" parTransId="{E4C7449B-8397-465A-9590-C444721B5ED4}" sibTransId="{1E88AEEA-F2D3-4A27-B393-F5156DEA8F96}"/>
    <dgm:cxn modelId="{49B492C2-ECFC-4A6A-867F-96A0B2595FF0}" type="presOf" srcId="{E526108A-B321-4403-935E-A8263489CEFC}" destId="{BD369F62-E44F-402E-A7B9-974B793AA7F6}" srcOrd="0" destOrd="0" presId="urn:microsoft.com/office/officeart/2018/2/layout/IconLabelList"/>
    <dgm:cxn modelId="{BB02C1E9-DFE2-4867-8332-5908AF5AD09F}" type="presOf" srcId="{CFC27D16-9B8B-424C-9DEB-D1E8710CC284}" destId="{81DDBE39-B7FE-4934-9DE4-FA486DDFC240}" srcOrd="0" destOrd="0" presId="urn:microsoft.com/office/officeart/2018/2/layout/IconLabelList"/>
    <dgm:cxn modelId="{293B6014-59F5-408E-896D-6219D80DC514}" type="presParOf" srcId="{F4B0A8C2-8354-49DA-B7D9-8E9DB01E285A}" destId="{A2E62E48-DF83-421D-8A10-F74B3AD38411}" srcOrd="0" destOrd="0" presId="urn:microsoft.com/office/officeart/2018/2/layout/IconLabelList"/>
    <dgm:cxn modelId="{511D35C8-BCDF-4DF0-B9DA-2456D73AA784}" type="presParOf" srcId="{A2E62E48-DF83-421D-8A10-F74B3AD38411}" destId="{793F5731-55C6-469C-976A-C999565E5714}" srcOrd="0" destOrd="0" presId="urn:microsoft.com/office/officeart/2018/2/layout/IconLabelList"/>
    <dgm:cxn modelId="{A815306D-AC31-4867-B248-B46EBED9BC0E}" type="presParOf" srcId="{A2E62E48-DF83-421D-8A10-F74B3AD38411}" destId="{F908D3AB-59AE-47CC-AA95-0707C56D3A37}" srcOrd="1" destOrd="0" presId="urn:microsoft.com/office/officeart/2018/2/layout/IconLabelList"/>
    <dgm:cxn modelId="{49EF938F-7F18-41F2-A008-5E77A47EE475}" type="presParOf" srcId="{A2E62E48-DF83-421D-8A10-F74B3AD38411}" destId="{BD369F62-E44F-402E-A7B9-974B793AA7F6}" srcOrd="2" destOrd="0" presId="urn:microsoft.com/office/officeart/2018/2/layout/IconLabelList"/>
    <dgm:cxn modelId="{9A100628-AB4C-4331-A4BB-276CF333023C}" type="presParOf" srcId="{F4B0A8C2-8354-49DA-B7D9-8E9DB01E285A}" destId="{745E3ECD-5012-4D14-BC8F-2CEF32CF573D}" srcOrd="1" destOrd="0" presId="urn:microsoft.com/office/officeart/2018/2/layout/IconLabelList"/>
    <dgm:cxn modelId="{5E92CD55-3EC6-4C65-B2EA-A96650467992}" type="presParOf" srcId="{F4B0A8C2-8354-49DA-B7D9-8E9DB01E285A}" destId="{6CB13E88-E3BD-45E5-8F62-898B997AC1E5}" srcOrd="2" destOrd="0" presId="urn:microsoft.com/office/officeart/2018/2/layout/IconLabelList"/>
    <dgm:cxn modelId="{A1940223-A95B-4E49-90F4-05FFBD884F58}" type="presParOf" srcId="{6CB13E88-E3BD-45E5-8F62-898B997AC1E5}" destId="{28BD6A8A-473A-4483-99E7-AED3CF706B87}" srcOrd="0" destOrd="0" presId="urn:microsoft.com/office/officeart/2018/2/layout/IconLabelList"/>
    <dgm:cxn modelId="{0E0EE62D-415A-4E55-80BB-8CDF02FB20AC}" type="presParOf" srcId="{6CB13E88-E3BD-45E5-8F62-898B997AC1E5}" destId="{E6F36834-7F29-417B-8ECD-2628B5D51E10}" srcOrd="1" destOrd="0" presId="urn:microsoft.com/office/officeart/2018/2/layout/IconLabelList"/>
    <dgm:cxn modelId="{DB4CDD00-97D9-4AED-990C-136C1451305F}" type="presParOf" srcId="{6CB13E88-E3BD-45E5-8F62-898B997AC1E5}" destId="{6F934745-9056-4AC4-9C35-748241AEF907}" srcOrd="2" destOrd="0" presId="urn:microsoft.com/office/officeart/2018/2/layout/IconLabelList"/>
    <dgm:cxn modelId="{8B8BC138-AA83-4BC5-91F6-CA4E0BB4E826}" type="presParOf" srcId="{F4B0A8C2-8354-49DA-B7D9-8E9DB01E285A}" destId="{605C38BB-4D73-4C08-B3A1-231706C29D3C}" srcOrd="3" destOrd="0" presId="urn:microsoft.com/office/officeart/2018/2/layout/IconLabelList"/>
    <dgm:cxn modelId="{7DFD84EE-FEE1-45A1-8A97-51BDFD25D87B}" type="presParOf" srcId="{F4B0A8C2-8354-49DA-B7D9-8E9DB01E285A}" destId="{DE48DE00-C273-4D11-882D-18ABC809C143}" srcOrd="4" destOrd="0" presId="urn:microsoft.com/office/officeart/2018/2/layout/IconLabelList"/>
    <dgm:cxn modelId="{EE7DF91A-8DF9-448C-A042-F1B6E773C77D}" type="presParOf" srcId="{DE48DE00-C273-4D11-882D-18ABC809C143}" destId="{BD79D971-4701-46D9-826C-072EA8F4D478}" srcOrd="0" destOrd="0" presId="urn:microsoft.com/office/officeart/2018/2/layout/IconLabelList"/>
    <dgm:cxn modelId="{4461A770-C21D-41C3-A9CE-8B003DD3D3D9}" type="presParOf" srcId="{DE48DE00-C273-4D11-882D-18ABC809C143}" destId="{BEC1A086-7DB6-46F7-8B17-A816AFD841CD}" srcOrd="1" destOrd="0" presId="urn:microsoft.com/office/officeart/2018/2/layout/IconLabelList"/>
    <dgm:cxn modelId="{417F051B-307C-47C2-AA07-992688A390EC}" type="presParOf" srcId="{DE48DE00-C273-4D11-882D-18ABC809C143}" destId="{B2A8EA37-7651-43FE-ADA3-1189223CD422}" srcOrd="2" destOrd="0" presId="urn:microsoft.com/office/officeart/2018/2/layout/IconLabelList"/>
    <dgm:cxn modelId="{49188872-B2D0-45B9-9965-A22C93B51535}" type="presParOf" srcId="{F4B0A8C2-8354-49DA-B7D9-8E9DB01E285A}" destId="{E350D57B-396D-4431-90AA-294CC559AC51}" srcOrd="5" destOrd="0" presId="urn:microsoft.com/office/officeart/2018/2/layout/IconLabelList"/>
    <dgm:cxn modelId="{7DAF7576-DEAF-4CC8-9065-16C4C3A1D97A}" type="presParOf" srcId="{F4B0A8C2-8354-49DA-B7D9-8E9DB01E285A}" destId="{CFAD1113-98E3-4F66-B5BF-1AE8380EDA1C}" srcOrd="6" destOrd="0" presId="urn:microsoft.com/office/officeart/2018/2/layout/IconLabelList"/>
    <dgm:cxn modelId="{618D5127-ECAF-470F-BB1B-7A01A6CB09CA}" type="presParOf" srcId="{CFAD1113-98E3-4F66-B5BF-1AE8380EDA1C}" destId="{8E51A12F-7DB6-43B8-B6A2-5709E4D8592B}" srcOrd="0" destOrd="0" presId="urn:microsoft.com/office/officeart/2018/2/layout/IconLabelList"/>
    <dgm:cxn modelId="{9FC581FF-9272-425A-B97A-50F4EB7F8B89}" type="presParOf" srcId="{CFAD1113-98E3-4F66-B5BF-1AE8380EDA1C}" destId="{33DCD4C4-8DC4-4EC6-BC04-2252F659C972}" srcOrd="1" destOrd="0" presId="urn:microsoft.com/office/officeart/2018/2/layout/IconLabelList"/>
    <dgm:cxn modelId="{DB21A827-D03F-43C7-836B-E821E1F7E6AB}" type="presParOf" srcId="{CFAD1113-98E3-4F66-B5BF-1AE8380EDA1C}" destId="{70704BD3-CA38-4E7D-91B2-01F2C438E943}" srcOrd="2" destOrd="0" presId="urn:microsoft.com/office/officeart/2018/2/layout/IconLabelList"/>
    <dgm:cxn modelId="{5B945239-D8F8-4E46-8A00-CE32636CB09F}" type="presParOf" srcId="{F4B0A8C2-8354-49DA-B7D9-8E9DB01E285A}" destId="{5DA50FDC-5DF6-4886-B801-F9C0E93D43C0}" srcOrd="7" destOrd="0" presId="urn:microsoft.com/office/officeart/2018/2/layout/IconLabelList"/>
    <dgm:cxn modelId="{90F5D09A-A559-4BA1-94EB-08115FC33E64}" type="presParOf" srcId="{F4B0A8C2-8354-49DA-B7D9-8E9DB01E285A}" destId="{CF906055-818F-4158-B386-DD8D0439DDAF}" srcOrd="8" destOrd="0" presId="urn:microsoft.com/office/officeart/2018/2/layout/IconLabelList"/>
    <dgm:cxn modelId="{876A1054-7150-4564-B267-F45157E67945}" type="presParOf" srcId="{CF906055-818F-4158-B386-DD8D0439DDAF}" destId="{AF7BC084-0101-4599-9FDA-32E7D6FC5CB0}" srcOrd="0" destOrd="0" presId="urn:microsoft.com/office/officeart/2018/2/layout/IconLabelList"/>
    <dgm:cxn modelId="{411B41A9-A411-45ED-BD84-E18E3D3D1EBE}" type="presParOf" srcId="{CF906055-818F-4158-B386-DD8D0439DDAF}" destId="{0C6913B0-869B-4292-8692-307E92F0CA25}" srcOrd="1" destOrd="0" presId="urn:microsoft.com/office/officeart/2018/2/layout/IconLabelList"/>
    <dgm:cxn modelId="{8C3E6350-36E0-4570-9F87-B181B169C532}" type="presParOf" srcId="{CF906055-818F-4158-B386-DD8D0439DDAF}" destId="{47D4BCD9-2793-4330-8A6D-9E6D97400E8D}" srcOrd="2" destOrd="0" presId="urn:microsoft.com/office/officeart/2018/2/layout/IconLabelList"/>
    <dgm:cxn modelId="{CD8C3C47-1CD5-4A04-8DE4-05C6C9BEFFBF}" type="presParOf" srcId="{F4B0A8C2-8354-49DA-B7D9-8E9DB01E285A}" destId="{8CC9ADD4-095E-458E-9D0D-5B2207551A28}" srcOrd="9" destOrd="0" presId="urn:microsoft.com/office/officeart/2018/2/layout/IconLabelList"/>
    <dgm:cxn modelId="{CCDAEE08-2442-4BA5-8EC3-200DC13CF383}" type="presParOf" srcId="{F4B0A8C2-8354-49DA-B7D9-8E9DB01E285A}" destId="{4BC848CE-2CD5-427D-980E-4D83E3B4D7F3}" srcOrd="10" destOrd="0" presId="urn:microsoft.com/office/officeart/2018/2/layout/IconLabelList"/>
    <dgm:cxn modelId="{4C84AE43-5F5F-4305-A4DF-39EC2BC02BDD}" type="presParOf" srcId="{4BC848CE-2CD5-427D-980E-4D83E3B4D7F3}" destId="{2E3F9AFC-A59E-40AA-B819-75A87EC9F5E6}" srcOrd="0" destOrd="0" presId="urn:microsoft.com/office/officeart/2018/2/layout/IconLabelList"/>
    <dgm:cxn modelId="{C6420768-0C2E-41D0-A99B-DEB9571C6B9C}" type="presParOf" srcId="{4BC848CE-2CD5-427D-980E-4D83E3B4D7F3}" destId="{747E6329-D2C3-4A47-B146-2760ED01173E}" srcOrd="1" destOrd="0" presId="urn:microsoft.com/office/officeart/2018/2/layout/IconLabelList"/>
    <dgm:cxn modelId="{FFB01B06-8529-4D89-BB53-086DD1B76A91}" type="presParOf" srcId="{4BC848CE-2CD5-427D-980E-4D83E3B4D7F3}" destId="{81DDBE39-B7FE-4934-9DE4-FA486DDFC24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4FCBCA-6748-41D8-B110-CC069705365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464C52B-2231-47E7-A9D9-8BF128A527B7}">
      <dgm:prSet/>
      <dgm:spPr/>
      <dgm:t>
        <a:bodyPr/>
        <a:lstStyle/>
        <a:p>
          <a:r>
            <a:rPr lang="en-US" b="0" i="0"/>
            <a:t>For </a:t>
          </a:r>
          <a:r>
            <a:rPr lang="en-US" b="0" i="0" u="sng">
              <a:hlinkClick xmlns:r="http://schemas.openxmlformats.org/officeDocument/2006/relationships" r:id="rId1"/>
            </a:rPr>
            <a:t>B2B sales</a:t>
          </a:r>
          <a:r>
            <a:rPr lang="en-US" b="0" i="0"/>
            <a:t> in particular, having a healthy sales pipeline allows you to:</a:t>
          </a:r>
          <a:endParaRPr lang="en-US"/>
        </a:p>
      </dgm:t>
    </dgm:pt>
    <dgm:pt modelId="{5E52E8D7-FA18-4128-A878-AE47C6291888}" type="parTrans" cxnId="{C4D87CB7-F98F-4C5B-BEF2-1D74E30141A3}">
      <dgm:prSet/>
      <dgm:spPr/>
      <dgm:t>
        <a:bodyPr/>
        <a:lstStyle/>
        <a:p>
          <a:endParaRPr lang="en-US"/>
        </a:p>
      </dgm:t>
    </dgm:pt>
    <dgm:pt modelId="{612F8B22-6252-4259-9730-8D4C7D0D15EC}" type="sibTrans" cxnId="{C4D87CB7-F98F-4C5B-BEF2-1D74E30141A3}">
      <dgm:prSet/>
      <dgm:spPr/>
      <dgm:t>
        <a:bodyPr/>
        <a:lstStyle/>
        <a:p>
          <a:endParaRPr lang="en-US"/>
        </a:p>
      </dgm:t>
    </dgm:pt>
    <dgm:pt modelId="{B00F2AEA-892A-41ED-9BEF-D136BA342884}">
      <dgm:prSet/>
      <dgm:spPr/>
      <dgm:t>
        <a:bodyPr/>
        <a:lstStyle/>
        <a:p>
          <a:r>
            <a:rPr lang="en-US" b="0" i="0"/>
            <a:t>improve your sales process,</a:t>
          </a:r>
          <a:endParaRPr lang="en-US"/>
        </a:p>
      </dgm:t>
    </dgm:pt>
    <dgm:pt modelId="{BED08ED6-EDCA-44BA-A21D-B9CE55CBBF07}" type="parTrans" cxnId="{069A3AB1-1C59-41B3-8B7E-72B22F3339A2}">
      <dgm:prSet/>
      <dgm:spPr/>
      <dgm:t>
        <a:bodyPr/>
        <a:lstStyle/>
        <a:p>
          <a:endParaRPr lang="en-US"/>
        </a:p>
      </dgm:t>
    </dgm:pt>
    <dgm:pt modelId="{6B3D9C71-4617-4265-8A94-5694123EC089}" type="sibTrans" cxnId="{069A3AB1-1C59-41B3-8B7E-72B22F3339A2}">
      <dgm:prSet/>
      <dgm:spPr/>
      <dgm:t>
        <a:bodyPr/>
        <a:lstStyle/>
        <a:p>
          <a:endParaRPr lang="en-US"/>
        </a:p>
      </dgm:t>
    </dgm:pt>
    <dgm:pt modelId="{2ABD828F-B24E-49F9-B47D-5601480A0F99}">
      <dgm:prSet/>
      <dgm:spPr/>
      <dgm:t>
        <a:bodyPr/>
        <a:lstStyle/>
        <a:p>
          <a:r>
            <a:rPr lang="en-US" b="0" i="0"/>
            <a:t>forecast future business results,</a:t>
          </a:r>
          <a:endParaRPr lang="en-US"/>
        </a:p>
      </dgm:t>
    </dgm:pt>
    <dgm:pt modelId="{2129663B-DF1B-41D7-92A9-7ECF3F9A573A}" type="parTrans" cxnId="{90254A10-FADD-413A-AA15-5B0E995278C9}">
      <dgm:prSet/>
      <dgm:spPr/>
      <dgm:t>
        <a:bodyPr/>
        <a:lstStyle/>
        <a:p>
          <a:endParaRPr lang="en-US"/>
        </a:p>
      </dgm:t>
    </dgm:pt>
    <dgm:pt modelId="{7C3EA4D1-C19B-487B-9A91-75C868B3E420}" type="sibTrans" cxnId="{90254A10-FADD-413A-AA15-5B0E995278C9}">
      <dgm:prSet/>
      <dgm:spPr/>
      <dgm:t>
        <a:bodyPr/>
        <a:lstStyle/>
        <a:p>
          <a:endParaRPr lang="en-US"/>
        </a:p>
      </dgm:t>
    </dgm:pt>
    <dgm:pt modelId="{C8988716-B57D-44BB-A9AF-5BA0B2E79D11}">
      <dgm:prSet/>
      <dgm:spPr/>
      <dgm:t>
        <a:bodyPr/>
        <a:lstStyle/>
        <a:p>
          <a:r>
            <a:rPr lang="en-US" b="0" i="0"/>
            <a:t>analyze different sales strategies for your business,</a:t>
          </a:r>
          <a:endParaRPr lang="en-US"/>
        </a:p>
      </dgm:t>
    </dgm:pt>
    <dgm:pt modelId="{7B02E861-21DF-4B41-B3D8-5E0DD0599EB9}" type="parTrans" cxnId="{C1FA25E8-8978-4FCF-A60F-A8C483714AFE}">
      <dgm:prSet/>
      <dgm:spPr/>
      <dgm:t>
        <a:bodyPr/>
        <a:lstStyle/>
        <a:p>
          <a:endParaRPr lang="en-US"/>
        </a:p>
      </dgm:t>
    </dgm:pt>
    <dgm:pt modelId="{40FC94F7-DB58-43D0-AE18-FBE3111AA08F}" type="sibTrans" cxnId="{C1FA25E8-8978-4FCF-A60F-A8C483714AFE}">
      <dgm:prSet/>
      <dgm:spPr/>
      <dgm:t>
        <a:bodyPr/>
        <a:lstStyle/>
        <a:p>
          <a:endParaRPr lang="en-US"/>
        </a:p>
      </dgm:t>
    </dgm:pt>
    <dgm:pt modelId="{545410F5-A20C-498F-95E8-FD6E3073DA64}">
      <dgm:prSet/>
      <dgm:spPr/>
      <dgm:t>
        <a:bodyPr/>
        <a:lstStyle/>
        <a:p>
          <a:r>
            <a:rPr lang="en-US" b="0" i="0"/>
            <a:t>manage and allocate resources in order to close or service upcoming sales,</a:t>
          </a:r>
          <a:endParaRPr lang="en-US"/>
        </a:p>
      </dgm:t>
    </dgm:pt>
    <dgm:pt modelId="{31EF3D25-2FA2-4683-A7E1-7C17FED551DB}" type="parTrans" cxnId="{C6148DDD-AAA4-4A70-B74E-D072A9AC6D71}">
      <dgm:prSet/>
      <dgm:spPr/>
      <dgm:t>
        <a:bodyPr/>
        <a:lstStyle/>
        <a:p>
          <a:endParaRPr lang="en-US"/>
        </a:p>
      </dgm:t>
    </dgm:pt>
    <dgm:pt modelId="{271A5A04-6B06-4ACE-99E9-D2EDA3A3CBBD}" type="sibTrans" cxnId="{C6148DDD-AAA4-4A70-B74E-D072A9AC6D71}">
      <dgm:prSet/>
      <dgm:spPr/>
      <dgm:t>
        <a:bodyPr/>
        <a:lstStyle/>
        <a:p>
          <a:endParaRPr lang="en-US"/>
        </a:p>
      </dgm:t>
    </dgm:pt>
    <dgm:pt modelId="{A13FC298-D53A-4B4A-98DF-4B0CAD5890CA}">
      <dgm:prSet/>
      <dgm:spPr/>
      <dgm:t>
        <a:bodyPr/>
        <a:lstStyle/>
        <a:p>
          <a:r>
            <a:rPr lang="en-US" b="0" i="0"/>
            <a:t>review your progress for the current financial year, and</a:t>
          </a:r>
          <a:endParaRPr lang="en-US"/>
        </a:p>
      </dgm:t>
    </dgm:pt>
    <dgm:pt modelId="{D124039F-0C9E-4EC9-8386-438D5BB741CC}" type="parTrans" cxnId="{D2A5991D-D4FA-48FF-927A-427445A7D74F}">
      <dgm:prSet/>
      <dgm:spPr/>
      <dgm:t>
        <a:bodyPr/>
        <a:lstStyle/>
        <a:p>
          <a:endParaRPr lang="en-US"/>
        </a:p>
      </dgm:t>
    </dgm:pt>
    <dgm:pt modelId="{B63C2C85-D5BE-493E-9C50-F6808E9033A2}" type="sibTrans" cxnId="{D2A5991D-D4FA-48FF-927A-427445A7D74F}">
      <dgm:prSet/>
      <dgm:spPr/>
      <dgm:t>
        <a:bodyPr/>
        <a:lstStyle/>
        <a:p>
          <a:endParaRPr lang="en-US"/>
        </a:p>
      </dgm:t>
    </dgm:pt>
    <dgm:pt modelId="{0D40BF01-2A9F-436B-A231-99A64F96D95B}">
      <dgm:prSet/>
      <dgm:spPr/>
      <dgm:t>
        <a:bodyPr/>
        <a:lstStyle/>
        <a:p>
          <a:r>
            <a:rPr lang="en-US" b="0" i="0"/>
            <a:t>know how far you are from your targets.</a:t>
          </a:r>
          <a:endParaRPr lang="en-US"/>
        </a:p>
      </dgm:t>
    </dgm:pt>
    <dgm:pt modelId="{88736BAC-F2C3-4F25-B8A2-04232D2FE682}" type="parTrans" cxnId="{5E0D311B-B457-4088-B7E2-94E3B9C31FB2}">
      <dgm:prSet/>
      <dgm:spPr/>
      <dgm:t>
        <a:bodyPr/>
        <a:lstStyle/>
        <a:p>
          <a:endParaRPr lang="en-US"/>
        </a:p>
      </dgm:t>
    </dgm:pt>
    <dgm:pt modelId="{4A4B7996-5E5A-46BC-9C9E-467F4FBDE23B}" type="sibTrans" cxnId="{5E0D311B-B457-4088-B7E2-94E3B9C31FB2}">
      <dgm:prSet/>
      <dgm:spPr/>
      <dgm:t>
        <a:bodyPr/>
        <a:lstStyle/>
        <a:p>
          <a:endParaRPr lang="en-US"/>
        </a:p>
      </dgm:t>
    </dgm:pt>
    <dgm:pt modelId="{BA8CF93E-26EB-4B8F-A486-695983BCC896}" type="pres">
      <dgm:prSet presAssocID="{F74FCBCA-6748-41D8-B110-CC069705365F}" presName="linear" presStyleCnt="0">
        <dgm:presLayoutVars>
          <dgm:animLvl val="lvl"/>
          <dgm:resizeHandles val="exact"/>
        </dgm:presLayoutVars>
      </dgm:prSet>
      <dgm:spPr/>
    </dgm:pt>
    <dgm:pt modelId="{03FA9025-B576-4577-A667-74A6678E9B95}" type="pres">
      <dgm:prSet presAssocID="{6464C52B-2231-47E7-A9D9-8BF128A527B7}" presName="parentText" presStyleLbl="node1" presStyleIdx="0" presStyleCnt="7">
        <dgm:presLayoutVars>
          <dgm:chMax val="0"/>
          <dgm:bulletEnabled val="1"/>
        </dgm:presLayoutVars>
      </dgm:prSet>
      <dgm:spPr/>
    </dgm:pt>
    <dgm:pt modelId="{C2A5FD15-8F7D-4C52-BEC8-4F9884DA7DCC}" type="pres">
      <dgm:prSet presAssocID="{612F8B22-6252-4259-9730-8D4C7D0D15EC}" presName="spacer" presStyleCnt="0"/>
      <dgm:spPr/>
    </dgm:pt>
    <dgm:pt modelId="{6C53A918-0EBA-4FA6-9E19-B13FE1D04636}" type="pres">
      <dgm:prSet presAssocID="{B00F2AEA-892A-41ED-9BEF-D136BA342884}" presName="parentText" presStyleLbl="node1" presStyleIdx="1" presStyleCnt="7">
        <dgm:presLayoutVars>
          <dgm:chMax val="0"/>
          <dgm:bulletEnabled val="1"/>
        </dgm:presLayoutVars>
      </dgm:prSet>
      <dgm:spPr/>
    </dgm:pt>
    <dgm:pt modelId="{CC4D36AE-0843-4925-85B4-0830EEAC09DA}" type="pres">
      <dgm:prSet presAssocID="{6B3D9C71-4617-4265-8A94-5694123EC089}" presName="spacer" presStyleCnt="0"/>
      <dgm:spPr/>
    </dgm:pt>
    <dgm:pt modelId="{6B0C745C-22E9-4143-AC66-6F3D2F9D7EE0}" type="pres">
      <dgm:prSet presAssocID="{2ABD828F-B24E-49F9-B47D-5601480A0F99}" presName="parentText" presStyleLbl="node1" presStyleIdx="2" presStyleCnt="7">
        <dgm:presLayoutVars>
          <dgm:chMax val="0"/>
          <dgm:bulletEnabled val="1"/>
        </dgm:presLayoutVars>
      </dgm:prSet>
      <dgm:spPr/>
    </dgm:pt>
    <dgm:pt modelId="{E6851571-6483-4839-9D9F-27B504642C43}" type="pres">
      <dgm:prSet presAssocID="{7C3EA4D1-C19B-487B-9A91-75C868B3E420}" presName="spacer" presStyleCnt="0"/>
      <dgm:spPr/>
    </dgm:pt>
    <dgm:pt modelId="{917117EF-8341-4309-B58E-4D71E0462858}" type="pres">
      <dgm:prSet presAssocID="{C8988716-B57D-44BB-A9AF-5BA0B2E79D11}" presName="parentText" presStyleLbl="node1" presStyleIdx="3" presStyleCnt="7">
        <dgm:presLayoutVars>
          <dgm:chMax val="0"/>
          <dgm:bulletEnabled val="1"/>
        </dgm:presLayoutVars>
      </dgm:prSet>
      <dgm:spPr/>
    </dgm:pt>
    <dgm:pt modelId="{5795B298-091D-4EB8-9860-D5839CF42599}" type="pres">
      <dgm:prSet presAssocID="{40FC94F7-DB58-43D0-AE18-FBE3111AA08F}" presName="spacer" presStyleCnt="0"/>
      <dgm:spPr/>
    </dgm:pt>
    <dgm:pt modelId="{D46A65DE-3F86-403E-9085-80093E20C073}" type="pres">
      <dgm:prSet presAssocID="{545410F5-A20C-498F-95E8-FD6E3073DA64}" presName="parentText" presStyleLbl="node1" presStyleIdx="4" presStyleCnt="7">
        <dgm:presLayoutVars>
          <dgm:chMax val="0"/>
          <dgm:bulletEnabled val="1"/>
        </dgm:presLayoutVars>
      </dgm:prSet>
      <dgm:spPr/>
    </dgm:pt>
    <dgm:pt modelId="{66E6E421-F9B5-47C5-A099-0604D64E7ED6}" type="pres">
      <dgm:prSet presAssocID="{271A5A04-6B06-4ACE-99E9-D2EDA3A3CBBD}" presName="spacer" presStyleCnt="0"/>
      <dgm:spPr/>
    </dgm:pt>
    <dgm:pt modelId="{90F91306-F15C-488D-A3C4-EC6742ECC2E8}" type="pres">
      <dgm:prSet presAssocID="{A13FC298-D53A-4B4A-98DF-4B0CAD5890CA}" presName="parentText" presStyleLbl="node1" presStyleIdx="5" presStyleCnt="7">
        <dgm:presLayoutVars>
          <dgm:chMax val="0"/>
          <dgm:bulletEnabled val="1"/>
        </dgm:presLayoutVars>
      </dgm:prSet>
      <dgm:spPr/>
    </dgm:pt>
    <dgm:pt modelId="{DB4DAE79-3F8A-48E6-9F14-80B93D65789B}" type="pres">
      <dgm:prSet presAssocID="{B63C2C85-D5BE-493E-9C50-F6808E9033A2}" presName="spacer" presStyleCnt="0"/>
      <dgm:spPr/>
    </dgm:pt>
    <dgm:pt modelId="{721F3F3D-07C5-441E-A71B-19BF358034D6}" type="pres">
      <dgm:prSet presAssocID="{0D40BF01-2A9F-436B-A231-99A64F96D95B}" presName="parentText" presStyleLbl="node1" presStyleIdx="6" presStyleCnt="7">
        <dgm:presLayoutVars>
          <dgm:chMax val="0"/>
          <dgm:bulletEnabled val="1"/>
        </dgm:presLayoutVars>
      </dgm:prSet>
      <dgm:spPr/>
    </dgm:pt>
  </dgm:ptLst>
  <dgm:cxnLst>
    <dgm:cxn modelId="{B17FD305-DBFC-458B-ADE1-B5E42927A49C}" type="presOf" srcId="{2ABD828F-B24E-49F9-B47D-5601480A0F99}" destId="{6B0C745C-22E9-4143-AC66-6F3D2F9D7EE0}" srcOrd="0" destOrd="0" presId="urn:microsoft.com/office/officeart/2005/8/layout/vList2"/>
    <dgm:cxn modelId="{C586C708-2632-4946-8B9D-BAD3708552C7}" type="presOf" srcId="{0D40BF01-2A9F-436B-A231-99A64F96D95B}" destId="{721F3F3D-07C5-441E-A71B-19BF358034D6}" srcOrd="0" destOrd="0" presId="urn:microsoft.com/office/officeart/2005/8/layout/vList2"/>
    <dgm:cxn modelId="{90254A10-FADD-413A-AA15-5B0E995278C9}" srcId="{F74FCBCA-6748-41D8-B110-CC069705365F}" destId="{2ABD828F-B24E-49F9-B47D-5601480A0F99}" srcOrd="2" destOrd="0" parTransId="{2129663B-DF1B-41D7-92A9-7ECF3F9A573A}" sibTransId="{7C3EA4D1-C19B-487B-9A91-75C868B3E420}"/>
    <dgm:cxn modelId="{5E0D311B-B457-4088-B7E2-94E3B9C31FB2}" srcId="{F74FCBCA-6748-41D8-B110-CC069705365F}" destId="{0D40BF01-2A9F-436B-A231-99A64F96D95B}" srcOrd="6" destOrd="0" parTransId="{88736BAC-F2C3-4F25-B8A2-04232D2FE682}" sibTransId="{4A4B7996-5E5A-46BC-9C9E-467F4FBDE23B}"/>
    <dgm:cxn modelId="{D2A5991D-D4FA-48FF-927A-427445A7D74F}" srcId="{F74FCBCA-6748-41D8-B110-CC069705365F}" destId="{A13FC298-D53A-4B4A-98DF-4B0CAD5890CA}" srcOrd="5" destOrd="0" parTransId="{D124039F-0C9E-4EC9-8386-438D5BB741CC}" sibTransId="{B63C2C85-D5BE-493E-9C50-F6808E9033A2}"/>
    <dgm:cxn modelId="{DD13F923-A89B-4340-A262-40B281F9C982}" type="presOf" srcId="{545410F5-A20C-498F-95E8-FD6E3073DA64}" destId="{D46A65DE-3F86-403E-9085-80093E20C073}" srcOrd="0" destOrd="0" presId="urn:microsoft.com/office/officeart/2005/8/layout/vList2"/>
    <dgm:cxn modelId="{53E3FD28-85F5-4CCB-9FDE-9388D053AA41}" type="presOf" srcId="{C8988716-B57D-44BB-A9AF-5BA0B2E79D11}" destId="{917117EF-8341-4309-B58E-4D71E0462858}" srcOrd="0" destOrd="0" presId="urn:microsoft.com/office/officeart/2005/8/layout/vList2"/>
    <dgm:cxn modelId="{42443A2C-E47C-4740-AE33-72040EF05641}" type="presOf" srcId="{6464C52B-2231-47E7-A9D9-8BF128A527B7}" destId="{03FA9025-B576-4577-A667-74A6678E9B95}" srcOrd="0" destOrd="0" presId="urn:microsoft.com/office/officeart/2005/8/layout/vList2"/>
    <dgm:cxn modelId="{C47FCC75-8F90-4156-8E21-FF77A6A76911}" type="presOf" srcId="{A13FC298-D53A-4B4A-98DF-4B0CAD5890CA}" destId="{90F91306-F15C-488D-A3C4-EC6742ECC2E8}" srcOrd="0" destOrd="0" presId="urn:microsoft.com/office/officeart/2005/8/layout/vList2"/>
    <dgm:cxn modelId="{57156C8E-1715-4455-9189-90734D5011EC}" type="presOf" srcId="{F74FCBCA-6748-41D8-B110-CC069705365F}" destId="{BA8CF93E-26EB-4B8F-A486-695983BCC896}" srcOrd="0" destOrd="0" presId="urn:microsoft.com/office/officeart/2005/8/layout/vList2"/>
    <dgm:cxn modelId="{DA45B593-BCDE-4E41-BB19-F41532931FB0}" type="presOf" srcId="{B00F2AEA-892A-41ED-9BEF-D136BA342884}" destId="{6C53A918-0EBA-4FA6-9E19-B13FE1D04636}" srcOrd="0" destOrd="0" presId="urn:microsoft.com/office/officeart/2005/8/layout/vList2"/>
    <dgm:cxn modelId="{069A3AB1-1C59-41B3-8B7E-72B22F3339A2}" srcId="{F74FCBCA-6748-41D8-B110-CC069705365F}" destId="{B00F2AEA-892A-41ED-9BEF-D136BA342884}" srcOrd="1" destOrd="0" parTransId="{BED08ED6-EDCA-44BA-A21D-B9CE55CBBF07}" sibTransId="{6B3D9C71-4617-4265-8A94-5694123EC089}"/>
    <dgm:cxn modelId="{C4D87CB7-F98F-4C5B-BEF2-1D74E30141A3}" srcId="{F74FCBCA-6748-41D8-B110-CC069705365F}" destId="{6464C52B-2231-47E7-A9D9-8BF128A527B7}" srcOrd="0" destOrd="0" parTransId="{5E52E8D7-FA18-4128-A878-AE47C6291888}" sibTransId="{612F8B22-6252-4259-9730-8D4C7D0D15EC}"/>
    <dgm:cxn modelId="{C6148DDD-AAA4-4A70-B74E-D072A9AC6D71}" srcId="{F74FCBCA-6748-41D8-B110-CC069705365F}" destId="{545410F5-A20C-498F-95E8-FD6E3073DA64}" srcOrd="4" destOrd="0" parTransId="{31EF3D25-2FA2-4683-A7E1-7C17FED551DB}" sibTransId="{271A5A04-6B06-4ACE-99E9-D2EDA3A3CBBD}"/>
    <dgm:cxn modelId="{C1FA25E8-8978-4FCF-A60F-A8C483714AFE}" srcId="{F74FCBCA-6748-41D8-B110-CC069705365F}" destId="{C8988716-B57D-44BB-A9AF-5BA0B2E79D11}" srcOrd="3" destOrd="0" parTransId="{7B02E861-21DF-4B41-B3D8-5E0DD0599EB9}" sibTransId="{40FC94F7-DB58-43D0-AE18-FBE3111AA08F}"/>
    <dgm:cxn modelId="{9CA1B3B5-67EA-4F15-8DF0-C50223DE8DC3}" type="presParOf" srcId="{BA8CF93E-26EB-4B8F-A486-695983BCC896}" destId="{03FA9025-B576-4577-A667-74A6678E9B95}" srcOrd="0" destOrd="0" presId="urn:microsoft.com/office/officeart/2005/8/layout/vList2"/>
    <dgm:cxn modelId="{3A56C603-AA6A-4111-9E50-E3458B9CD284}" type="presParOf" srcId="{BA8CF93E-26EB-4B8F-A486-695983BCC896}" destId="{C2A5FD15-8F7D-4C52-BEC8-4F9884DA7DCC}" srcOrd="1" destOrd="0" presId="urn:microsoft.com/office/officeart/2005/8/layout/vList2"/>
    <dgm:cxn modelId="{EAB77E49-700B-41DF-94D7-C27D571BD5AF}" type="presParOf" srcId="{BA8CF93E-26EB-4B8F-A486-695983BCC896}" destId="{6C53A918-0EBA-4FA6-9E19-B13FE1D04636}" srcOrd="2" destOrd="0" presId="urn:microsoft.com/office/officeart/2005/8/layout/vList2"/>
    <dgm:cxn modelId="{C1AF6044-9B3A-4BB6-B03F-B07269FD2C2B}" type="presParOf" srcId="{BA8CF93E-26EB-4B8F-A486-695983BCC896}" destId="{CC4D36AE-0843-4925-85B4-0830EEAC09DA}" srcOrd="3" destOrd="0" presId="urn:microsoft.com/office/officeart/2005/8/layout/vList2"/>
    <dgm:cxn modelId="{F93BBA38-46C5-4A6E-8C7E-C742BB303F5A}" type="presParOf" srcId="{BA8CF93E-26EB-4B8F-A486-695983BCC896}" destId="{6B0C745C-22E9-4143-AC66-6F3D2F9D7EE0}" srcOrd="4" destOrd="0" presId="urn:microsoft.com/office/officeart/2005/8/layout/vList2"/>
    <dgm:cxn modelId="{4F0D6328-09A7-42B2-9670-15ACC9B17543}" type="presParOf" srcId="{BA8CF93E-26EB-4B8F-A486-695983BCC896}" destId="{E6851571-6483-4839-9D9F-27B504642C43}" srcOrd="5" destOrd="0" presId="urn:microsoft.com/office/officeart/2005/8/layout/vList2"/>
    <dgm:cxn modelId="{CCA78E8F-D614-451C-A586-AB5CDD8B9FC5}" type="presParOf" srcId="{BA8CF93E-26EB-4B8F-A486-695983BCC896}" destId="{917117EF-8341-4309-B58E-4D71E0462858}" srcOrd="6" destOrd="0" presId="urn:microsoft.com/office/officeart/2005/8/layout/vList2"/>
    <dgm:cxn modelId="{C0E44659-6601-424F-B529-4D94EB281BC8}" type="presParOf" srcId="{BA8CF93E-26EB-4B8F-A486-695983BCC896}" destId="{5795B298-091D-4EB8-9860-D5839CF42599}" srcOrd="7" destOrd="0" presId="urn:microsoft.com/office/officeart/2005/8/layout/vList2"/>
    <dgm:cxn modelId="{6F4AC4FC-E11A-4757-B7D5-60857664488E}" type="presParOf" srcId="{BA8CF93E-26EB-4B8F-A486-695983BCC896}" destId="{D46A65DE-3F86-403E-9085-80093E20C073}" srcOrd="8" destOrd="0" presId="urn:microsoft.com/office/officeart/2005/8/layout/vList2"/>
    <dgm:cxn modelId="{AC2A0966-5105-4E9A-B4C5-7DC38FC21514}" type="presParOf" srcId="{BA8CF93E-26EB-4B8F-A486-695983BCC896}" destId="{66E6E421-F9B5-47C5-A099-0604D64E7ED6}" srcOrd="9" destOrd="0" presId="urn:microsoft.com/office/officeart/2005/8/layout/vList2"/>
    <dgm:cxn modelId="{4AF78519-DA77-4FCC-84BE-3D5C32950D90}" type="presParOf" srcId="{BA8CF93E-26EB-4B8F-A486-695983BCC896}" destId="{90F91306-F15C-488D-A3C4-EC6742ECC2E8}" srcOrd="10" destOrd="0" presId="urn:microsoft.com/office/officeart/2005/8/layout/vList2"/>
    <dgm:cxn modelId="{144791B2-59EB-41FA-99F6-BF73C42AB6DE}" type="presParOf" srcId="{BA8CF93E-26EB-4B8F-A486-695983BCC896}" destId="{DB4DAE79-3F8A-48E6-9F14-80B93D65789B}" srcOrd="11" destOrd="0" presId="urn:microsoft.com/office/officeart/2005/8/layout/vList2"/>
    <dgm:cxn modelId="{092837C7-FCB1-4BC7-8CFD-4FD904A0F1A3}" type="presParOf" srcId="{BA8CF93E-26EB-4B8F-A486-695983BCC896}" destId="{721F3F3D-07C5-441E-A71B-19BF358034D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D3E939-D9CA-45D6-8FA1-B70ECA5D46B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7E68AA7-A665-4100-A743-508BFD79A698}">
      <dgm:prSet/>
      <dgm:spPr/>
      <dgm:t>
        <a:bodyPr/>
        <a:lstStyle/>
        <a:p>
          <a:r>
            <a:rPr lang="en-US" b="1" i="0"/>
            <a:t>1. Remember to follow up</a:t>
          </a:r>
          <a:endParaRPr lang="en-US"/>
        </a:p>
      </dgm:t>
    </dgm:pt>
    <dgm:pt modelId="{B2F3A415-DA2A-4FF0-A8B3-589D349A2017}" type="parTrans" cxnId="{9FC49F8B-391D-4AE4-A497-E0A8AAE5DD1D}">
      <dgm:prSet/>
      <dgm:spPr/>
      <dgm:t>
        <a:bodyPr/>
        <a:lstStyle/>
        <a:p>
          <a:endParaRPr lang="en-US"/>
        </a:p>
      </dgm:t>
    </dgm:pt>
    <dgm:pt modelId="{EE1ABC49-BFE9-43A7-8DB5-821E6A9435F6}" type="sibTrans" cxnId="{9FC49F8B-391D-4AE4-A497-E0A8AAE5DD1D}">
      <dgm:prSet/>
      <dgm:spPr/>
      <dgm:t>
        <a:bodyPr/>
        <a:lstStyle/>
        <a:p>
          <a:endParaRPr lang="en-US"/>
        </a:p>
      </dgm:t>
    </dgm:pt>
    <dgm:pt modelId="{6016F889-03E8-4008-AA9D-B10A9563DBA8}">
      <dgm:prSet/>
      <dgm:spPr/>
      <dgm:t>
        <a:bodyPr/>
        <a:lstStyle/>
        <a:p>
          <a:r>
            <a:rPr lang="en-US" b="0" i="0"/>
            <a:t>Buyers today have more choice than ever before and with it, they need more help to make the right decision and choose your product or service. Ten years ago, it took just </a:t>
          </a:r>
          <a:r>
            <a:rPr lang="en-US" b="0" i="0" u="sng">
              <a:hlinkClick xmlns:r="http://schemas.openxmlformats.org/officeDocument/2006/relationships" r:id="rId1"/>
            </a:rPr>
            <a:t>3.68 sales calls to close a deal</a:t>
          </a:r>
          <a:r>
            <a:rPr lang="en-US" b="0" i="0"/>
            <a:t> – today, it takes more than 8!</a:t>
          </a:r>
          <a:endParaRPr lang="en-US"/>
        </a:p>
      </dgm:t>
    </dgm:pt>
    <dgm:pt modelId="{3426C590-925B-43AB-8AC0-3237ABD30A64}" type="parTrans" cxnId="{CB072A84-448A-4DEF-A9C3-60AE5499E247}">
      <dgm:prSet/>
      <dgm:spPr/>
      <dgm:t>
        <a:bodyPr/>
        <a:lstStyle/>
        <a:p>
          <a:endParaRPr lang="en-US"/>
        </a:p>
      </dgm:t>
    </dgm:pt>
    <dgm:pt modelId="{97A87410-2158-4BF5-B907-0148479FA4CC}" type="sibTrans" cxnId="{CB072A84-448A-4DEF-A9C3-60AE5499E247}">
      <dgm:prSet/>
      <dgm:spPr/>
      <dgm:t>
        <a:bodyPr/>
        <a:lstStyle/>
        <a:p>
          <a:endParaRPr lang="en-US"/>
        </a:p>
      </dgm:t>
    </dgm:pt>
    <dgm:pt modelId="{D4B65A0D-4DC5-445B-82F3-C8FF7EE5BEA9}">
      <dgm:prSet/>
      <dgm:spPr/>
      <dgm:t>
        <a:bodyPr/>
        <a:lstStyle/>
        <a:p>
          <a:r>
            <a:rPr lang="en-US" b="0" i="0"/>
            <a:t>The best sales people will make sure they keep following up with leads in order to land the sale.</a:t>
          </a:r>
          <a:endParaRPr lang="en-US"/>
        </a:p>
      </dgm:t>
    </dgm:pt>
    <dgm:pt modelId="{5246FFDA-D8C2-4B10-AC5B-50FCCB238C6F}" type="parTrans" cxnId="{EAF9BB10-805A-42B4-8E7C-6FB7E2431C89}">
      <dgm:prSet/>
      <dgm:spPr/>
      <dgm:t>
        <a:bodyPr/>
        <a:lstStyle/>
        <a:p>
          <a:endParaRPr lang="en-US"/>
        </a:p>
      </dgm:t>
    </dgm:pt>
    <dgm:pt modelId="{3D162DAA-4B74-49EE-B007-652B16B3AA54}" type="sibTrans" cxnId="{EAF9BB10-805A-42B4-8E7C-6FB7E2431C89}">
      <dgm:prSet/>
      <dgm:spPr/>
      <dgm:t>
        <a:bodyPr/>
        <a:lstStyle/>
        <a:p>
          <a:endParaRPr lang="en-US"/>
        </a:p>
      </dgm:t>
    </dgm:pt>
    <dgm:pt modelId="{F20850B9-CED4-48DC-8FB7-8A6F98805781}">
      <dgm:prSet/>
      <dgm:spPr/>
      <dgm:t>
        <a:bodyPr/>
        <a:lstStyle/>
        <a:p>
          <a:r>
            <a:rPr lang="en-US" b="0" i="0"/>
            <a:t>But, in reality, most sales professionals give up after 2 calls – so make sure you </a:t>
          </a:r>
          <a:r>
            <a:rPr lang="en-US" b="0" i="0" u="sng">
              <a:hlinkClick xmlns:r="http://schemas.openxmlformats.org/officeDocument/2006/relationships" r:id="rId2"/>
            </a:rPr>
            <a:t>always follow up</a:t>
          </a:r>
          <a:r>
            <a:rPr lang="en-US" b="0" i="0"/>
            <a:t>.</a:t>
          </a:r>
          <a:endParaRPr lang="en-US"/>
        </a:p>
      </dgm:t>
    </dgm:pt>
    <dgm:pt modelId="{93D13001-9755-430D-86EF-14C650E9F6EB}" type="parTrans" cxnId="{11B8EDAF-D230-4A2B-A72B-A0C7CB209F1F}">
      <dgm:prSet/>
      <dgm:spPr/>
      <dgm:t>
        <a:bodyPr/>
        <a:lstStyle/>
        <a:p>
          <a:endParaRPr lang="en-US"/>
        </a:p>
      </dgm:t>
    </dgm:pt>
    <dgm:pt modelId="{D64E36EB-4412-4A25-8661-41FFF06C6911}" type="sibTrans" cxnId="{11B8EDAF-D230-4A2B-A72B-A0C7CB209F1F}">
      <dgm:prSet/>
      <dgm:spPr/>
      <dgm:t>
        <a:bodyPr/>
        <a:lstStyle/>
        <a:p>
          <a:endParaRPr lang="en-US"/>
        </a:p>
      </dgm:t>
    </dgm:pt>
    <dgm:pt modelId="{5165EC4E-2800-4A59-BE10-941472BB6F19}">
      <dgm:prSet/>
      <dgm:spPr/>
      <dgm:t>
        <a:bodyPr/>
        <a:lstStyle/>
        <a:p>
          <a:r>
            <a:rPr lang="en-US" b="0" i="0"/>
            <a:t>Following up isn’t easy.</a:t>
          </a:r>
          <a:endParaRPr lang="en-US"/>
        </a:p>
      </dgm:t>
    </dgm:pt>
    <dgm:pt modelId="{C1E05B72-2615-4420-9E00-129D3EE5DE2A}" type="parTrans" cxnId="{ABD4C8E0-BED2-464A-BBFB-36DED8681C0E}">
      <dgm:prSet/>
      <dgm:spPr/>
      <dgm:t>
        <a:bodyPr/>
        <a:lstStyle/>
        <a:p>
          <a:endParaRPr lang="en-US"/>
        </a:p>
      </dgm:t>
    </dgm:pt>
    <dgm:pt modelId="{31B246E9-8228-4BFD-9B61-752A10D167FA}" type="sibTrans" cxnId="{ABD4C8E0-BED2-464A-BBFB-36DED8681C0E}">
      <dgm:prSet/>
      <dgm:spPr/>
      <dgm:t>
        <a:bodyPr/>
        <a:lstStyle/>
        <a:p>
          <a:endParaRPr lang="en-US"/>
        </a:p>
      </dgm:t>
    </dgm:pt>
    <dgm:pt modelId="{8CA5724D-0E40-4C68-A759-C93BABB2CC31}">
      <dgm:prSet/>
      <dgm:spPr/>
      <dgm:t>
        <a:bodyPr/>
        <a:lstStyle/>
        <a:p>
          <a:r>
            <a:rPr lang="en-US" b="0" i="0"/>
            <a:t>In fact, it’s currently ranked as </a:t>
          </a:r>
          <a:r>
            <a:rPr lang="en-US" b="1" i="0"/>
            <a:t>the third biggest challenge for sales teams</a:t>
          </a:r>
          <a:r>
            <a:rPr lang="en-US" b="0" i="0"/>
            <a:t>.</a:t>
          </a:r>
          <a:endParaRPr lang="en-US"/>
        </a:p>
      </dgm:t>
    </dgm:pt>
    <dgm:pt modelId="{21E33EE4-18B3-4E8F-9401-A6BD92B25E97}" type="parTrans" cxnId="{1A5FB105-C464-4D01-87F3-AFE136C8C599}">
      <dgm:prSet/>
      <dgm:spPr/>
      <dgm:t>
        <a:bodyPr/>
        <a:lstStyle/>
        <a:p>
          <a:endParaRPr lang="en-US"/>
        </a:p>
      </dgm:t>
    </dgm:pt>
    <dgm:pt modelId="{18B8255F-74CF-466F-B63F-2780D678E280}" type="sibTrans" cxnId="{1A5FB105-C464-4D01-87F3-AFE136C8C599}">
      <dgm:prSet/>
      <dgm:spPr/>
      <dgm:t>
        <a:bodyPr/>
        <a:lstStyle/>
        <a:p>
          <a:endParaRPr lang="en-US"/>
        </a:p>
      </dgm:t>
    </dgm:pt>
    <dgm:pt modelId="{2E5F0B68-6F88-4F6B-96E5-342BC7FC95FD}" type="pres">
      <dgm:prSet presAssocID="{C6D3E939-D9CA-45D6-8FA1-B70ECA5D46BA}" presName="linear" presStyleCnt="0">
        <dgm:presLayoutVars>
          <dgm:animLvl val="lvl"/>
          <dgm:resizeHandles val="exact"/>
        </dgm:presLayoutVars>
      </dgm:prSet>
      <dgm:spPr/>
    </dgm:pt>
    <dgm:pt modelId="{7C68A841-240D-4584-A834-EB14F3A23F87}" type="pres">
      <dgm:prSet presAssocID="{17E68AA7-A665-4100-A743-508BFD79A698}" presName="parentText" presStyleLbl="node1" presStyleIdx="0" presStyleCnt="6">
        <dgm:presLayoutVars>
          <dgm:chMax val="0"/>
          <dgm:bulletEnabled val="1"/>
        </dgm:presLayoutVars>
      </dgm:prSet>
      <dgm:spPr/>
    </dgm:pt>
    <dgm:pt modelId="{A586F176-E207-4E4F-8162-BE4D2BF2676A}" type="pres">
      <dgm:prSet presAssocID="{EE1ABC49-BFE9-43A7-8DB5-821E6A9435F6}" presName="spacer" presStyleCnt="0"/>
      <dgm:spPr/>
    </dgm:pt>
    <dgm:pt modelId="{7F2E9507-0DFB-483E-9322-DD77A61BF614}" type="pres">
      <dgm:prSet presAssocID="{6016F889-03E8-4008-AA9D-B10A9563DBA8}" presName="parentText" presStyleLbl="node1" presStyleIdx="1" presStyleCnt="6">
        <dgm:presLayoutVars>
          <dgm:chMax val="0"/>
          <dgm:bulletEnabled val="1"/>
        </dgm:presLayoutVars>
      </dgm:prSet>
      <dgm:spPr/>
    </dgm:pt>
    <dgm:pt modelId="{8CDF09F4-2D75-46D5-888F-7904F8DAF797}" type="pres">
      <dgm:prSet presAssocID="{97A87410-2158-4BF5-B907-0148479FA4CC}" presName="spacer" presStyleCnt="0"/>
      <dgm:spPr/>
    </dgm:pt>
    <dgm:pt modelId="{3D0ED2FA-401A-4458-B7DB-10F5A2F39D32}" type="pres">
      <dgm:prSet presAssocID="{D4B65A0D-4DC5-445B-82F3-C8FF7EE5BEA9}" presName="parentText" presStyleLbl="node1" presStyleIdx="2" presStyleCnt="6">
        <dgm:presLayoutVars>
          <dgm:chMax val="0"/>
          <dgm:bulletEnabled val="1"/>
        </dgm:presLayoutVars>
      </dgm:prSet>
      <dgm:spPr/>
    </dgm:pt>
    <dgm:pt modelId="{B412B6C9-6B0A-4DA6-8F32-90EB349A6607}" type="pres">
      <dgm:prSet presAssocID="{3D162DAA-4B74-49EE-B007-652B16B3AA54}" presName="spacer" presStyleCnt="0"/>
      <dgm:spPr/>
    </dgm:pt>
    <dgm:pt modelId="{8F943E5C-5A6F-4921-9A89-AE3EC58F5B81}" type="pres">
      <dgm:prSet presAssocID="{F20850B9-CED4-48DC-8FB7-8A6F98805781}" presName="parentText" presStyleLbl="node1" presStyleIdx="3" presStyleCnt="6">
        <dgm:presLayoutVars>
          <dgm:chMax val="0"/>
          <dgm:bulletEnabled val="1"/>
        </dgm:presLayoutVars>
      </dgm:prSet>
      <dgm:spPr/>
    </dgm:pt>
    <dgm:pt modelId="{5CBF5B97-42D4-4E6C-9D54-E488A82FECA3}" type="pres">
      <dgm:prSet presAssocID="{D64E36EB-4412-4A25-8661-41FFF06C6911}" presName="spacer" presStyleCnt="0"/>
      <dgm:spPr/>
    </dgm:pt>
    <dgm:pt modelId="{9E381EEA-6D6B-46CD-8F42-D0F50B9121F3}" type="pres">
      <dgm:prSet presAssocID="{5165EC4E-2800-4A59-BE10-941472BB6F19}" presName="parentText" presStyleLbl="node1" presStyleIdx="4" presStyleCnt="6">
        <dgm:presLayoutVars>
          <dgm:chMax val="0"/>
          <dgm:bulletEnabled val="1"/>
        </dgm:presLayoutVars>
      </dgm:prSet>
      <dgm:spPr/>
    </dgm:pt>
    <dgm:pt modelId="{9A5A3B3A-99B3-4320-A366-6540274246BC}" type="pres">
      <dgm:prSet presAssocID="{31B246E9-8228-4BFD-9B61-752A10D167FA}" presName="spacer" presStyleCnt="0"/>
      <dgm:spPr/>
    </dgm:pt>
    <dgm:pt modelId="{87167EBE-339D-4011-8753-A0E0747762E8}" type="pres">
      <dgm:prSet presAssocID="{8CA5724D-0E40-4C68-A759-C93BABB2CC31}" presName="parentText" presStyleLbl="node1" presStyleIdx="5" presStyleCnt="6">
        <dgm:presLayoutVars>
          <dgm:chMax val="0"/>
          <dgm:bulletEnabled val="1"/>
        </dgm:presLayoutVars>
      </dgm:prSet>
      <dgm:spPr/>
    </dgm:pt>
  </dgm:ptLst>
  <dgm:cxnLst>
    <dgm:cxn modelId="{1A5FB105-C464-4D01-87F3-AFE136C8C599}" srcId="{C6D3E939-D9CA-45D6-8FA1-B70ECA5D46BA}" destId="{8CA5724D-0E40-4C68-A759-C93BABB2CC31}" srcOrd="5" destOrd="0" parTransId="{21E33EE4-18B3-4E8F-9401-A6BD92B25E97}" sibTransId="{18B8255F-74CF-466F-B63F-2780D678E280}"/>
    <dgm:cxn modelId="{E80B3E10-126F-433E-8D2A-3B1881726113}" type="presOf" srcId="{D4B65A0D-4DC5-445B-82F3-C8FF7EE5BEA9}" destId="{3D0ED2FA-401A-4458-B7DB-10F5A2F39D32}" srcOrd="0" destOrd="0" presId="urn:microsoft.com/office/officeart/2005/8/layout/vList2"/>
    <dgm:cxn modelId="{EAF9BB10-805A-42B4-8E7C-6FB7E2431C89}" srcId="{C6D3E939-D9CA-45D6-8FA1-B70ECA5D46BA}" destId="{D4B65A0D-4DC5-445B-82F3-C8FF7EE5BEA9}" srcOrd="2" destOrd="0" parTransId="{5246FFDA-D8C2-4B10-AC5B-50FCCB238C6F}" sibTransId="{3D162DAA-4B74-49EE-B007-652B16B3AA54}"/>
    <dgm:cxn modelId="{26A56E21-306D-4868-9B0F-3701ED1735FD}" type="presOf" srcId="{17E68AA7-A665-4100-A743-508BFD79A698}" destId="{7C68A841-240D-4584-A834-EB14F3A23F87}" srcOrd="0" destOrd="0" presId="urn:microsoft.com/office/officeart/2005/8/layout/vList2"/>
    <dgm:cxn modelId="{A9C16725-B53E-4109-B046-4D0758259874}" type="presOf" srcId="{F20850B9-CED4-48DC-8FB7-8A6F98805781}" destId="{8F943E5C-5A6F-4921-9A89-AE3EC58F5B81}" srcOrd="0" destOrd="0" presId="urn:microsoft.com/office/officeart/2005/8/layout/vList2"/>
    <dgm:cxn modelId="{D1467126-5F07-420B-BA14-0323D67ED656}" type="presOf" srcId="{C6D3E939-D9CA-45D6-8FA1-B70ECA5D46BA}" destId="{2E5F0B68-6F88-4F6B-96E5-342BC7FC95FD}" srcOrd="0" destOrd="0" presId="urn:microsoft.com/office/officeart/2005/8/layout/vList2"/>
    <dgm:cxn modelId="{27BAAE4E-A77D-41E8-ABC6-E1AEE52ED722}" type="presOf" srcId="{8CA5724D-0E40-4C68-A759-C93BABB2CC31}" destId="{87167EBE-339D-4011-8753-A0E0747762E8}" srcOrd="0" destOrd="0" presId="urn:microsoft.com/office/officeart/2005/8/layout/vList2"/>
    <dgm:cxn modelId="{D3C0C570-2951-4D97-AD09-B497AFCAC895}" type="presOf" srcId="{6016F889-03E8-4008-AA9D-B10A9563DBA8}" destId="{7F2E9507-0DFB-483E-9322-DD77A61BF614}" srcOrd="0" destOrd="0" presId="urn:microsoft.com/office/officeart/2005/8/layout/vList2"/>
    <dgm:cxn modelId="{09A2BD5A-CE91-43AF-A53F-FA2CA12BBBDC}" type="presOf" srcId="{5165EC4E-2800-4A59-BE10-941472BB6F19}" destId="{9E381EEA-6D6B-46CD-8F42-D0F50B9121F3}" srcOrd="0" destOrd="0" presId="urn:microsoft.com/office/officeart/2005/8/layout/vList2"/>
    <dgm:cxn modelId="{CB072A84-448A-4DEF-A9C3-60AE5499E247}" srcId="{C6D3E939-D9CA-45D6-8FA1-B70ECA5D46BA}" destId="{6016F889-03E8-4008-AA9D-B10A9563DBA8}" srcOrd="1" destOrd="0" parTransId="{3426C590-925B-43AB-8AC0-3237ABD30A64}" sibTransId="{97A87410-2158-4BF5-B907-0148479FA4CC}"/>
    <dgm:cxn modelId="{9FC49F8B-391D-4AE4-A497-E0A8AAE5DD1D}" srcId="{C6D3E939-D9CA-45D6-8FA1-B70ECA5D46BA}" destId="{17E68AA7-A665-4100-A743-508BFD79A698}" srcOrd="0" destOrd="0" parTransId="{B2F3A415-DA2A-4FF0-A8B3-589D349A2017}" sibTransId="{EE1ABC49-BFE9-43A7-8DB5-821E6A9435F6}"/>
    <dgm:cxn modelId="{11B8EDAF-D230-4A2B-A72B-A0C7CB209F1F}" srcId="{C6D3E939-D9CA-45D6-8FA1-B70ECA5D46BA}" destId="{F20850B9-CED4-48DC-8FB7-8A6F98805781}" srcOrd="3" destOrd="0" parTransId="{93D13001-9755-430D-86EF-14C650E9F6EB}" sibTransId="{D64E36EB-4412-4A25-8661-41FFF06C6911}"/>
    <dgm:cxn modelId="{ABD4C8E0-BED2-464A-BBFB-36DED8681C0E}" srcId="{C6D3E939-D9CA-45D6-8FA1-B70ECA5D46BA}" destId="{5165EC4E-2800-4A59-BE10-941472BB6F19}" srcOrd="4" destOrd="0" parTransId="{C1E05B72-2615-4420-9E00-129D3EE5DE2A}" sibTransId="{31B246E9-8228-4BFD-9B61-752A10D167FA}"/>
    <dgm:cxn modelId="{8395758C-D6A2-4937-9A0A-42F8377E966F}" type="presParOf" srcId="{2E5F0B68-6F88-4F6B-96E5-342BC7FC95FD}" destId="{7C68A841-240D-4584-A834-EB14F3A23F87}" srcOrd="0" destOrd="0" presId="urn:microsoft.com/office/officeart/2005/8/layout/vList2"/>
    <dgm:cxn modelId="{F183D755-E752-4CF9-8B8A-62253415EFFA}" type="presParOf" srcId="{2E5F0B68-6F88-4F6B-96E5-342BC7FC95FD}" destId="{A586F176-E207-4E4F-8162-BE4D2BF2676A}" srcOrd="1" destOrd="0" presId="urn:microsoft.com/office/officeart/2005/8/layout/vList2"/>
    <dgm:cxn modelId="{117AFF7C-7C50-41C8-AE3E-5F0D6CB1B049}" type="presParOf" srcId="{2E5F0B68-6F88-4F6B-96E5-342BC7FC95FD}" destId="{7F2E9507-0DFB-483E-9322-DD77A61BF614}" srcOrd="2" destOrd="0" presId="urn:microsoft.com/office/officeart/2005/8/layout/vList2"/>
    <dgm:cxn modelId="{EE499490-5C85-44BB-B2AE-9CC099A58774}" type="presParOf" srcId="{2E5F0B68-6F88-4F6B-96E5-342BC7FC95FD}" destId="{8CDF09F4-2D75-46D5-888F-7904F8DAF797}" srcOrd="3" destOrd="0" presId="urn:microsoft.com/office/officeart/2005/8/layout/vList2"/>
    <dgm:cxn modelId="{EB1DE36B-956B-41D7-A3E6-A6191729057D}" type="presParOf" srcId="{2E5F0B68-6F88-4F6B-96E5-342BC7FC95FD}" destId="{3D0ED2FA-401A-4458-B7DB-10F5A2F39D32}" srcOrd="4" destOrd="0" presId="urn:microsoft.com/office/officeart/2005/8/layout/vList2"/>
    <dgm:cxn modelId="{BC97921D-DCEB-40B6-B8AF-7629D14562F1}" type="presParOf" srcId="{2E5F0B68-6F88-4F6B-96E5-342BC7FC95FD}" destId="{B412B6C9-6B0A-4DA6-8F32-90EB349A6607}" srcOrd="5" destOrd="0" presId="urn:microsoft.com/office/officeart/2005/8/layout/vList2"/>
    <dgm:cxn modelId="{7BB6850F-4F73-4250-8D60-FADC254180D0}" type="presParOf" srcId="{2E5F0B68-6F88-4F6B-96E5-342BC7FC95FD}" destId="{8F943E5C-5A6F-4921-9A89-AE3EC58F5B81}" srcOrd="6" destOrd="0" presId="urn:microsoft.com/office/officeart/2005/8/layout/vList2"/>
    <dgm:cxn modelId="{48183A4C-FC3E-4F1F-B45E-0A4F22595F90}" type="presParOf" srcId="{2E5F0B68-6F88-4F6B-96E5-342BC7FC95FD}" destId="{5CBF5B97-42D4-4E6C-9D54-E488A82FECA3}" srcOrd="7" destOrd="0" presId="urn:microsoft.com/office/officeart/2005/8/layout/vList2"/>
    <dgm:cxn modelId="{C3326D8B-E6DD-40CF-9AA9-E9A588722317}" type="presParOf" srcId="{2E5F0B68-6F88-4F6B-96E5-342BC7FC95FD}" destId="{9E381EEA-6D6B-46CD-8F42-D0F50B9121F3}" srcOrd="8" destOrd="0" presId="urn:microsoft.com/office/officeart/2005/8/layout/vList2"/>
    <dgm:cxn modelId="{E8ACE575-36E6-4ECB-BF69-5030A2F10E70}" type="presParOf" srcId="{2E5F0B68-6F88-4F6B-96E5-342BC7FC95FD}" destId="{9A5A3B3A-99B3-4320-A366-6540274246BC}" srcOrd="9" destOrd="0" presId="urn:microsoft.com/office/officeart/2005/8/layout/vList2"/>
    <dgm:cxn modelId="{F73F6460-1AE6-490F-8EDC-97B98B16B473}" type="presParOf" srcId="{2E5F0B68-6F88-4F6B-96E5-342BC7FC95FD}" destId="{87167EBE-339D-4011-8753-A0E0747762E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CE0AEE-AA3B-4E0A-933C-12902E717B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6BA601E-DF3A-4DA3-BCCE-00A60D651703}">
      <dgm:prSet/>
      <dgm:spPr/>
      <dgm:t>
        <a:bodyPr/>
        <a:lstStyle/>
        <a:p>
          <a:r>
            <a:rPr lang="en-US" b="0" i="0"/>
            <a:t>If you take a closer look at your sales process, you’re likely to notice that it takes about the same amount of time to close each deal.</a:t>
          </a:r>
          <a:endParaRPr lang="en-US"/>
        </a:p>
      </dgm:t>
    </dgm:pt>
    <dgm:pt modelId="{9464D2CB-B974-47B2-A886-961763AC4E3A}" type="parTrans" cxnId="{2408A1AA-D534-4EF1-BAB3-241330B6738F}">
      <dgm:prSet/>
      <dgm:spPr/>
      <dgm:t>
        <a:bodyPr/>
        <a:lstStyle/>
        <a:p>
          <a:endParaRPr lang="en-US"/>
        </a:p>
      </dgm:t>
    </dgm:pt>
    <dgm:pt modelId="{F4D2538E-846C-4CFA-A5F7-3255DDEE5C1D}" type="sibTrans" cxnId="{2408A1AA-D534-4EF1-BAB3-241330B6738F}">
      <dgm:prSet/>
      <dgm:spPr/>
      <dgm:t>
        <a:bodyPr/>
        <a:lstStyle/>
        <a:p>
          <a:endParaRPr lang="en-US"/>
        </a:p>
      </dgm:t>
    </dgm:pt>
    <dgm:pt modelId="{2AB78B49-AE06-4459-98B2-A56EA837BEB8}">
      <dgm:prSet/>
      <dgm:spPr/>
      <dgm:t>
        <a:bodyPr/>
        <a:lstStyle/>
        <a:p>
          <a:r>
            <a:rPr lang="en-US" b="0" i="0"/>
            <a:t>Instead, make sure you concentrate your efforts on the best, most sales-ready, high value leads, and avoid getting distracted by anything that won’t push the needle for you or your business.</a:t>
          </a:r>
          <a:endParaRPr lang="en-US"/>
        </a:p>
      </dgm:t>
    </dgm:pt>
    <dgm:pt modelId="{09E2A51D-7263-41A5-9600-37D81CC979AB}" type="parTrans" cxnId="{DFF91651-762B-4712-9B17-90D58C16C171}">
      <dgm:prSet/>
      <dgm:spPr/>
      <dgm:t>
        <a:bodyPr/>
        <a:lstStyle/>
        <a:p>
          <a:endParaRPr lang="en-US"/>
        </a:p>
      </dgm:t>
    </dgm:pt>
    <dgm:pt modelId="{7C65AFAA-6263-4A62-87E1-9613CB0A4E05}" type="sibTrans" cxnId="{DFF91651-762B-4712-9B17-90D58C16C171}">
      <dgm:prSet/>
      <dgm:spPr/>
      <dgm:t>
        <a:bodyPr/>
        <a:lstStyle/>
        <a:p>
          <a:endParaRPr lang="en-US"/>
        </a:p>
      </dgm:t>
    </dgm:pt>
    <dgm:pt modelId="{4A80D77E-E4A9-4519-913A-C86EFFC4F231}">
      <dgm:prSet/>
      <dgm:spPr/>
      <dgm:t>
        <a:bodyPr/>
        <a:lstStyle/>
        <a:p>
          <a:r>
            <a:rPr lang="en-US" b="0" i="0"/>
            <a:t>For example, if you sort your </a:t>
          </a:r>
          <a:r>
            <a:rPr lang="en-US" b="0" i="0" u="sng">
              <a:hlinkClick xmlns:r="http://schemas.openxmlformats.org/officeDocument/2006/relationships" r:id="rId1"/>
            </a:rPr>
            <a:t>sales dashboard</a:t>
          </a:r>
          <a:r>
            <a:rPr lang="en-US" b="0" i="0"/>
            <a:t> from high to low, instead of by date, you can instantly see which leads are the most valuable to your business. By viewing your sales activities for each lead, you can identify which leads are the most engaged and which ones you should then focus on.</a:t>
          </a:r>
          <a:endParaRPr lang="en-US"/>
        </a:p>
      </dgm:t>
    </dgm:pt>
    <dgm:pt modelId="{A22012CB-9F61-4236-8103-92BAEBF66946}" type="parTrans" cxnId="{E8BF450F-0B44-4DED-AF7F-196AAF785B18}">
      <dgm:prSet/>
      <dgm:spPr/>
      <dgm:t>
        <a:bodyPr/>
        <a:lstStyle/>
        <a:p>
          <a:endParaRPr lang="en-US"/>
        </a:p>
      </dgm:t>
    </dgm:pt>
    <dgm:pt modelId="{1224F9D2-1F25-468D-B512-E0EC7F8CE3B4}" type="sibTrans" cxnId="{E8BF450F-0B44-4DED-AF7F-196AAF785B18}">
      <dgm:prSet/>
      <dgm:spPr/>
      <dgm:t>
        <a:bodyPr/>
        <a:lstStyle/>
        <a:p>
          <a:endParaRPr lang="en-US"/>
        </a:p>
      </dgm:t>
    </dgm:pt>
    <dgm:pt modelId="{1E312119-432D-4EC4-9A07-CE7885548F2F}" type="pres">
      <dgm:prSet presAssocID="{BECE0AEE-AA3B-4E0A-933C-12902E717BCD}" presName="linear" presStyleCnt="0">
        <dgm:presLayoutVars>
          <dgm:animLvl val="lvl"/>
          <dgm:resizeHandles val="exact"/>
        </dgm:presLayoutVars>
      </dgm:prSet>
      <dgm:spPr/>
    </dgm:pt>
    <dgm:pt modelId="{86DEA273-77F8-49A1-A2DA-0F968927873B}" type="pres">
      <dgm:prSet presAssocID="{76BA601E-DF3A-4DA3-BCCE-00A60D651703}" presName="parentText" presStyleLbl="node1" presStyleIdx="0" presStyleCnt="3">
        <dgm:presLayoutVars>
          <dgm:chMax val="0"/>
          <dgm:bulletEnabled val="1"/>
        </dgm:presLayoutVars>
      </dgm:prSet>
      <dgm:spPr/>
    </dgm:pt>
    <dgm:pt modelId="{9177B46E-16F6-45C3-9F62-3BBD40CBC990}" type="pres">
      <dgm:prSet presAssocID="{F4D2538E-846C-4CFA-A5F7-3255DDEE5C1D}" presName="spacer" presStyleCnt="0"/>
      <dgm:spPr/>
    </dgm:pt>
    <dgm:pt modelId="{564FC0A2-A40E-455C-A17C-959D12C6F2D1}" type="pres">
      <dgm:prSet presAssocID="{2AB78B49-AE06-4459-98B2-A56EA837BEB8}" presName="parentText" presStyleLbl="node1" presStyleIdx="1" presStyleCnt="3">
        <dgm:presLayoutVars>
          <dgm:chMax val="0"/>
          <dgm:bulletEnabled val="1"/>
        </dgm:presLayoutVars>
      </dgm:prSet>
      <dgm:spPr/>
    </dgm:pt>
    <dgm:pt modelId="{C455822E-4822-4B71-B235-6272CDEC8712}" type="pres">
      <dgm:prSet presAssocID="{7C65AFAA-6263-4A62-87E1-9613CB0A4E05}" presName="spacer" presStyleCnt="0"/>
      <dgm:spPr/>
    </dgm:pt>
    <dgm:pt modelId="{E86DBA5D-A028-4397-BD2D-499946336891}" type="pres">
      <dgm:prSet presAssocID="{4A80D77E-E4A9-4519-913A-C86EFFC4F231}" presName="parentText" presStyleLbl="node1" presStyleIdx="2" presStyleCnt="3">
        <dgm:presLayoutVars>
          <dgm:chMax val="0"/>
          <dgm:bulletEnabled val="1"/>
        </dgm:presLayoutVars>
      </dgm:prSet>
      <dgm:spPr/>
    </dgm:pt>
  </dgm:ptLst>
  <dgm:cxnLst>
    <dgm:cxn modelId="{E8BF450F-0B44-4DED-AF7F-196AAF785B18}" srcId="{BECE0AEE-AA3B-4E0A-933C-12902E717BCD}" destId="{4A80D77E-E4A9-4519-913A-C86EFFC4F231}" srcOrd="2" destOrd="0" parTransId="{A22012CB-9F61-4236-8103-92BAEBF66946}" sibTransId="{1224F9D2-1F25-468D-B512-E0EC7F8CE3B4}"/>
    <dgm:cxn modelId="{7767CF2D-3F45-434C-8495-C505AD7F934F}" type="presOf" srcId="{4A80D77E-E4A9-4519-913A-C86EFFC4F231}" destId="{E86DBA5D-A028-4397-BD2D-499946336891}" srcOrd="0" destOrd="0" presId="urn:microsoft.com/office/officeart/2005/8/layout/vList2"/>
    <dgm:cxn modelId="{9B6D1B4C-4BCA-4856-9905-5EDB1E17D97F}" type="presOf" srcId="{BECE0AEE-AA3B-4E0A-933C-12902E717BCD}" destId="{1E312119-432D-4EC4-9A07-CE7885548F2F}" srcOrd="0" destOrd="0" presId="urn:microsoft.com/office/officeart/2005/8/layout/vList2"/>
    <dgm:cxn modelId="{DFF91651-762B-4712-9B17-90D58C16C171}" srcId="{BECE0AEE-AA3B-4E0A-933C-12902E717BCD}" destId="{2AB78B49-AE06-4459-98B2-A56EA837BEB8}" srcOrd="1" destOrd="0" parTransId="{09E2A51D-7263-41A5-9600-37D81CC979AB}" sibTransId="{7C65AFAA-6263-4A62-87E1-9613CB0A4E05}"/>
    <dgm:cxn modelId="{2408A1AA-D534-4EF1-BAB3-241330B6738F}" srcId="{BECE0AEE-AA3B-4E0A-933C-12902E717BCD}" destId="{76BA601E-DF3A-4DA3-BCCE-00A60D651703}" srcOrd="0" destOrd="0" parTransId="{9464D2CB-B974-47B2-A886-961763AC4E3A}" sibTransId="{F4D2538E-846C-4CFA-A5F7-3255DDEE5C1D}"/>
    <dgm:cxn modelId="{F345A0B1-F317-4302-A24E-E97AC3813CE4}" type="presOf" srcId="{76BA601E-DF3A-4DA3-BCCE-00A60D651703}" destId="{86DEA273-77F8-49A1-A2DA-0F968927873B}" srcOrd="0" destOrd="0" presId="urn:microsoft.com/office/officeart/2005/8/layout/vList2"/>
    <dgm:cxn modelId="{B46CE6FF-B2C0-481E-A7A1-61A86D9CC4FB}" type="presOf" srcId="{2AB78B49-AE06-4459-98B2-A56EA837BEB8}" destId="{564FC0A2-A40E-455C-A17C-959D12C6F2D1}" srcOrd="0" destOrd="0" presId="urn:microsoft.com/office/officeart/2005/8/layout/vList2"/>
    <dgm:cxn modelId="{66A39C84-3309-46FB-95A0-862657187B66}" type="presParOf" srcId="{1E312119-432D-4EC4-9A07-CE7885548F2F}" destId="{86DEA273-77F8-49A1-A2DA-0F968927873B}" srcOrd="0" destOrd="0" presId="urn:microsoft.com/office/officeart/2005/8/layout/vList2"/>
    <dgm:cxn modelId="{D0D83918-641A-4B0A-8D70-53E068711963}" type="presParOf" srcId="{1E312119-432D-4EC4-9A07-CE7885548F2F}" destId="{9177B46E-16F6-45C3-9F62-3BBD40CBC990}" srcOrd="1" destOrd="0" presId="urn:microsoft.com/office/officeart/2005/8/layout/vList2"/>
    <dgm:cxn modelId="{FB53611C-98BD-42D0-BF15-2565BA4D2DD7}" type="presParOf" srcId="{1E312119-432D-4EC4-9A07-CE7885548F2F}" destId="{564FC0A2-A40E-455C-A17C-959D12C6F2D1}" srcOrd="2" destOrd="0" presId="urn:microsoft.com/office/officeart/2005/8/layout/vList2"/>
    <dgm:cxn modelId="{02001DEF-BACA-435E-B4C8-8B944BF65900}" type="presParOf" srcId="{1E312119-432D-4EC4-9A07-CE7885548F2F}" destId="{C455822E-4822-4B71-B235-6272CDEC8712}" srcOrd="3" destOrd="0" presId="urn:microsoft.com/office/officeart/2005/8/layout/vList2"/>
    <dgm:cxn modelId="{19613AAE-CD8B-4855-B862-A09837C7E4D6}" type="presParOf" srcId="{1E312119-432D-4EC4-9A07-CE7885548F2F}" destId="{E86DBA5D-A028-4397-BD2D-4999463368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4B6469-78AC-42E8-9E5C-2C3E221047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DB502D-16DC-48D3-8A30-7C4C0CBF130C}">
      <dgm:prSet/>
      <dgm:spPr/>
      <dgm:t>
        <a:bodyPr/>
        <a:lstStyle/>
        <a:p>
          <a:r>
            <a:rPr lang="en-US" b="0" i="0"/>
            <a:t>As important as it is to focus on high value leads, it’s equally as important to know when to let go of a lead, too.</a:t>
          </a:r>
          <a:endParaRPr lang="en-US"/>
        </a:p>
      </dgm:t>
    </dgm:pt>
    <dgm:pt modelId="{46B7B4ED-5081-4D7A-B451-AE1D6C0E2905}" type="parTrans" cxnId="{CF625016-B387-4B46-9013-BB85366039D3}">
      <dgm:prSet/>
      <dgm:spPr/>
      <dgm:t>
        <a:bodyPr/>
        <a:lstStyle/>
        <a:p>
          <a:endParaRPr lang="en-US"/>
        </a:p>
      </dgm:t>
    </dgm:pt>
    <dgm:pt modelId="{D8F16ADC-7EE3-4E41-8776-87A6697FC1C0}" type="sibTrans" cxnId="{CF625016-B387-4B46-9013-BB85366039D3}">
      <dgm:prSet/>
      <dgm:spPr/>
      <dgm:t>
        <a:bodyPr/>
        <a:lstStyle/>
        <a:p>
          <a:endParaRPr lang="en-US"/>
        </a:p>
      </dgm:t>
    </dgm:pt>
    <dgm:pt modelId="{EFF38CE9-CFAD-43C2-BD33-23064B812BBF}">
      <dgm:prSet/>
      <dgm:spPr/>
      <dgm:t>
        <a:bodyPr/>
        <a:lstStyle/>
        <a:p>
          <a:r>
            <a:rPr lang="en-US" b="0" i="0"/>
            <a:t>Letting go can be hard, especially when you have spent weeks or even months building and </a:t>
          </a:r>
          <a:r>
            <a:rPr lang="en-US" b="0" i="0" u="sng">
              <a:hlinkClick xmlns:r="http://schemas.openxmlformats.org/officeDocument/2006/relationships" r:id="rId1"/>
            </a:rPr>
            <a:t>nurturing a relationship with them</a:t>
          </a:r>
          <a:r>
            <a:rPr lang="en-US" b="0" i="0"/>
            <a:t>.</a:t>
          </a:r>
          <a:endParaRPr lang="en-US"/>
        </a:p>
      </dgm:t>
    </dgm:pt>
    <dgm:pt modelId="{ED59E6A9-98B4-4CAD-9C12-1DD5484C6DD9}" type="parTrans" cxnId="{039C5772-2802-4821-A03B-EFC2D601E213}">
      <dgm:prSet/>
      <dgm:spPr/>
      <dgm:t>
        <a:bodyPr/>
        <a:lstStyle/>
        <a:p>
          <a:endParaRPr lang="en-US"/>
        </a:p>
      </dgm:t>
    </dgm:pt>
    <dgm:pt modelId="{DB245B76-42F7-49ED-8087-7A1E3D52493B}" type="sibTrans" cxnId="{039C5772-2802-4821-A03B-EFC2D601E213}">
      <dgm:prSet/>
      <dgm:spPr/>
      <dgm:t>
        <a:bodyPr/>
        <a:lstStyle/>
        <a:p>
          <a:endParaRPr lang="en-US"/>
        </a:p>
      </dgm:t>
    </dgm:pt>
    <dgm:pt modelId="{D6678CA5-EFF6-4211-A974-DFD4B25ABAC3}">
      <dgm:prSet/>
      <dgm:spPr/>
      <dgm:t>
        <a:bodyPr/>
        <a:lstStyle/>
        <a:p>
          <a:r>
            <a:rPr lang="en-US" b="0" i="0"/>
            <a:t>A lead is dead when they clearly state they’re not interested, when they can’t be contacted, or you’ve spoken to them multiple times and they can’t be pushed through to the next stage of the pipeline.</a:t>
          </a:r>
          <a:endParaRPr lang="en-US"/>
        </a:p>
      </dgm:t>
    </dgm:pt>
    <dgm:pt modelId="{AC6E1ABE-2907-48EA-BF19-4F5A72F594E0}" type="parTrans" cxnId="{8B5B89D0-6560-4773-857D-53EFAA29CBEF}">
      <dgm:prSet/>
      <dgm:spPr/>
      <dgm:t>
        <a:bodyPr/>
        <a:lstStyle/>
        <a:p>
          <a:endParaRPr lang="en-US"/>
        </a:p>
      </dgm:t>
    </dgm:pt>
    <dgm:pt modelId="{1E888AF6-8807-4F84-8E45-58EE997185B1}" type="sibTrans" cxnId="{8B5B89D0-6560-4773-857D-53EFAA29CBEF}">
      <dgm:prSet/>
      <dgm:spPr/>
      <dgm:t>
        <a:bodyPr/>
        <a:lstStyle/>
        <a:p>
          <a:endParaRPr lang="en-US"/>
        </a:p>
      </dgm:t>
    </dgm:pt>
    <dgm:pt modelId="{2B1310C5-34F4-43D7-89DC-15404994F344}">
      <dgm:prSet/>
      <dgm:spPr/>
      <dgm:t>
        <a:bodyPr/>
        <a:lstStyle/>
        <a:p>
          <a:r>
            <a:rPr lang="en-US" b="0" i="0"/>
            <a:t>Learn to identify these dead leads quickly, so you can move on </a:t>
          </a:r>
          <a:r>
            <a:rPr lang="en-US" b="0" i="0" u="sng">
              <a:hlinkClick xmlns:r="http://schemas.openxmlformats.org/officeDocument/2006/relationships" r:id="rId2"/>
            </a:rPr>
            <a:t>to the next sales opportunity</a:t>
          </a:r>
          <a:r>
            <a:rPr lang="en-US" b="0" i="0"/>
            <a:t> to close a big deal – without wasting any more time trying to breathe life into leads that simply won’t buy from you.</a:t>
          </a:r>
          <a:endParaRPr lang="en-US"/>
        </a:p>
      </dgm:t>
    </dgm:pt>
    <dgm:pt modelId="{7A299FA0-14E4-432A-9280-7AD727426962}" type="parTrans" cxnId="{F43A72D0-7B76-464B-9AEC-8AE0D33C5FEA}">
      <dgm:prSet/>
      <dgm:spPr/>
      <dgm:t>
        <a:bodyPr/>
        <a:lstStyle/>
        <a:p>
          <a:endParaRPr lang="en-US"/>
        </a:p>
      </dgm:t>
    </dgm:pt>
    <dgm:pt modelId="{B96B2EED-B20F-4637-825A-5930465972FA}" type="sibTrans" cxnId="{F43A72D0-7B76-464B-9AEC-8AE0D33C5FEA}">
      <dgm:prSet/>
      <dgm:spPr/>
      <dgm:t>
        <a:bodyPr/>
        <a:lstStyle/>
        <a:p>
          <a:endParaRPr lang="en-US"/>
        </a:p>
      </dgm:t>
    </dgm:pt>
    <dgm:pt modelId="{04C51062-50FE-4701-A8D5-5DECD4630E24}" type="pres">
      <dgm:prSet presAssocID="{524B6469-78AC-42E8-9E5C-2C3E2210471D}" presName="linear" presStyleCnt="0">
        <dgm:presLayoutVars>
          <dgm:animLvl val="lvl"/>
          <dgm:resizeHandles val="exact"/>
        </dgm:presLayoutVars>
      </dgm:prSet>
      <dgm:spPr/>
    </dgm:pt>
    <dgm:pt modelId="{40A416B0-2574-4FC3-9B31-D7F364CB0899}" type="pres">
      <dgm:prSet presAssocID="{A4DB502D-16DC-48D3-8A30-7C4C0CBF130C}" presName="parentText" presStyleLbl="node1" presStyleIdx="0" presStyleCnt="4">
        <dgm:presLayoutVars>
          <dgm:chMax val="0"/>
          <dgm:bulletEnabled val="1"/>
        </dgm:presLayoutVars>
      </dgm:prSet>
      <dgm:spPr/>
    </dgm:pt>
    <dgm:pt modelId="{B5A61755-53A1-472D-BF72-045B4664CB30}" type="pres">
      <dgm:prSet presAssocID="{D8F16ADC-7EE3-4E41-8776-87A6697FC1C0}" presName="spacer" presStyleCnt="0"/>
      <dgm:spPr/>
    </dgm:pt>
    <dgm:pt modelId="{A8558DE1-8B54-4D36-A7B2-D602D0053DC3}" type="pres">
      <dgm:prSet presAssocID="{EFF38CE9-CFAD-43C2-BD33-23064B812BBF}" presName="parentText" presStyleLbl="node1" presStyleIdx="1" presStyleCnt="4">
        <dgm:presLayoutVars>
          <dgm:chMax val="0"/>
          <dgm:bulletEnabled val="1"/>
        </dgm:presLayoutVars>
      </dgm:prSet>
      <dgm:spPr/>
    </dgm:pt>
    <dgm:pt modelId="{09BBF956-5172-4C31-9E7E-EDD3EA41C92A}" type="pres">
      <dgm:prSet presAssocID="{DB245B76-42F7-49ED-8087-7A1E3D52493B}" presName="spacer" presStyleCnt="0"/>
      <dgm:spPr/>
    </dgm:pt>
    <dgm:pt modelId="{9FF92748-9E69-4EF2-A859-3F359175FD15}" type="pres">
      <dgm:prSet presAssocID="{D6678CA5-EFF6-4211-A974-DFD4B25ABAC3}" presName="parentText" presStyleLbl="node1" presStyleIdx="2" presStyleCnt="4">
        <dgm:presLayoutVars>
          <dgm:chMax val="0"/>
          <dgm:bulletEnabled val="1"/>
        </dgm:presLayoutVars>
      </dgm:prSet>
      <dgm:spPr/>
    </dgm:pt>
    <dgm:pt modelId="{090F2987-68AE-4581-8CEF-B769F8E73608}" type="pres">
      <dgm:prSet presAssocID="{1E888AF6-8807-4F84-8E45-58EE997185B1}" presName="spacer" presStyleCnt="0"/>
      <dgm:spPr/>
    </dgm:pt>
    <dgm:pt modelId="{B38C5CC0-7497-4E66-9D95-6A217DB49F6F}" type="pres">
      <dgm:prSet presAssocID="{2B1310C5-34F4-43D7-89DC-15404994F344}" presName="parentText" presStyleLbl="node1" presStyleIdx="3" presStyleCnt="4">
        <dgm:presLayoutVars>
          <dgm:chMax val="0"/>
          <dgm:bulletEnabled val="1"/>
        </dgm:presLayoutVars>
      </dgm:prSet>
      <dgm:spPr/>
    </dgm:pt>
  </dgm:ptLst>
  <dgm:cxnLst>
    <dgm:cxn modelId="{CF625016-B387-4B46-9013-BB85366039D3}" srcId="{524B6469-78AC-42E8-9E5C-2C3E2210471D}" destId="{A4DB502D-16DC-48D3-8A30-7C4C0CBF130C}" srcOrd="0" destOrd="0" parTransId="{46B7B4ED-5081-4D7A-B451-AE1D6C0E2905}" sibTransId="{D8F16ADC-7EE3-4E41-8776-87A6697FC1C0}"/>
    <dgm:cxn modelId="{543A5A65-988E-4EC2-B08C-474F3A0AC261}" type="presOf" srcId="{D6678CA5-EFF6-4211-A974-DFD4B25ABAC3}" destId="{9FF92748-9E69-4EF2-A859-3F359175FD15}" srcOrd="0" destOrd="0" presId="urn:microsoft.com/office/officeart/2005/8/layout/vList2"/>
    <dgm:cxn modelId="{D7176C47-1D86-4AD9-AD4C-9BE018F16430}" type="presOf" srcId="{2B1310C5-34F4-43D7-89DC-15404994F344}" destId="{B38C5CC0-7497-4E66-9D95-6A217DB49F6F}" srcOrd="0" destOrd="0" presId="urn:microsoft.com/office/officeart/2005/8/layout/vList2"/>
    <dgm:cxn modelId="{039C5772-2802-4821-A03B-EFC2D601E213}" srcId="{524B6469-78AC-42E8-9E5C-2C3E2210471D}" destId="{EFF38CE9-CFAD-43C2-BD33-23064B812BBF}" srcOrd="1" destOrd="0" parTransId="{ED59E6A9-98B4-4CAD-9C12-1DD5484C6DD9}" sibTransId="{DB245B76-42F7-49ED-8087-7A1E3D52493B}"/>
    <dgm:cxn modelId="{9723FC78-D51C-4646-AAA4-578C622C062E}" type="presOf" srcId="{524B6469-78AC-42E8-9E5C-2C3E2210471D}" destId="{04C51062-50FE-4701-A8D5-5DECD4630E24}" srcOrd="0" destOrd="0" presId="urn:microsoft.com/office/officeart/2005/8/layout/vList2"/>
    <dgm:cxn modelId="{F43A72D0-7B76-464B-9AEC-8AE0D33C5FEA}" srcId="{524B6469-78AC-42E8-9E5C-2C3E2210471D}" destId="{2B1310C5-34F4-43D7-89DC-15404994F344}" srcOrd="3" destOrd="0" parTransId="{7A299FA0-14E4-432A-9280-7AD727426962}" sibTransId="{B96B2EED-B20F-4637-825A-5930465972FA}"/>
    <dgm:cxn modelId="{8B5B89D0-6560-4773-857D-53EFAA29CBEF}" srcId="{524B6469-78AC-42E8-9E5C-2C3E2210471D}" destId="{D6678CA5-EFF6-4211-A974-DFD4B25ABAC3}" srcOrd="2" destOrd="0" parTransId="{AC6E1ABE-2907-48EA-BF19-4F5A72F594E0}" sibTransId="{1E888AF6-8807-4F84-8E45-58EE997185B1}"/>
    <dgm:cxn modelId="{7047E9D6-5268-42B4-911A-2A36D5A08094}" type="presOf" srcId="{EFF38CE9-CFAD-43C2-BD33-23064B812BBF}" destId="{A8558DE1-8B54-4D36-A7B2-D602D0053DC3}" srcOrd="0" destOrd="0" presId="urn:microsoft.com/office/officeart/2005/8/layout/vList2"/>
    <dgm:cxn modelId="{C6DC52E4-7C16-428A-9E11-9F00189EA5C4}" type="presOf" srcId="{A4DB502D-16DC-48D3-8A30-7C4C0CBF130C}" destId="{40A416B0-2574-4FC3-9B31-D7F364CB0899}" srcOrd="0" destOrd="0" presId="urn:microsoft.com/office/officeart/2005/8/layout/vList2"/>
    <dgm:cxn modelId="{FD77A120-C2B8-47D0-AB72-4B9B56021045}" type="presParOf" srcId="{04C51062-50FE-4701-A8D5-5DECD4630E24}" destId="{40A416B0-2574-4FC3-9B31-D7F364CB0899}" srcOrd="0" destOrd="0" presId="urn:microsoft.com/office/officeart/2005/8/layout/vList2"/>
    <dgm:cxn modelId="{5AFB67EC-6FB9-48FE-88FC-F05DA8B04190}" type="presParOf" srcId="{04C51062-50FE-4701-A8D5-5DECD4630E24}" destId="{B5A61755-53A1-472D-BF72-045B4664CB30}" srcOrd="1" destOrd="0" presId="urn:microsoft.com/office/officeart/2005/8/layout/vList2"/>
    <dgm:cxn modelId="{7B7DA8B9-FAE3-40A2-A49B-B405434CD0B3}" type="presParOf" srcId="{04C51062-50FE-4701-A8D5-5DECD4630E24}" destId="{A8558DE1-8B54-4D36-A7B2-D602D0053DC3}" srcOrd="2" destOrd="0" presId="urn:microsoft.com/office/officeart/2005/8/layout/vList2"/>
    <dgm:cxn modelId="{CFD79CD2-5660-4764-8ABC-DFB17E3E6A93}" type="presParOf" srcId="{04C51062-50FE-4701-A8D5-5DECD4630E24}" destId="{09BBF956-5172-4C31-9E7E-EDD3EA41C92A}" srcOrd="3" destOrd="0" presId="urn:microsoft.com/office/officeart/2005/8/layout/vList2"/>
    <dgm:cxn modelId="{2D882820-550E-4F34-B85A-B12DE4C9ACB8}" type="presParOf" srcId="{04C51062-50FE-4701-A8D5-5DECD4630E24}" destId="{9FF92748-9E69-4EF2-A859-3F359175FD15}" srcOrd="4" destOrd="0" presId="urn:microsoft.com/office/officeart/2005/8/layout/vList2"/>
    <dgm:cxn modelId="{73FBF934-A12A-4529-96F6-FF34EFD49177}" type="presParOf" srcId="{04C51062-50FE-4701-A8D5-5DECD4630E24}" destId="{090F2987-68AE-4581-8CEF-B769F8E73608}" srcOrd="5" destOrd="0" presId="urn:microsoft.com/office/officeart/2005/8/layout/vList2"/>
    <dgm:cxn modelId="{6B6877EC-FB91-4F16-B3AB-7B72EB9D2645}" type="presParOf" srcId="{04C51062-50FE-4701-A8D5-5DECD4630E24}" destId="{B38C5CC0-7497-4E66-9D95-6A217DB49F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169038-0F51-4EBE-9A0D-69694C4B285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9AAE3AA-359C-4F0C-A21D-0E77463640C6}">
      <dgm:prSet/>
      <dgm:spPr/>
      <dgm:t>
        <a:bodyPr/>
        <a:lstStyle/>
        <a:p>
          <a:r>
            <a:rPr lang="en-US" b="1" i="0"/>
            <a:t>4. Monitor pipeline metrics</a:t>
          </a:r>
          <a:endParaRPr lang="en-US"/>
        </a:p>
      </dgm:t>
    </dgm:pt>
    <dgm:pt modelId="{4A22A408-9983-4FAC-8446-FD2C1468DD0A}" type="parTrans" cxnId="{BAEB5D0D-0886-4637-B879-688153FC79F9}">
      <dgm:prSet/>
      <dgm:spPr/>
      <dgm:t>
        <a:bodyPr/>
        <a:lstStyle/>
        <a:p>
          <a:endParaRPr lang="en-US"/>
        </a:p>
      </dgm:t>
    </dgm:pt>
    <dgm:pt modelId="{010B8AE2-E4D2-439B-A0FC-31049FB2A07C}" type="sibTrans" cxnId="{BAEB5D0D-0886-4637-B879-688153FC79F9}">
      <dgm:prSet/>
      <dgm:spPr/>
      <dgm:t>
        <a:bodyPr/>
        <a:lstStyle/>
        <a:p>
          <a:endParaRPr lang="en-US"/>
        </a:p>
      </dgm:t>
    </dgm:pt>
    <dgm:pt modelId="{04D7D0FB-085F-4D9D-BEAF-29629B5A74C2}">
      <dgm:prSet/>
      <dgm:spPr/>
      <dgm:t>
        <a:bodyPr/>
        <a:lstStyle/>
        <a:p>
          <a:r>
            <a:rPr lang="en-US" b="1" i="0"/>
            <a:t>5. Review (and improve) your pipeline processes</a:t>
          </a:r>
          <a:endParaRPr lang="en-US"/>
        </a:p>
      </dgm:t>
    </dgm:pt>
    <dgm:pt modelId="{75E4A296-D8E4-4E79-9B38-F2EFEE26E958}" type="parTrans" cxnId="{D55E3510-9678-4F90-940F-4B56ECF32850}">
      <dgm:prSet/>
      <dgm:spPr/>
      <dgm:t>
        <a:bodyPr/>
        <a:lstStyle/>
        <a:p>
          <a:endParaRPr lang="en-US"/>
        </a:p>
      </dgm:t>
    </dgm:pt>
    <dgm:pt modelId="{C91BEE89-27A8-452F-B09F-3CBA136F40B0}" type="sibTrans" cxnId="{D55E3510-9678-4F90-940F-4B56ECF32850}">
      <dgm:prSet/>
      <dgm:spPr/>
      <dgm:t>
        <a:bodyPr/>
        <a:lstStyle/>
        <a:p>
          <a:endParaRPr lang="en-US"/>
        </a:p>
      </dgm:t>
    </dgm:pt>
    <dgm:pt modelId="{126A3E61-97B0-4899-89CA-4CFFC034CAFB}">
      <dgm:prSet/>
      <dgm:spPr/>
      <dgm:t>
        <a:bodyPr/>
        <a:lstStyle/>
        <a:p>
          <a:r>
            <a:rPr lang="en-US" b="1" i="0"/>
            <a:t>6. Update your pipeline regularly</a:t>
          </a:r>
          <a:endParaRPr lang="en-US"/>
        </a:p>
      </dgm:t>
    </dgm:pt>
    <dgm:pt modelId="{9AED75B0-D5B1-4138-9C74-1569BCDE3CD4}" type="parTrans" cxnId="{319CB195-6B9C-47A9-AC9C-E6E4628E5110}">
      <dgm:prSet/>
      <dgm:spPr/>
      <dgm:t>
        <a:bodyPr/>
        <a:lstStyle/>
        <a:p>
          <a:endParaRPr lang="en-US"/>
        </a:p>
      </dgm:t>
    </dgm:pt>
    <dgm:pt modelId="{FC4976E0-C58A-49FA-975B-9BE133296641}" type="sibTrans" cxnId="{319CB195-6B9C-47A9-AC9C-E6E4628E5110}">
      <dgm:prSet/>
      <dgm:spPr/>
      <dgm:t>
        <a:bodyPr/>
        <a:lstStyle/>
        <a:p>
          <a:endParaRPr lang="en-US"/>
        </a:p>
      </dgm:t>
    </dgm:pt>
    <dgm:pt modelId="{6E3C7382-553C-44C7-A83D-C367C3B9A34D}">
      <dgm:prSet/>
      <dgm:spPr/>
      <dgm:t>
        <a:bodyPr/>
        <a:lstStyle/>
        <a:p>
          <a:r>
            <a:rPr lang="en-US" b="1" i="0"/>
            <a:t>7. Keep your sales cycle short</a:t>
          </a:r>
          <a:endParaRPr lang="en-US"/>
        </a:p>
      </dgm:t>
    </dgm:pt>
    <dgm:pt modelId="{6FC51359-D5BB-41DE-9CFC-C646A2AD5C1D}" type="parTrans" cxnId="{3009E144-8292-4749-B6FB-4222709D8B4C}">
      <dgm:prSet/>
      <dgm:spPr/>
      <dgm:t>
        <a:bodyPr/>
        <a:lstStyle/>
        <a:p>
          <a:endParaRPr lang="en-US"/>
        </a:p>
      </dgm:t>
    </dgm:pt>
    <dgm:pt modelId="{96F11FC8-0CF1-4BF1-B05B-17BEB66BD052}" type="sibTrans" cxnId="{3009E144-8292-4749-B6FB-4222709D8B4C}">
      <dgm:prSet/>
      <dgm:spPr/>
      <dgm:t>
        <a:bodyPr/>
        <a:lstStyle/>
        <a:p>
          <a:endParaRPr lang="en-US"/>
        </a:p>
      </dgm:t>
    </dgm:pt>
    <dgm:pt modelId="{41A858B3-BCD0-419C-A651-40826936F3EA}">
      <dgm:prSet/>
      <dgm:spPr/>
      <dgm:t>
        <a:bodyPr/>
        <a:lstStyle/>
        <a:p>
          <a:r>
            <a:rPr lang="en-US" b="1" i="0"/>
            <a:t>8. Create a standardized sales process</a:t>
          </a:r>
          <a:endParaRPr lang="en-US"/>
        </a:p>
      </dgm:t>
    </dgm:pt>
    <dgm:pt modelId="{66F05441-D4C5-4D7A-96F4-A5EBBA453C01}" type="parTrans" cxnId="{8885E312-44B2-4D9E-8201-D664D08CA37C}">
      <dgm:prSet/>
      <dgm:spPr/>
      <dgm:t>
        <a:bodyPr/>
        <a:lstStyle/>
        <a:p>
          <a:endParaRPr lang="en-US"/>
        </a:p>
      </dgm:t>
    </dgm:pt>
    <dgm:pt modelId="{1D69783F-6980-4345-8049-373B159FC855}" type="sibTrans" cxnId="{8885E312-44B2-4D9E-8201-D664D08CA37C}">
      <dgm:prSet/>
      <dgm:spPr/>
      <dgm:t>
        <a:bodyPr/>
        <a:lstStyle/>
        <a:p>
          <a:endParaRPr lang="en-US"/>
        </a:p>
      </dgm:t>
    </dgm:pt>
    <dgm:pt modelId="{69A4BB5F-6777-4129-94C5-A75ED0BF7F87}">
      <dgm:prSet/>
      <dgm:spPr/>
      <dgm:t>
        <a:bodyPr/>
        <a:lstStyle/>
        <a:p>
          <a:r>
            <a:rPr lang="en-US" b="1" i="0"/>
            <a:t>9. Give your prospects more content</a:t>
          </a:r>
          <a:endParaRPr lang="en-US"/>
        </a:p>
      </dgm:t>
    </dgm:pt>
    <dgm:pt modelId="{C4FAB752-0A77-456A-A3ED-EDACDCB90535}" type="parTrans" cxnId="{544039E3-831D-45C2-9094-1C1EB728CACD}">
      <dgm:prSet/>
      <dgm:spPr/>
      <dgm:t>
        <a:bodyPr/>
        <a:lstStyle/>
        <a:p>
          <a:endParaRPr lang="en-US"/>
        </a:p>
      </dgm:t>
    </dgm:pt>
    <dgm:pt modelId="{A22A9319-42ED-4E89-99BA-A814D87B6955}" type="sibTrans" cxnId="{544039E3-831D-45C2-9094-1C1EB728CACD}">
      <dgm:prSet/>
      <dgm:spPr/>
      <dgm:t>
        <a:bodyPr/>
        <a:lstStyle/>
        <a:p>
          <a:endParaRPr lang="en-US"/>
        </a:p>
      </dgm:t>
    </dgm:pt>
    <dgm:pt modelId="{91590DA1-4D35-4164-93D4-4A3F057CDEED}">
      <dgm:prSet/>
      <dgm:spPr/>
      <dgm:t>
        <a:bodyPr/>
        <a:lstStyle/>
        <a:p>
          <a:r>
            <a:rPr lang="en-US" b="1" i="0"/>
            <a:t>10. Use a CRM to manage your sales</a:t>
          </a:r>
          <a:endParaRPr lang="en-US"/>
        </a:p>
      </dgm:t>
    </dgm:pt>
    <dgm:pt modelId="{D657C99D-24AB-46F4-A048-A9D42EE217DA}" type="parTrans" cxnId="{CD0082FF-CB9E-43D3-83D5-B57029C7D9BA}">
      <dgm:prSet/>
      <dgm:spPr/>
      <dgm:t>
        <a:bodyPr/>
        <a:lstStyle/>
        <a:p>
          <a:endParaRPr lang="en-US"/>
        </a:p>
      </dgm:t>
    </dgm:pt>
    <dgm:pt modelId="{EBA16A52-2145-4057-824F-B346DDBC4802}" type="sibTrans" cxnId="{CD0082FF-CB9E-43D3-83D5-B57029C7D9BA}">
      <dgm:prSet/>
      <dgm:spPr/>
      <dgm:t>
        <a:bodyPr/>
        <a:lstStyle/>
        <a:p>
          <a:endParaRPr lang="en-US"/>
        </a:p>
      </dgm:t>
    </dgm:pt>
    <dgm:pt modelId="{B5759786-EFD0-499C-BC7E-B8955A5EA245}" type="pres">
      <dgm:prSet presAssocID="{53169038-0F51-4EBE-9A0D-69694C4B2859}" presName="root" presStyleCnt="0">
        <dgm:presLayoutVars>
          <dgm:dir/>
          <dgm:resizeHandles val="exact"/>
        </dgm:presLayoutVars>
      </dgm:prSet>
      <dgm:spPr/>
    </dgm:pt>
    <dgm:pt modelId="{5C81D449-9C76-44E0-9281-F53F88743853}" type="pres">
      <dgm:prSet presAssocID="{89AAE3AA-359C-4F0C-A21D-0E77463640C6}" presName="compNode" presStyleCnt="0"/>
      <dgm:spPr/>
    </dgm:pt>
    <dgm:pt modelId="{1891F041-1758-43C4-8AF2-FC7E11D87E69}" type="pres">
      <dgm:prSet presAssocID="{89AAE3AA-359C-4F0C-A21D-0E77463640C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2F30E3BD-2379-4AC9-AD81-082F0BB4B1C1}" type="pres">
      <dgm:prSet presAssocID="{89AAE3AA-359C-4F0C-A21D-0E77463640C6}" presName="spaceRect" presStyleCnt="0"/>
      <dgm:spPr/>
    </dgm:pt>
    <dgm:pt modelId="{61ED0A76-3CB4-4911-8582-69BF451E8852}" type="pres">
      <dgm:prSet presAssocID="{89AAE3AA-359C-4F0C-A21D-0E77463640C6}" presName="textRect" presStyleLbl="revTx" presStyleIdx="0" presStyleCnt="7">
        <dgm:presLayoutVars>
          <dgm:chMax val="1"/>
          <dgm:chPref val="1"/>
        </dgm:presLayoutVars>
      </dgm:prSet>
      <dgm:spPr/>
    </dgm:pt>
    <dgm:pt modelId="{237EDB3D-63E6-435A-88DA-37779AC25290}" type="pres">
      <dgm:prSet presAssocID="{010B8AE2-E4D2-439B-A0FC-31049FB2A07C}" presName="sibTrans" presStyleCnt="0"/>
      <dgm:spPr/>
    </dgm:pt>
    <dgm:pt modelId="{105D4FFB-711A-490C-A187-53CA0C07E946}" type="pres">
      <dgm:prSet presAssocID="{04D7D0FB-085F-4D9D-BEAF-29629B5A74C2}" presName="compNode" presStyleCnt="0"/>
      <dgm:spPr/>
    </dgm:pt>
    <dgm:pt modelId="{AEDC2EF8-E662-4718-87AA-719C4AA2465A}" type="pres">
      <dgm:prSet presAssocID="{04D7D0FB-085F-4D9D-BEAF-29629B5A74C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E1CAFB5D-2B86-4557-AB73-5F5668EB0E58}" type="pres">
      <dgm:prSet presAssocID="{04D7D0FB-085F-4D9D-BEAF-29629B5A74C2}" presName="spaceRect" presStyleCnt="0"/>
      <dgm:spPr/>
    </dgm:pt>
    <dgm:pt modelId="{F48924AE-232C-48E6-A777-744E5D4F6A3C}" type="pres">
      <dgm:prSet presAssocID="{04D7D0FB-085F-4D9D-BEAF-29629B5A74C2}" presName="textRect" presStyleLbl="revTx" presStyleIdx="1" presStyleCnt="7">
        <dgm:presLayoutVars>
          <dgm:chMax val="1"/>
          <dgm:chPref val="1"/>
        </dgm:presLayoutVars>
      </dgm:prSet>
      <dgm:spPr/>
    </dgm:pt>
    <dgm:pt modelId="{0F671841-270E-45C4-97E2-A2E350A0EBA6}" type="pres">
      <dgm:prSet presAssocID="{C91BEE89-27A8-452F-B09F-3CBA136F40B0}" presName="sibTrans" presStyleCnt="0"/>
      <dgm:spPr/>
    </dgm:pt>
    <dgm:pt modelId="{C2151D87-B57A-4F22-B389-2D84474D9F40}" type="pres">
      <dgm:prSet presAssocID="{126A3E61-97B0-4899-89CA-4CFFC034CAFB}" presName="compNode" presStyleCnt="0"/>
      <dgm:spPr/>
    </dgm:pt>
    <dgm:pt modelId="{43ED47BB-5032-43E0-9882-6A0996139D73}" type="pres">
      <dgm:prSet presAssocID="{126A3E61-97B0-4899-89CA-4CFFC034CAF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9DF8B596-6FD3-46EA-AA1E-C36FFC3C995C}" type="pres">
      <dgm:prSet presAssocID="{126A3E61-97B0-4899-89CA-4CFFC034CAFB}" presName="spaceRect" presStyleCnt="0"/>
      <dgm:spPr/>
    </dgm:pt>
    <dgm:pt modelId="{8EF20019-AF9A-4569-8B90-02FF4E6CC297}" type="pres">
      <dgm:prSet presAssocID="{126A3E61-97B0-4899-89CA-4CFFC034CAFB}" presName="textRect" presStyleLbl="revTx" presStyleIdx="2" presStyleCnt="7">
        <dgm:presLayoutVars>
          <dgm:chMax val="1"/>
          <dgm:chPref val="1"/>
        </dgm:presLayoutVars>
      </dgm:prSet>
      <dgm:spPr/>
    </dgm:pt>
    <dgm:pt modelId="{5D03ECBA-4EF9-4264-841D-C8BBE8A11EB1}" type="pres">
      <dgm:prSet presAssocID="{FC4976E0-C58A-49FA-975B-9BE133296641}" presName="sibTrans" presStyleCnt="0"/>
      <dgm:spPr/>
    </dgm:pt>
    <dgm:pt modelId="{D7A624A9-5CD2-4380-A8BB-E4FD07A40470}" type="pres">
      <dgm:prSet presAssocID="{6E3C7382-553C-44C7-A83D-C367C3B9A34D}" presName="compNode" presStyleCnt="0"/>
      <dgm:spPr/>
    </dgm:pt>
    <dgm:pt modelId="{ED74CFA7-9E72-4CEF-A2BF-E22B998CC909}" type="pres">
      <dgm:prSet presAssocID="{6E3C7382-553C-44C7-A83D-C367C3B9A34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A07E5CED-2F3F-4298-893A-1D65419846D6}" type="pres">
      <dgm:prSet presAssocID="{6E3C7382-553C-44C7-A83D-C367C3B9A34D}" presName="spaceRect" presStyleCnt="0"/>
      <dgm:spPr/>
    </dgm:pt>
    <dgm:pt modelId="{D5E534A6-59E4-4873-B87E-FAEF2E2C4A3B}" type="pres">
      <dgm:prSet presAssocID="{6E3C7382-553C-44C7-A83D-C367C3B9A34D}" presName="textRect" presStyleLbl="revTx" presStyleIdx="3" presStyleCnt="7">
        <dgm:presLayoutVars>
          <dgm:chMax val="1"/>
          <dgm:chPref val="1"/>
        </dgm:presLayoutVars>
      </dgm:prSet>
      <dgm:spPr/>
    </dgm:pt>
    <dgm:pt modelId="{DE07CB76-981E-4B76-A6F3-0A3324B63A6C}" type="pres">
      <dgm:prSet presAssocID="{96F11FC8-0CF1-4BF1-B05B-17BEB66BD052}" presName="sibTrans" presStyleCnt="0"/>
      <dgm:spPr/>
    </dgm:pt>
    <dgm:pt modelId="{C79A941E-1D9C-4D87-95EE-2EEFEA820EB2}" type="pres">
      <dgm:prSet presAssocID="{41A858B3-BCD0-419C-A651-40826936F3EA}" presName="compNode" presStyleCnt="0"/>
      <dgm:spPr/>
    </dgm:pt>
    <dgm:pt modelId="{9C7D8496-6437-4908-AD44-A459456B07C4}" type="pres">
      <dgm:prSet presAssocID="{41A858B3-BCD0-419C-A651-40826936F3E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D5C7B764-1720-4BEF-9072-644C911F3368}" type="pres">
      <dgm:prSet presAssocID="{41A858B3-BCD0-419C-A651-40826936F3EA}" presName="spaceRect" presStyleCnt="0"/>
      <dgm:spPr/>
    </dgm:pt>
    <dgm:pt modelId="{86554B7A-EC69-4256-873E-93E35D1498FB}" type="pres">
      <dgm:prSet presAssocID="{41A858B3-BCD0-419C-A651-40826936F3EA}" presName="textRect" presStyleLbl="revTx" presStyleIdx="4" presStyleCnt="7">
        <dgm:presLayoutVars>
          <dgm:chMax val="1"/>
          <dgm:chPref val="1"/>
        </dgm:presLayoutVars>
      </dgm:prSet>
      <dgm:spPr/>
    </dgm:pt>
    <dgm:pt modelId="{A6F6CDA3-831C-4905-9294-4799B36DF590}" type="pres">
      <dgm:prSet presAssocID="{1D69783F-6980-4345-8049-373B159FC855}" presName="sibTrans" presStyleCnt="0"/>
      <dgm:spPr/>
    </dgm:pt>
    <dgm:pt modelId="{FE384934-27CC-48D8-89B9-00BD06D383C6}" type="pres">
      <dgm:prSet presAssocID="{69A4BB5F-6777-4129-94C5-A75ED0BF7F87}" presName="compNode" presStyleCnt="0"/>
      <dgm:spPr/>
    </dgm:pt>
    <dgm:pt modelId="{F6FEED31-77CE-4070-A578-3D674DCCD5FE}" type="pres">
      <dgm:prSet presAssocID="{69A4BB5F-6777-4129-94C5-A75ED0BF7F8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egaphone"/>
        </a:ext>
      </dgm:extLst>
    </dgm:pt>
    <dgm:pt modelId="{76B29D6E-D757-4DFD-A957-A7604F7EB95B}" type="pres">
      <dgm:prSet presAssocID="{69A4BB5F-6777-4129-94C5-A75ED0BF7F87}" presName="spaceRect" presStyleCnt="0"/>
      <dgm:spPr/>
    </dgm:pt>
    <dgm:pt modelId="{3DF5F579-B0F3-443F-9169-6FF4041A471B}" type="pres">
      <dgm:prSet presAssocID="{69A4BB5F-6777-4129-94C5-A75ED0BF7F87}" presName="textRect" presStyleLbl="revTx" presStyleIdx="5" presStyleCnt="7">
        <dgm:presLayoutVars>
          <dgm:chMax val="1"/>
          <dgm:chPref val="1"/>
        </dgm:presLayoutVars>
      </dgm:prSet>
      <dgm:spPr/>
    </dgm:pt>
    <dgm:pt modelId="{38A45DFD-3EDC-472F-AA99-A8A225B3FC74}" type="pres">
      <dgm:prSet presAssocID="{A22A9319-42ED-4E89-99BA-A814D87B6955}" presName="sibTrans" presStyleCnt="0"/>
      <dgm:spPr/>
    </dgm:pt>
    <dgm:pt modelId="{279F9941-C3D0-4582-B261-C371E9557598}" type="pres">
      <dgm:prSet presAssocID="{91590DA1-4D35-4164-93D4-4A3F057CDEED}" presName="compNode" presStyleCnt="0"/>
      <dgm:spPr/>
    </dgm:pt>
    <dgm:pt modelId="{4789F3A2-8413-42A6-841A-9E72A3E6490D}" type="pres">
      <dgm:prSet presAssocID="{91590DA1-4D35-4164-93D4-4A3F057CDEE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
        </a:ext>
      </dgm:extLst>
    </dgm:pt>
    <dgm:pt modelId="{32B86E5E-FB62-417D-96F8-5D4617970EFD}" type="pres">
      <dgm:prSet presAssocID="{91590DA1-4D35-4164-93D4-4A3F057CDEED}" presName="spaceRect" presStyleCnt="0"/>
      <dgm:spPr/>
    </dgm:pt>
    <dgm:pt modelId="{4CEFB288-AB1F-4E49-8137-2DA7C3C1DB26}" type="pres">
      <dgm:prSet presAssocID="{91590DA1-4D35-4164-93D4-4A3F057CDEED}" presName="textRect" presStyleLbl="revTx" presStyleIdx="6" presStyleCnt="7">
        <dgm:presLayoutVars>
          <dgm:chMax val="1"/>
          <dgm:chPref val="1"/>
        </dgm:presLayoutVars>
      </dgm:prSet>
      <dgm:spPr/>
    </dgm:pt>
  </dgm:ptLst>
  <dgm:cxnLst>
    <dgm:cxn modelId="{BAEB5D0D-0886-4637-B879-688153FC79F9}" srcId="{53169038-0F51-4EBE-9A0D-69694C4B2859}" destId="{89AAE3AA-359C-4F0C-A21D-0E77463640C6}" srcOrd="0" destOrd="0" parTransId="{4A22A408-9983-4FAC-8446-FD2C1468DD0A}" sibTransId="{010B8AE2-E4D2-439B-A0FC-31049FB2A07C}"/>
    <dgm:cxn modelId="{D55E3510-9678-4F90-940F-4B56ECF32850}" srcId="{53169038-0F51-4EBE-9A0D-69694C4B2859}" destId="{04D7D0FB-085F-4D9D-BEAF-29629B5A74C2}" srcOrd="1" destOrd="0" parTransId="{75E4A296-D8E4-4E79-9B38-F2EFEE26E958}" sibTransId="{C91BEE89-27A8-452F-B09F-3CBA136F40B0}"/>
    <dgm:cxn modelId="{8885E312-44B2-4D9E-8201-D664D08CA37C}" srcId="{53169038-0F51-4EBE-9A0D-69694C4B2859}" destId="{41A858B3-BCD0-419C-A651-40826936F3EA}" srcOrd="4" destOrd="0" parTransId="{66F05441-D4C5-4D7A-96F4-A5EBBA453C01}" sibTransId="{1D69783F-6980-4345-8049-373B159FC855}"/>
    <dgm:cxn modelId="{9F932D21-E68A-44A3-98BB-6031A12AF205}" type="presOf" srcId="{89AAE3AA-359C-4F0C-A21D-0E77463640C6}" destId="{61ED0A76-3CB4-4911-8582-69BF451E8852}" srcOrd="0" destOrd="0" presId="urn:microsoft.com/office/officeart/2018/2/layout/IconLabelList"/>
    <dgm:cxn modelId="{8386062A-F3E5-4B2E-8F28-3C12569C9525}" type="presOf" srcId="{53169038-0F51-4EBE-9A0D-69694C4B2859}" destId="{B5759786-EFD0-499C-BC7E-B8955A5EA245}" srcOrd="0" destOrd="0" presId="urn:microsoft.com/office/officeart/2018/2/layout/IconLabelList"/>
    <dgm:cxn modelId="{0951A942-8A32-43E2-AD26-96CE6292D00D}" type="presOf" srcId="{41A858B3-BCD0-419C-A651-40826936F3EA}" destId="{86554B7A-EC69-4256-873E-93E35D1498FB}" srcOrd="0" destOrd="0" presId="urn:microsoft.com/office/officeart/2018/2/layout/IconLabelList"/>
    <dgm:cxn modelId="{3009E144-8292-4749-B6FB-4222709D8B4C}" srcId="{53169038-0F51-4EBE-9A0D-69694C4B2859}" destId="{6E3C7382-553C-44C7-A83D-C367C3B9A34D}" srcOrd="3" destOrd="0" parTransId="{6FC51359-D5BB-41DE-9CFC-C646A2AD5C1D}" sibTransId="{96F11FC8-0CF1-4BF1-B05B-17BEB66BD052}"/>
    <dgm:cxn modelId="{CD16B153-48C3-42F5-BD50-B1761D9154FA}" type="presOf" srcId="{69A4BB5F-6777-4129-94C5-A75ED0BF7F87}" destId="{3DF5F579-B0F3-443F-9169-6FF4041A471B}" srcOrd="0" destOrd="0" presId="urn:microsoft.com/office/officeart/2018/2/layout/IconLabelList"/>
    <dgm:cxn modelId="{6606C059-212B-4079-92C3-FD65330B18F8}" type="presOf" srcId="{91590DA1-4D35-4164-93D4-4A3F057CDEED}" destId="{4CEFB288-AB1F-4E49-8137-2DA7C3C1DB26}" srcOrd="0" destOrd="0" presId="urn:microsoft.com/office/officeart/2018/2/layout/IconLabelList"/>
    <dgm:cxn modelId="{F04B317D-4668-4F92-8AF6-554D9B34557B}" type="presOf" srcId="{6E3C7382-553C-44C7-A83D-C367C3B9A34D}" destId="{D5E534A6-59E4-4873-B87E-FAEF2E2C4A3B}" srcOrd="0" destOrd="0" presId="urn:microsoft.com/office/officeart/2018/2/layout/IconLabelList"/>
    <dgm:cxn modelId="{B2C58890-30AF-4813-AD47-C9D21BB33E03}" type="presOf" srcId="{126A3E61-97B0-4899-89CA-4CFFC034CAFB}" destId="{8EF20019-AF9A-4569-8B90-02FF4E6CC297}" srcOrd="0" destOrd="0" presId="urn:microsoft.com/office/officeart/2018/2/layout/IconLabelList"/>
    <dgm:cxn modelId="{319CB195-6B9C-47A9-AC9C-E6E4628E5110}" srcId="{53169038-0F51-4EBE-9A0D-69694C4B2859}" destId="{126A3E61-97B0-4899-89CA-4CFFC034CAFB}" srcOrd="2" destOrd="0" parTransId="{9AED75B0-D5B1-4138-9C74-1569BCDE3CD4}" sibTransId="{FC4976E0-C58A-49FA-975B-9BE133296641}"/>
    <dgm:cxn modelId="{544039E3-831D-45C2-9094-1C1EB728CACD}" srcId="{53169038-0F51-4EBE-9A0D-69694C4B2859}" destId="{69A4BB5F-6777-4129-94C5-A75ED0BF7F87}" srcOrd="5" destOrd="0" parTransId="{C4FAB752-0A77-456A-A3ED-EDACDCB90535}" sibTransId="{A22A9319-42ED-4E89-99BA-A814D87B6955}"/>
    <dgm:cxn modelId="{69A4DFE8-3BCA-47C5-B1EB-83BF7268AA51}" type="presOf" srcId="{04D7D0FB-085F-4D9D-BEAF-29629B5A74C2}" destId="{F48924AE-232C-48E6-A777-744E5D4F6A3C}" srcOrd="0" destOrd="0" presId="urn:microsoft.com/office/officeart/2018/2/layout/IconLabelList"/>
    <dgm:cxn modelId="{CD0082FF-CB9E-43D3-83D5-B57029C7D9BA}" srcId="{53169038-0F51-4EBE-9A0D-69694C4B2859}" destId="{91590DA1-4D35-4164-93D4-4A3F057CDEED}" srcOrd="6" destOrd="0" parTransId="{D657C99D-24AB-46F4-A048-A9D42EE217DA}" sibTransId="{EBA16A52-2145-4057-824F-B346DDBC4802}"/>
    <dgm:cxn modelId="{21BD8539-7F63-482E-AC1E-4CA92C86254D}" type="presParOf" srcId="{B5759786-EFD0-499C-BC7E-B8955A5EA245}" destId="{5C81D449-9C76-44E0-9281-F53F88743853}" srcOrd="0" destOrd="0" presId="urn:microsoft.com/office/officeart/2018/2/layout/IconLabelList"/>
    <dgm:cxn modelId="{A00ABCD9-3C0B-4C2B-9CE8-10BFB4100AEB}" type="presParOf" srcId="{5C81D449-9C76-44E0-9281-F53F88743853}" destId="{1891F041-1758-43C4-8AF2-FC7E11D87E69}" srcOrd="0" destOrd="0" presId="urn:microsoft.com/office/officeart/2018/2/layout/IconLabelList"/>
    <dgm:cxn modelId="{A5A0C373-5B43-478F-9ABB-A14B9D0824D9}" type="presParOf" srcId="{5C81D449-9C76-44E0-9281-F53F88743853}" destId="{2F30E3BD-2379-4AC9-AD81-082F0BB4B1C1}" srcOrd="1" destOrd="0" presId="urn:microsoft.com/office/officeart/2018/2/layout/IconLabelList"/>
    <dgm:cxn modelId="{C1E3CBDC-99D0-4FC1-8605-DB5AD9C9360B}" type="presParOf" srcId="{5C81D449-9C76-44E0-9281-F53F88743853}" destId="{61ED0A76-3CB4-4911-8582-69BF451E8852}" srcOrd="2" destOrd="0" presId="urn:microsoft.com/office/officeart/2018/2/layout/IconLabelList"/>
    <dgm:cxn modelId="{698ADD8B-86C8-4F58-9015-875EAAA54447}" type="presParOf" srcId="{B5759786-EFD0-499C-BC7E-B8955A5EA245}" destId="{237EDB3D-63E6-435A-88DA-37779AC25290}" srcOrd="1" destOrd="0" presId="urn:microsoft.com/office/officeart/2018/2/layout/IconLabelList"/>
    <dgm:cxn modelId="{095B7EEF-FAA6-4B2A-83EC-CF3787787D92}" type="presParOf" srcId="{B5759786-EFD0-499C-BC7E-B8955A5EA245}" destId="{105D4FFB-711A-490C-A187-53CA0C07E946}" srcOrd="2" destOrd="0" presId="urn:microsoft.com/office/officeart/2018/2/layout/IconLabelList"/>
    <dgm:cxn modelId="{86EB3C83-F42E-4A0B-AB02-DFA23482F44D}" type="presParOf" srcId="{105D4FFB-711A-490C-A187-53CA0C07E946}" destId="{AEDC2EF8-E662-4718-87AA-719C4AA2465A}" srcOrd="0" destOrd="0" presId="urn:microsoft.com/office/officeart/2018/2/layout/IconLabelList"/>
    <dgm:cxn modelId="{47BA2E58-7B15-44E3-BF8D-17A8A4C0BB7F}" type="presParOf" srcId="{105D4FFB-711A-490C-A187-53CA0C07E946}" destId="{E1CAFB5D-2B86-4557-AB73-5F5668EB0E58}" srcOrd="1" destOrd="0" presId="urn:microsoft.com/office/officeart/2018/2/layout/IconLabelList"/>
    <dgm:cxn modelId="{77F6369F-E49C-4DDB-B65D-35CC2F1DE3D7}" type="presParOf" srcId="{105D4FFB-711A-490C-A187-53CA0C07E946}" destId="{F48924AE-232C-48E6-A777-744E5D4F6A3C}" srcOrd="2" destOrd="0" presId="urn:microsoft.com/office/officeart/2018/2/layout/IconLabelList"/>
    <dgm:cxn modelId="{4C56AF67-1996-40BF-9A50-B942220FE2CC}" type="presParOf" srcId="{B5759786-EFD0-499C-BC7E-B8955A5EA245}" destId="{0F671841-270E-45C4-97E2-A2E350A0EBA6}" srcOrd="3" destOrd="0" presId="urn:microsoft.com/office/officeart/2018/2/layout/IconLabelList"/>
    <dgm:cxn modelId="{AA741923-7D8E-4B77-B2D4-2C1939276909}" type="presParOf" srcId="{B5759786-EFD0-499C-BC7E-B8955A5EA245}" destId="{C2151D87-B57A-4F22-B389-2D84474D9F40}" srcOrd="4" destOrd="0" presId="urn:microsoft.com/office/officeart/2018/2/layout/IconLabelList"/>
    <dgm:cxn modelId="{680CD4F8-FAF5-442A-A65A-0F2349ED8AE0}" type="presParOf" srcId="{C2151D87-B57A-4F22-B389-2D84474D9F40}" destId="{43ED47BB-5032-43E0-9882-6A0996139D73}" srcOrd="0" destOrd="0" presId="urn:microsoft.com/office/officeart/2018/2/layout/IconLabelList"/>
    <dgm:cxn modelId="{2AC74798-F290-490B-B6BF-2755AD60E2D9}" type="presParOf" srcId="{C2151D87-B57A-4F22-B389-2D84474D9F40}" destId="{9DF8B596-6FD3-46EA-AA1E-C36FFC3C995C}" srcOrd="1" destOrd="0" presId="urn:microsoft.com/office/officeart/2018/2/layout/IconLabelList"/>
    <dgm:cxn modelId="{70163CEC-6B6E-48BC-A650-FA87076674D3}" type="presParOf" srcId="{C2151D87-B57A-4F22-B389-2D84474D9F40}" destId="{8EF20019-AF9A-4569-8B90-02FF4E6CC297}" srcOrd="2" destOrd="0" presId="urn:microsoft.com/office/officeart/2018/2/layout/IconLabelList"/>
    <dgm:cxn modelId="{D9902C77-2B1F-4490-BBDE-513960D24407}" type="presParOf" srcId="{B5759786-EFD0-499C-BC7E-B8955A5EA245}" destId="{5D03ECBA-4EF9-4264-841D-C8BBE8A11EB1}" srcOrd="5" destOrd="0" presId="urn:microsoft.com/office/officeart/2018/2/layout/IconLabelList"/>
    <dgm:cxn modelId="{EE69179A-BA1C-46AB-B0FB-07CE876C2BBB}" type="presParOf" srcId="{B5759786-EFD0-499C-BC7E-B8955A5EA245}" destId="{D7A624A9-5CD2-4380-A8BB-E4FD07A40470}" srcOrd="6" destOrd="0" presId="urn:microsoft.com/office/officeart/2018/2/layout/IconLabelList"/>
    <dgm:cxn modelId="{D672A5A3-E8A8-4FE5-BE1E-1D8DCEF652A5}" type="presParOf" srcId="{D7A624A9-5CD2-4380-A8BB-E4FD07A40470}" destId="{ED74CFA7-9E72-4CEF-A2BF-E22B998CC909}" srcOrd="0" destOrd="0" presId="urn:microsoft.com/office/officeart/2018/2/layout/IconLabelList"/>
    <dgm:cxn modelId="{8D08E8AE-0EE7-466E-ACFE-25B6281FC511}" type="presParOf" srcId="{D7A624A9-5CD2-4380-A8BB-E4FD07A40470}" destId="{A07E5CED-2F3F-4298-893A-1D65419846D6}" srcOrd="1" destOrd="0" presId="urn:microsoft.com/office/officeart/2018/2/layout/IconLabelList"/>
    <dgm:cxn modelId="{AF3272E4-3744-4779-92E0-83BFFD368696}" type="presParOf" srcId="{D7A624A9-5CD2-4380-A8BB-E4FD07A40470}" destId="{D5E534A6-59E4-4873-B87E-FAEF2E2C4A3B}" srcOrd="2" destOrd="0" presId="urn:microsoft.com/office/officeart/2018/2/layout/IconLabelList"/>
    <dgm:cxn modelId="{5611E961-7C3A-4444-B165-B0121348E7CE}" type="presParOf" srcId="{B5759786-EFD0-499C-BC7E-B8955A5EA245}" destId="{DE07CB76-981E-4B76-A6F3-0A3324B63A6C}" srcOrd="7" destOrd="0" presId="urn:microsoft.com/office/officeart/2018/2/layout/IconLabelList"/>
    <dgm:cxn modelId="{52DB4C16-C370-467C-864F-2095E7B53C3C}" type="presParOf" srcId="{B5759786-EFD0-499C-BC7E-B8955A5EA245}" destId="{C79A941E-1D9C-4D87-95EE-2EEFEA820EB2}" srcOrd="8" destOrd="0" presId="urn:microsoft.com/office/officeart/2018/2/layout/IconLabelList"/>
    <dgm:cxn modelId="{58D5AFC9-33D6-45C9-933D-14A5FBF957CB}" type="presParOf" srcId="{C79A941E-1D9C-4D87-95EE-2EEFEA820EB2}" destId="{9C7D8496-6437-4908-AD44-A459456B07C4}" srcOrd="0" destOrd="0" presId="urn:microsoft.com/office/officeart/2018/2/layout/IconLabelList"/>
    <dgm:cxn modelId="{57003B69-DA74-4D8C-9F8D-4042B8EBA7BE}" type="presParOf" srcId="{C79A941E-1D9C-4D87-95EE-2EEFEA820EB2}" destId="{D5C7B764-1720-4BEF-9072-644C911F3368}" srcOrd="1" destOrd="0" presId="urn:microsoft.com/office/officeart/2018/2/layout/IconLabelList"/>
    <dgm:cxn modelId="{83F7FE59-365F-49A2-8E6A-9FA58E730D5F}" type="presParOf" srcId="{C79A941E-1D9C-4D87-95EE-2EEFEA820EB2}" destId="{86554B7A-EC69-4256-873E-93E35D1498FB}" srcOrd="2" destOrd="0" presId="urn:microsoft.com/office/officeart/2018/2/layout/IconLabelList"/>
    <dgm:cxn modelId="{C9B110C9-041E-40C3-B17E-48B1B38061D6}" type="presParOf" srcId="{B5759786-EFD0-499C-BC7E-B8955A5EA245}" destId="{A6F6CDA3-831C-4905-9294-4799B36DF590}" srcOrd="9" destOrd="0" presId="urn:microsoft.com/office/officeart/2018/2/layout/IconLabelList"/>
    <dgm:cxn modelId="{EBA33817-7B04-4F00-A1A2-9DCB9686515D}" type="presParOf" srcId="{B5759786-EFD0-499C-BC7E-B8955A5EA245}" destId="{FE384934-27CC-48D8-89B9-00BD06D383C6}" srcOrd="10" destOrd="0" presId="urn:microsoft.com/office/officeart/2018/2/layout/IconLabelList"/>
    <dgm:cxn modelId="{A5A8D731-6F4D-4365-87CC-A2A182BDE0D9}" type="presParOf" srcId="{FE384934-27CC-48D8-89B9-00BD06D383C6}" destId="{F6FEED31-77CE-4070-A578-3D674DCCD5FE}" srcOrd="0" destOrd="0" presId="urn:microsoft.com/office/officeart/2018/2/layout/IconLabelList"/>
    <dgm:cxn modelId="{5FFFC599-E0C6-426F-A836-E600988291E3}" type="presParOf" srcId="{FE384934-27CC-48D8-89B9-00BD06D383C6}" destId="{76B29D6E-D757-4DFD-A957-A7604F7EB95B}" srcOrd="1" destOrd="0" presId="urn:microsoft.com/office/officeart/2018/2/layout/IconLabelList"/>
    <dgm:cxn modelId="{68BEA025-D2B3-4355-B02B-C86C08816259}" type="presParOf" srcId="{FE384934-27CC-48D8-89B9-00BD06D383C6}" destId="{3DF5F579-B0F3-443F-9169-6FF4041A471B}" srcOrd="2" destOrd="0" presId="urn:microsoft.com/office/officeart/2018/2/layout/IconLabelList"/>
    <dgm:cxn modelId="{0C707D70-259D-4130-A655-D82C2269231A}" type="presParOf" srcId="{B5759786-EFD0-499C-BC7E-B8955A5EA245}" destId="{38A45DFD-3EDC-472F-AA99-A8A225B3FC74}" srcOrd="11" destOrd="0" presId="urn:microsoft.com/office/officeart/2018/2/layout/IconLabelList"/>
    <dgm:cxn modelId="{1B6A8471-6B6D-4844-9C71-0C7C2948A116}" type="presParOf" srcId="{B5759786-EFD0-499C-BC7E-B8955A5EA245}" destId="{279F9941-C3D0-4582-B261-C371E9557598}" srcOrd="12" destOrd="0" presId="urn:microsoft.com/office/officeart/2018/2/layout/IconLabelList"/>
    <dgm:cxn modelId="{47E34BD0-206D-49E3-A43B-2941E6F68E5F}" type="presParOf" srcId="{279F9941-C3D0-4582-B261-C371E9557598}" destId="{4789F3A2-8413-42A6-841A-9E72A3E6490D}" srcOrd="0" destOrd="0" presId="urn:microsoft.com/office/officeart/2018/2/layout/IconLabelList"/>
    <dgm:cxn modelId="{F0BB9761-ACED-471E-995B-DBC7699500FB}" type="presParOf" srcId="{279F9941-C3D0-4582-B261-C371E9557598}" destId="{32B86E5E-FB62-417D-96F8-5D4617970EFD}" srcOrd="1" destOrd="0" presId="urn:microsoft.com/office/officeart/2018/2/layout/IconLabelList"/>
    <dgm:cxn modelId="{D4EBE0A7-6BB0-42C6-A84A-41F4E7921D2C}" type="presParOf" srcId="{279F9941-C3D0-4582-B261-C371E9557598}" destId="{4CEFB288-AB1F-4E49-8137-2DA7C3C1DB2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7FA172-A52A-45B1-B8FE-EA5E178AB68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279BA52-1E8D-4A20-AE48-D3359749D771}">
      <dgm:prSet/>
      <dgm:spPr/>
      <dgm:t>
        <a:bodyPr/>
        <a:lstStyle/>
        <a:p>
          <a:r>
            <a:rPr lang="en-US" b="0" i="0"/>
            <a:t>A sales pipeline can be compared to the beating heart of your business. That’s why its importance and value can hardly be overestimated.</a:t>
          </a:r>
          <a:endParaRPr lang="en-US"/>
        </a:p>
      </dgm:t>
    </dgm:pt>
    <dgm:pt modelId="{A27DA7AF-28F5-4210-86A3-F028D08A0C79}" type="parTrans" cxnId="{DA944F57-35C4-4029-A792-511858C4DD66}">
      <dgm:prSet/>
      <dgm:spPr/>
      <dgm:t>
        <a:bodyPr/>
        <a:lstStyle/>
        <a:p>
          <a:endParaRPr lang="en-US"/>
        </a:p>
      </dgm:t>
    </dgm:pt>
    <dgm:pt modelId="{1FF68237-7C3A-41A3-9E4D-7FE49EBBDDFF}" type="sibTrans" cxnId="{DA944F57-35C4-4029-A792-511858C4DD66}">
      <dgm:prSet/>
      <dgm:spPr/>
      <dgm:t>
        <a:bodyPr/>
        <a:lstStyle/>
        <a:p>
          <a:endParaRPr lang="en-US"/>
        </a:p>
      </dgm:t>
    </dgm:pt>
    <dgm:pt modelId="{F49BA6BD-2AD3-4288-84B9-7229AB530EDC}">
      <dgm:prSet/>
      <dgm:spPr/>
      <dgm:t>
        <a:bodyPr/>
        <a:lstStyle/>
        <a:p>
          <a:r>
            <a:rPr lang="en-US" b="0" i="0"/>
            <a:t>This means that if you don’t manage your pipeline successfully, then you risk losing out on new customers and your business could suffer.</a:t>
          </a:r>
          <a:endParaRPr lang="en-US"/>
        </a:p>
      </dgm:t>
    </dgm:pt>
    <dgm:pt modelId="{58760704-EF21-4664-B378-C662F471E970}" type="parTrans" cxnId="{1C345D3D-1E4C-40C0-8C23-B7E4686915A9}">
      <dgm:prSet/>
      <dgm:spPr/>
      <dgm:t>
        <a:bodyPr/>
        <a:lstStyle/>
        <a:p>
          <a:endParaRPr lang="en-US"/>
        </a:p>
      </dgm:t>
    </dgm:pt>
    <dgm:pt modelId="{3A844F37-C17C-4F76-B354-E86EED6EBAD1}" type="sibTrans" cxnId="{1C345D3D-1E4C-40C0-8C23-B7E4686915A9}">
      <dgm:prSet/>
      <dgm:spPr/>
      <dgm:t>
        <a:bodyPr/>
        <a:lstStyle/>
        <a:p>
          <a:endParaRPr lang="en-US"/>
        </a:p>
      </dgm:t>
    </dgm:pt>
    <dgm:pt modelId="{F947DC1D-9CF8-4B26-85C0-C81BFF039EE3}">
      <dgm:prSet/>
      <dgm:spPr/>
      <dgm:t>
        <a:bodyPr/>
        <a:lstStyle/>
        <a:p>
          <a:r>
            <a:rPr lang="en-US" b="0" i="0"/>
            <a:t>With more than 60% of sales managers saying that their company does a poor job of managing their sales pipeline, chances are you need to improve the way yours works, too.</a:t>
          </a:r>
          <a:endParaRPr lang="en-US"/>
        </a:p>
      </dgm:t>
    </dgm:pt>
    <dgm:pt modelId="{43AF2647-7831-4B5D-B889-7691668F028E}" type="parTrans" cxnId="{12BE2D37-931B-4C42-BDC7-FD6E1E8BE907}">
      <dgm:prSet/>
      <dgm:spPr/>
      <dgm:t>
        <a:bodyPr/>
        <a:lstStyle/>
        <a:p>
          <a:endParaRPr lang="en-US"/>
        </a:p>
      </dgm:t>
    </dgm:pt>
    <dgm:pt modelId="{839590CE-9F58-441E-B631-8E16269972FD}" type="sibTrans" cxnId="{12BE2D37-931B-4C42-BDC7-FD6E1E8BE907}">
      <dgm:prSet/>
      <dgm:spPr/>
      <dgm:t>
        <a:bodyPr/>
        <a:lstStyle/>
        <a:p>
          <a:endParaRPr lang="en-US"/>
        </a:p>
      </dgm:t>
    </dgm:pt>
    <dgm:pt modelId="{3B242546-9FA4-476E-B608-ECAB5E5AE91F}" type="pres">
      <dgm:prSet presAssocID="{B47FA172-A52A-45B1-B8FE-EA5E178AB688}" presName="linear" presStyleCnt="0">
        <dgm:presLayoutVars>
          <dgm:animLvl val="lvl"/>
          <dgm:resizeHandles val="exact"/>
        </dgm:presLayoutVars>
      </dgm:prSet>
      <dgm:spPr/>
    </dgm:pt>
    <dgm:pt modelId="{58A1CE54-DE80-44D9-B4FB-B210E24818D9}" type="pres">
      <dgm:prSet presAssocID="{B279BA52-1E8D-4A20-AE48-D3359749D771}" presName="parentText" presStyleLbl="node1" presStyleIdx="0" presStyleCnt="3">
        <dgm:presLayoutVars>
          <dgm:chMax val="0"/>
          <dgm:bulletEnabled val="1"/>
        </dgm:presLayoutVars>
      </dgm:prSet>
      <dgm:spPr/>
    </dgm:pt>
    <dgm:pt modelId="{A3C10C86-63F6-42AB-AA5C-8AFD5A9587FC}" type="pres">
      <dgm:prSet presAssocID="{1FF68237-7C3A-41A3-9E4D-7FE49EBBDDFF}" presName="spacer" presStyleCnt="0"/>
      <dgm:spPr/>
    </dgm:pt>
    <dgm:pt modelId="{36C8819B-6B47-4A99-A759-58D0845CD54D}" type="pres">
      <dgm:prSet presAssocID="{F49BA6BD-2AD3-4288-84B9-7229AB530EDC}" presName="parentText" presStyleLbl="node1" presStyleIdx="1" presStyleCnt="3">
        <dgm:presLayoutVars>
          <dgm:chMax val="0"/>
          <dgm:bulletEnabled val="1"/>
        </dgm:presLayoutVars>
      </dgm:prSet>
      <dgm:spPr/>
    </dgm:pt>
    <dgm:pt modelId="{B97F7D3D-B206-472C-9600-0E8A39634936}" type="pres">
      <dgm:prSet presAssocID="{3A844F37-C17C-4F76-B354-E86EED6EBAD1}" presName="spacer" presStyleCnt="0"/>
      <dgm:spPr/>
    </dgm:pt>
    <dgm:pt modelId="{BDCA058B-DEF4-45DF-8795-B851CA690DDD}" type="pres">
      <dgm:prSet presAssocID="{F947DC1D-9CF8-4B26-85C0-C81BFF039EE3}" presName="parentText" presStyleLbl="node1" presStyleIdx="2" presStyleCnt="3">
        <dgm:presLayoutVars>
          <dgm:chMax val="0"/>
          <dgm:bulletEnabled val="1"/>
        </dgm:presLayoutVars>
      </dgm:prSet>
      <dgm:spPr/>
    </dgm:pt>
  </dgm:ptLst>
  <dgm:cxnLst>
    <dgm:cxn modelId="{AECCF60C-1C84-4022-89F3-29CA2D0239C7}" type="presOf" srcId="{F947DC1D-9CF8-4B26-85C0-C81BFF039EE3}" destId="{BDCA058B-DEF4-45DF-8795-B851CA690DDD}" srcOrd="0" destOrd="0" presId="urn:microsoft.com/office/officeart/2005/8/layout/vList2"/>
    <dgm:cxn modelId="{CB380826-D403-40CC-8178-97DADF8522DF}" type="presOf" srcId="{B279BA52-1E8D-4A20-AE48-D3359749D771}" destId="{58A1CE54-DE80-44D9-B4FB-B210E24818D9}" srcOrd="0" destOrd="0" presId="urn:microsoft.com/office/officeart/2005/8/layout/vList2"/>
    <dgm:cxn modelId="{12BE2D37-931B-4C42-BDC7-FD6E1E8BE907}" srcId="{B47FA172-A52A-45B1-B8FE-EA5E178AB688}" destId="{F947DC1D-9CF8-4B26-85C0-C81BFF039EE3}" srcOrd="2" destOrd="0" parTransId="{43AF2647-7831-4B5D-B889-7691668F028E}" sibTransId="{839590CE-9F58-441E-B631-8E16269972FD}"/>
    <dgm:cxn modelId="{1C345D3D-1E4C-40C0-8C23-B7E4686915A9}" srcId="{B47FA172-A52A-45B1-B8FE-EA5E178AB688}" destId="{F49BA6BD-2AD3-4288-84B9-7229AB530EDC}" srcOrd="1" destOrd="0" parTransId="{58760704-EF21-4664-B378-C662F471E970}" sibTransId="{3A844F37-C17C-4F76-B354-E86EED6EBAD1}"/>
    <dgm:cxn modelId="{DA944F57-35C4-4029-A792-511858C4DD66}" srcId="{B47FA172-A52A-45B1-B8FE-EA5E178AB688}" destId="{B279BA52-1E8D-4A20-AE48-D3359749D771}" srcOrd="0" destOrd="0" parTransId="{A27DA7AF-28F5-4210-86A3-F028D08A0C79}" sibTransId="{1FF68237-7C3A-41A3-9E4D-7FE49EBBDDFF}"/>
    <dgm:cxn modelId="{368DA257-6F54-4E61-999C-7F7A3E1BFE50}" type="presOf" srcId="{B47FA172-A52A-45B1-B8FE-EA5E178AB688}" destId="{3B242546-9FA4-476E-B608-ECAB5E5AE91F}" srcOrd="0" destOrd="0" presId="urn:microsoft.com/office/officeart/2005/8/layout/vList2"/>
    <dgm:cxn modelId="{1E9988E1-45CA-4D27-B7FE-9197CACA9C35}" type="presOf" srcId="{F49BA6BD-2AD3-4288-84B9-7229AB530EDC}" destId="{36C8819B-6B47-4A99-A759-58D0845CD54D}" srcOrd="0" destOrd="0" presId="urn:microsoft.com/office/officeart/2005/8/layout/vList2"/>
    <dgm:cxn modelId="{E6135FD4-5DE0-4EAA-9D78-58915BB1AB6F}" type="presParOf" srcId="{3B242546-9FA4-476E-B608-ECAB5E5AE91F}" destId="{58A1CE54-DE80-44D9-B4FB-B210E24818D9}" srcOrd="0" destOrd="0" presId="urn:microsoft.com/office/officeart/2005/8/layout/vList2"/>
    <dgm:cxn modelId="{A248EBC5-7710-444D-8054-AAAB75580BBF}" type="presParOf" srcId="{3B242546-9FA4-476E-B608-ECAB5E5AE91F}" destId="{A3C10C86-63F6-42AB-AA5C-8AFD5A9587FC}" srcOrd="1" destOrd="0" presId="urn:microsoft.com/office/officeart/2005/8/layout/vList2"/>
    <dgm:cxn modelId="{88423FEC-051F-4A56-B1B0-DBEB726C0C97}" type="presParOf" srcId="{3B242546-9FA4-476E-B608-ECAB5E5AE91F}" destId="{36C8819B-6B47-4A99-A759-58D0845CD54D}" srcOrd="2" destOrd="0" presId="urn:microsoft.com/office/officeart/2005/8/layout/vList2"/>
    <dgm:cxn modelId="{351BDA69-FFF5-4D23-9613-991C7AEE8735}" type="presParOf" srcId="{3B242546-9FA4-476E-B608-ECAB5E5AE91F}" destId="{B97F7D3D-B206-472C-9600-0E8A39634936}" srcOrd="3" destOrd="0" presId="urn:microsoft.com/office/officeart/2005/8/layout/vList2"/>
    <dgm:cxn modelId="{8D3F319D-695F-4B1D-BAAA-30D7B6B0A238}" type="presParOf" srcId="{3B242546-9FA4-476E-B608-ECAB5E5AE91F}" destId="{BDCA058B-DEF4-45DF-8795-B851CA690DD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F5731-55C6-469C-976A-C999565E5714}">
      <dsp:nvSpPr>
        <dsp:cNvPr id="0" name=""/>
        <dsp:cNvSpPr/>
      </dsp:nvSpPr>
      <dsp:spPr>
        <a:xfrm>
          <a:off x="421398" y="115226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369F62-E44F-402E-A7B9-974B793AA7F6}">
      <dsp:nvSpPr>
        <dsp:cNvPr id="0" name=""/>
        <dsp:cNvSpPr/>
      </dsp:nvSpPr>
      <dsp:spPr>
        <a:xfrm>
          <a:off x="841" y="2147679"/>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A </a:t>
          </a:r>
          <a:r>
            <a:rPr lang="en-US" sz="1100" b="1" i="0" kern="1200"/>
            <a:t>sales pipeline</a:t>
          </a:r>
          <a:r>
            <a:rPr lang="en-US" sz="1100" b="0" i="0" kern="1200"/>
            <a:t> is a visual snapshot of where prospects are in the </a:t>
          </a:r>
          <a:r>
            <a:rPr lang="en-US" sz="1100" b="0" i="0" u="sng" kern="1200">
              <a:hlinkClick xmlns:r="http://schemas.openxmlformats.org/officeDocument/2006/relationships" r:id="rId3"/>
            </a:rPr>
            <a:t>sales process</a:t>
          </a:r>
          <a:r>
            <a:rPr lang="en-US" sz="1100" b="0" i="0" kern="1200"/>
            <a:t>. Sales pipelines show you how many deals salespeople are expected to close in a given week, month or year and how close a rep is to </a:t>
          </a:r>
          <a:r>
            <a:rPr lang="en-US" sz="1100" b="0" i="0" u="sng" kern="1200">
              <a:hlinkClick xmlns:r="http://schemas.openxmlformats.org/officeDocument/2006/relationships" r:id="rId4"/>
            </a:rPr>
            <a:t>reaching their sales quota</a:t>
          </a:r>
          <a:r>
            <a:rPr lang="en-US" sz="1100" b="0" i="0" kern="1200"/>
            <a:t>.</a:t>
          </a:r>
          <a:endParaRPr lang="en-US" sz="1100" kern="1200"/>
        </a:p>
      </dsp:txBody>
      <dsp:txXfrm>
        <a:off x="841" y="2147679"/>
        <a:ext cx="1529296" cy="1051391"/>
      </dsp:txXfrm>
    </dsp:sp>
    <dsp:sp modelId="{28BD6A8A-473A-4483-99E7-AED3CF706B87}">
      <dsp:nvSpPr>
        <dsp:cNvPr id="0" name=""/>
        <dsp:cNvSpPr/>
      </dsp:nvSpPr>
      <dsp:spPr>
        <a:xfrm>
          <a:off x="2218322" y="115226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934745-9056-4AC4-9C35-748241AEF907}">
      <dsp:nvSpPr>
        <dsp:cNvPr id="0" name=""/>
        <dsp:cNvSpPr/>
      </dsp:nvSpPr>
      <dsp:spPr>
        <a:xfrm>
          <a:off x="1797765" y="2147679"/>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If you have a pipeline worth $100,000 in contract value and your conversion rate, from lead to sale, is 10%, then you can expect to close $10,000 worth of new business.</a:t>
          </a:r>
          <a:endParaRPr lang="en-US" sz="1100" kern="1200"/>
        </a:p>
      </dsp:txBody>
      <dsp:txXfrm>
        <a:off x="1797765" y="2147679"/>
        <a:ext cx="1529296" cy="1051391"/>
      </dsp:txXfrm>
    </dsp:sp>
    <dsp:sp modelId="{BD79D971-4701-46D9-826C-072EA8F4D478}">
      <dsp:nvSpPr>
        <dsp:cNvPr id="0" name=""/>
        <dsp:cNvSpPr/>
      </dsp:nvSpPr>
      <dsp:spPr>
        <a:xfrm>
          <a:off x="4015246" y="115226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A8EA37-7651-43FE-ADA3-1189223CD422}">
      <dsp:nvSpPr>
        <dsp:cNvPr id="0" name=""/>
        <dsp:cNvSpPr/>
      </dsp:nvSpPr>
      <dsp:spPr>
        <a:xfrm>
          <a:off x="3594689" y="2147679"/>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If your sales target is $20,000, then you will need to convert twice as many leads.</a:t>
          </a:r>
          <a:endParaRPr lang="en-US" sz="1100" kern="1200"/>
        </a:p>
      </dsp:txBody>
      <dsp:txXfrm>
        <a:off x="3594689" y="2147679"/>
        <a:ext cx="1529296" cy="1051391"/>
      </dsp:txXfrm>
    </dsp:sp>
    <dsp:sp modelId="{8E51A12F-7DB6-43B8-B6A2-5709E4D8592B}">
      <dsp:nvSpPr>
        <dsp:cNvPr id="0" name=""/>
        <dsp:cNvSpPr/>
      </dsp:nvSpPr>
      <dsp:spPr>
        <a:xfrm>
          <a:off x="5812170" y="115226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704BD3-CA38-4E7D-91B2-01F2C438E943}">
      <dsp:nvSpPr>
        <dsp:cNvPr id="0" name=""/>
        <dsp:cNvSpPr/>
      </dsp:nvSpPr>
      <dsp:spPr>
        <a:xfrm>
          <a:off x="5391613" y="2147679"/>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This is where pipeline analysis comes in. If you can identify improvements within your pipeline that will help you </a:t>
          </a:r>
          <a:r>
            <a:rPr lang="en-US" sz="1100" b="0" i="0" u="sng" kern="1200">
              <a:hlinkClick xmlns:r="http://schemas.openxmlformats.org/officeDocument/2006/relationships" r:id="rId11"/>
            </a:rPr>
            <a:t>move more prospects</a:t>
          </a:r>
          <a:r>
            <a:rPr lang="en-US" sz="1100" b="0" i="0" kern="1200"/>
            <a:t> from one stage to another, then you’re going to be more successful in your job.</a:t>
          </a:r>
          <a:endParaRPr lang="en-US" sz="1100" kern="1200"/>
        </a:p>
      </dsp:txBody>
      <dsp:txXfrm>
        <a:off x="5391613" y="2147679"/>
        <a:ext cx="1529296" cy="1051391"/>
      </dsp:txXfrm>
    </dsp:sp>
    <dsp:sp modelId="{AF7BC084-0101-4599-9FDA-32E7D6FC5CB0}">
      <dsp:nvSpPr>
        <dsp:cNvPr id="0" name=""/>
        <dsp:cNvSpPr/>
      </dsp:nvSpPr>
      <dsp:spPr>
        <a:xfrm>
          <a:off x="7609093" y="1152267"/>
          <a:ext cx="688183" cy="688183"/>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4BCD9-2793-4330-8A6D-9E6D97400E8D}">
      <dsp:nvSpPr>
        <dsp:cNvPr id="0" name=""/>
        <dsp:cNvSpPr/>
      </dsp:nvSpPr>
      <dsp:spPr>
        <a:xfrm>
          <a:off x="7188537" y="2147679"/>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And what is the biggest incentive for improving your pipeline?</a:t>
          </a:r>
          <a:endParaRPr lang="en-US" sz="1100" kern="1200"/>
        </a:p>
      </dsp:txBody>
      <dsp:txXfrm>
        <a:off x="7188537" y="2147679"/>
        <a:ext cx="1529296" cy="1051391"/>
      </dsp:txXfrm>
    </dsp:sp>
    <dsp:sp modelId="{2E3F9AFC-A59E-40AA-B819-75A87EC9F5E6}">
      <dsp:nvSpPr>
        <dsp:cNvPr id="0" name=""/>
        <dsp:cNvSpPr/>
      </dsp:nvSpPr>
      <dsp:spPr>
        <a:xfrm>
          <a:off x="9406017" y="1152267"/>
          <a:ext cx="688183" cy="688183"/>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DDBE39-B7FE-4934-9DE4-FA486DDFC240}">
      <dsp:nvSpPr>
        <dsp:cNvPr id="0" name=""/>
        <dsp:cNvSpPr/>
      </dsp:nvSpPr>
      <dsp:spPr>
        <a:xfrm>
          <a:off x="8985461" y="2147679"/>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It is </a:t>
          </a:r>
          <a:r>
            <a:rPr lang="en-US" sz="1100" b="1" i="0" u="sng" kern="1200">
              <a:hlinkClick xmlns:r="http://schemas.openxmlformats.org/officeDocument/2006/relationships" r:id="rId16"/>
            </a:rPr>
            <a:t>revenue growth</a:t>
          </a:r>
          <a:r>
            <a:rPr lang="en-US" sz="1100" b="0" i="0" kern="1200"/>
            <a:t>!</a:t>
          </a:r>
          <a:endParaRPr lang="en-US" sz="1100" kern="1200"/>
        </a:p>
      </dsp:txBody>
      <dsp:txXfrm>
        <a:off x="8985461" y="2147679"/>
        <a:ext cx="1529296" cy="1051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A9025-B576-4577-A667-74A6678E9B95}">
      <dsp:nvSpPr>
        <dsp:cNvPr id="0" name=""/>
        <dsp:cNvSpPr/>
      </dsp:nvSpPr>
      <dsp:spPr>
        <a:xfrm>
          <a:off x="0" y="46156"/>
          <a:ext cx="1051560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For </a:t>
          </a:r>
          <a:r>
            <a:rPr lang="en-US" sz="2300" b="0" i="0" u="sng" kern="1200">
              <a:hlinkClick xmlns:r="http://schemas.openxmlformats.org/officeDocument/2006/relationships" r:id="rId1"/>
            </a:rPr>
            <a:t>B2B sales</a:t>
          </a:r>
          <a:r>
            <a:rPr lang="en-US" sz="2300" b="0" i="0" kern="1200"/>
            <a:t> in particular, having a healthy sales pipeline allows you to:</a:t>
          </a:r>
          <a:endParaRPr lang="en-US" sz="2300" kern="1200"/>
        </a:p>
      </dsp:txBody>
      <dsp:txXfrm>
        <a:off x="26930" y="73086"/>
        <a:ext cx="10461740" cy="497795"/>
      </dsp:txXfrm>
    </dsp:sp>
    <dsp:sp modelId="{6C53A918-0EBA-4FA6-9E19-B13FE1D04636}">
      <dsp:nvSpPr>
        <dsp:cNvPr id="0" name=""/>
        <dsp:cNvSpPr/>
      </dsp:nvSpPr>
      <dsp:spPr>
        <a:xfrm>
          <a:off x="0" y="664051"/>
          <a:ext cx="10515600" cy="55165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improve your sales process,</a:t>
          </a:r>
          <a:endParaRPr lang="en-US" sz="2300" kern="1200"/>
        </a:p>
      </dsp:txBody>
      <dsp:txXfrm>
        <a:off x="26930" y="690981"/>
        <a:ext cx="10461740" cy="497795"/>
      </dsp:txXfrm>
    </dsp:sp>
    <dsp:sp modelId="{6B0C745C-22E9-4143-AC66-6F3D2F9D7EE0}">
      <dsp:nvSpPr>
        <dsp:cNvPr id="0" name=""/>
        <dsp:cNvSpPr/>
      </dsp:nvSpPr>
      <dsp:spPr>
        <a:xfrm>
          <a:off x="0" y="1281946"/>
          <a:ext cx="10515600" cy="55165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forecast future business results,</a:t>
          </a:r>
          <a:endParaRPr lang="en-US" sz="2300" kern="1200"/>
        </a:p>
      </dsp:txBody>
      <dsp:txXfrm>
        <a:off x="26930" y="1308876"/>
        <a:ext cx="10461740" cy="497795"/>
      </dsp:txXfrm>
    </dsp:sp>
    <dsp:sp modelId="{917117EF-8341-4309-B58E-4D71E0462858}">
      <dsp:nvSpPr>
        <dsp:cNvPr id="0" name=""/>
        <dsp:cNvSpPr/>
      </dsp:nvSpPr>
      <dsp:spPr>
        <a:xfrm>
          <a:off x="0" y="1899841"/>
          <a:ext cx="10515600" cy="55165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analyze different sales strategies for your business,</a:t>
          </a:r>
          <a:endParaRPr lang="en-US" sz="2300" kern="1200"/>
        </a:p>
      </dsp:txBody>
      <dsp:txXfrm>
        <a:off x="26930" y="1926771"/>
        <a:ext cx="10461740" cy="497795"/>
      </dsp:txXfrm>
    </dsp:sp>
    <dsp:sp modelId="{D46A65DE-3F86-403E-9085-80093E20C073}">
      <dsp:nvSpPr>
        <dsp:cNvPr id="0" name=""/>
        <dsp:cNvSpPr/>
      </dsp:nvSpPr>
      <dsp:spPr>
        <a:xfrm>
          <a:off x="0" y="2517736"/>
          <a:ext cx="10515600" cy="55165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manage and allocate resources in order to close or service upcoming sales,</a:t>
          </a:r>
          <a:endParaRPr lang="en-US" sz="2300" kern="1200"/>
        </a:p>
      </dsp:txBody>
      <dsp:txXfrm>
        <a:off x="26930" y="2544666"/>
        <a:ext cx="10461740" cy="497795"/>
      </dsp:txXfrm>
    </dsp:sp>
    <dsp:sp modelId="{90F91306-F15C-488D-A3C4-EC6742ECC2E8}">
      <dsp:nvSpPr>
        <dsp:cNvPr id="0" name=""/>
        <dsp:cNvSpPr/>
      </dsp:nvSpPr>
      <dsp:spPr>
        <a:xfrm>
          <a:off x="0" y="3135631"/>
          <a:ext cx="10515600" cy="55165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review your progress for the current financial year, and</a:t>
          </a:r>
          <a:endParaRPr lang="en-US" sz="2300" kern="1200"/>
        </a:p>
      </dsp:txBody>
      <dsp:txXfrm>
        <a:off x="26930" y="3162561"/>
        <a:ext cx="10461740" cy="497795"/>
      </dsp:txXfrm>
    </dsp:sp>
    <dsp:sp modelId="{721F3F3D-07C5-441E-A71B-19BF358034D6}">
      <dsp:nvSpPr>
        <dsp:cNvPr id="0" name=""/>
        <dsp:cNvSpPr/>
      </dsp:nvSpPr>
      <dsp:spPr>
        <a:xfrm>
          <a:off x="0" y="3753526"/>
          <a:ext cx="10515600"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know how far you are from your targets.</a:t>
          </a:r>
          <a:endParaRPr lang="en-US" sz="2300" kern="1200"/>
        </a:p>
      </dsp:txBody>
      <dsp:txXfrm>
        <a:off x="26930" y="3780456"/>
        <a:ext cx="10461740"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8A841-240D-4584-A834-EB14F3A23F87}">
      <dsp:nvSpPr>
        <dsp:cNvPr id="0" name=""/>
        <dsp:cNvSpPr/>
      </dsp:nvSpPr>
      <dsp:spPr>
        <a:xfrm>
          <a:off x="0" y="148404"/>
          <a:ext cx="6263640" cy="8319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1. Remember to follow up</a:t>
          </a:r>
          <a:endParaRPr lang="en-US" sz="1500" kern="1200"/>
        </a:p>
      </dsp:txBody>
      <dsp:txXfrm>
        <a:off x="40614" y="189018"/>
        <a:ext cx="6182412" cy="750751"/>
      </dsp:txXfrm>
    </dsp:sp>
    <dsp:sp modelId="{7F2E9507-0DFB-483E-9322-DD77A61BF614}">
      <dsp:nvSpPr>
        <dsp:cNvPr id="0" name=""/>
        <dsp:cNvSpPr/>
      </dsp:nvSpPr>
      <dsp:spPr>
        <a:xfrm>
          <a:off x="0" y="1023584"/>
          <a:ext cx="6263640" cy="83197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Buyers today have more choice than ever before and with it, they need more help to make the right decision and choose your product or service. Ten years ago, it took just </a:t>
          </a:r>
          <a:r>
            <a:rPr lang="en-US" sz="1500" b="0" i="0" u="sng" kern="1200">
              <a:hlinkClick xmlns:r="http://schemas.openxmlformats.org/officeDocument/2006/relationships" r:id="rId1"/>
            </a:rPr>
            <a:t>3.68 sales calls to close a deal</a:t>
          </a:r>
          <a:r>
            <a:rPr lang="en-US" sz="1500" b="0" i="0" kern="1200"/>
            <a:t> – today, it takes more than 8!</a:t>
          </a:r>
          <a:endParaRPr lang="en-US" sz="1500" kern="1200"/>
        </a:p>
      </dsp:txBody>
      <dsp:txXfrm>
        <a:off x="40614" y="1064198"/>
        <a:ext cx="6182412" cy="750751"/>
      </dsp:txXfrm>
    </dsp:sp>
    <dsp:sp modelId="{3D0ED2FA-401A-4458-B7DB-10F5A2F39D32}">
      <dsp:nvSpPr>
        <dsp:cNvPr id="0" name=""/>
        <dsp:cNvSpPr/>
      </dsp:nvSpPr>
      <dsp:spPr>
        <a:xfrm>
          <a:off x="0" y="1898764"/>
          <a:ext cx="6263640" cy="83197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The best sales people will make sure they keep following up with leads in order to land the sale.</a:t>
          </a:r>
          <a:endParaRPr lang="en-US" sz="1500" kern="1200"/>
        </a:p>
      </dsp:txBody>
      <dsp:txXfrm>
        <a:off x="40614" y="1939378"/>
        <a:ext cx="6182412" cy="750751"/>
      </dsp:txXfrm>
    </dsp:sp>
    <dsp:sp modelId="{8F943E5C-5A6F-4921-9A89-AE3EC58F5B81}">
      <dsp:nvSpPr>
        <dsp:cNvPr id="0" name=""/>
        <dsp:cNvSpPr/>
      </dsp:nvSpPr>
      <dsp:spPr>
        <a:xfrm>
          <a:off x="0" y="2773943"/>
          <a:ext cx="6263640" cy="83197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But, in reality, most sales professionals give up after 2 calls – so make sure you </a:t>
          </a:r>
          <a:r>
            <a:rPr lang="en-US" sz="1500" b="0" i="0" u="sng" kern="1200">
              <a:hlinkClick xmlns:r="http://schemas.openxmlformats.org/officeDocument/2006/relationships" r:id="rId2"/>
            </a:rPr>
            <a:t>always follow up</a:t>
          </a:r>
          <a:r>
            <a:rPr lang="en-US" sz="1500" b="0" i="0" kern="1200"/>
            <a:t>.</a:t>
          </a:r>
          <a:endParaRPr lang="en-US" sz="1500" kern="1200"/>
        </a:p>
      </dsp:txBody>
      <dsp:txXfrm>
        <a:off x="40614" y="2814557"/>
        <a:ext cx="6182412" cy="750751"/>
      </dsp:txXfrm>
    </dsp:sp>
    <dsp:sp modelId="{9E381EEA-6D6B-46CD-8F42-D0F50B9121F3}">
      <dsp:nvSpPr>
        <dsp:cNvPr id="0" name=""/>
        <dsp:cNvSpPr/>
      </dsp:nvSpPr>
      <dsp:spPr>
        <a:xfrm>
          <a:off x="0" y="3649123"/>
          <a:ext cx="6263640" cy="83197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Following up isn’t easy.</a:t>
          </a:r>
          <a:endParaRPr lang="en-US" sz="1500" kern="1200"/>
        </a:p>
      </dsp:txBody>
      <dsp:txXfrm>
        <a:off x="40614" y="3689737"/>
        <a:ext cx="6182412" cy="750751"/>
      </dsp:txXfrm>
    </dsp:sp>
    <dsp:sp modelId="{87167EBE-339D-4011-8753-A0E0747762E8}">
      <dsp:nvSpPr>
        <dsp:cNvPr id="0" name=""/>
        <dsp:cNvSpPr/>
      </dsp:nvSpPr>
      <dsp:spPr>
        <a:xfrm>
          <a:off x="0" y="4524303"/>
          <a:ext cx="6263640" cy="8319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In fact, it’s currently ranked as </a:t>
          </a:r>
          <a:r>
            <a:rPr lang="en-US" sz="1500" b="1" i="0" kern="1200"/>
            <a:t>the third biggest challenge for sales teams</a:t>
          </a:r>
          <a:r>
            <a:rPr lang="en-US" sz="1500" b="0" i="0" kern="1200"/>
            <a:t>.</a:t>
          </a:r>
          <a:endParaRPr lang="en-US" sz="1500" kern="1200"/>
        </a:p>
      </dsp:txBody>
      <dsp:txXfrm>
        <a:off x="40614" y="4564917"/>
        <a:ext cx="6182412" cy="7507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EA273-77F8-49A1-A2DA-0F968927873B}">
      <dsp:nvSpPr>
        <dsp:cNvPr id="0" name=""/>
        <dsp:cNvSpPr/>
      </dsp:nvSpPr>
      <dsp:spPr>
        <a:xfrm>
          <a:off x="0" y="250381"/>
          <a:ext cx="6263640" cy="16314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If you take a closer look at your sales process, you’re likely to notice that it takes about the same amount of time to close each deal.</a:t>
          </a:r>
          <a:endParaRPr lang="en-US" sz="1900" kern="1200"/>
        </a:p>
      </dsp:txBody>
      <dsp:txXfrm>
        <a:off x="79643" y="330024"/>
        <a:ext cx="6104354" cy="1472209"/>
      </dsp:txXfrm>
    </dsp:sp>
    <dsp:sp modelId="{564FC0A2-A40E-455C-A17C-959D12C6F2D1}">
      <dsp:nvSpPr>
        <dsp:cNvPr id="0" name=""/>
        <dsp:cNvSpPr/>
      </dsp:nvSpPr>
      <dsp:spPr>
        <a:xfrm>
          <a:off x="0" y="1936596"/>
          <a:ext cx="6263640" cy="163149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Instead, make sure you concentrate your efforts on the best, most sales-ready, high value leads, and avoid getting distracted by anything that won’t push the needle for you or your business.</a:t>
          </a:r>
          <a:endParaRPr lang="en-US" sz="1900" kern="1200"/>
        </a:p>
      </dsp:txBody>
      <dsp:txXfrm>
        <a:off x="79643" y="2016239"/>
        <a:ext cx="6104354" cy="1472209"/>
      </dsp:txXfrm>
    </dsp:sp>
    <dsp:sp modelId="{E86DBA5D-A028-4397-BD2D-499946336891}">
      <dsp:nvSpPr>
        <dsp:cNvPr id="0" name=""/>
        <dsp:cNvSpPr/>
      </dsp:nvSpPr>
      <dsp:spPr>
        <a:xfrm>
          <a:off x="0" y="3622811"/>
          <a:ext cx="6263640" cy="16314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For example, if you sort your </a:t>
          </a:r>
          <a:r>
            <a:rPr lang="en-US" sz="1900" b="0" i="0" u="sng" kern="1200">
              <a:hlinkClick xmlns:r="http://schemas.openxmlformats.org/officeDocument/2006/relationships" r:id="rId1"/>
            </a:rPr>
            <a:t>sales dashboard</a:t>
          </a:r>
          <a:r>
            <a:rPr lang="en-US" sz="1900" b="0" i="0" kern="1200"/>
            <a:t> from high to low, instead of by date, you can instantly see which leads are the most valuable to your business. By viewing your sales activities for each lead, you can identify which leads are the most engaged and which ones you should then focus on.</a:t>
          </a:r>
          <a:endParaRPr lang="en-US" sz="1900" kern="1200"/>
        </a:p>
      </dsp:txBody>
      <dsp:txXfrm>
        <a:off x="79643" y="3702454"/>
        <a:ext cx="6104354" cy="14722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416B0-2574-4FC3-9B31-D7F364CB0899}">
      <dsp:nvSpPr>
        <dsp:cNvPr id="0" name=""/>
        <dsp:cNvSpPr/>
      </dsp:nvSpPr>
      <dsp:spPr>
        <a:xfrm>
          <a:off x="0" y="123691"/>
          <a:ext cx="6263640" cy="12754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As important as it is to focus on high value leads, it’s equally as important to know when to let go of a lead, too.</a:t>
          </a:r>
          <a:endParaRPr lang="en-US" sz="1800" kern="1200"/>
        </a:p>
      </dsp:txBody>
      <dsp:txXfrm>
        <a:off x="62262" y="185953"/>
        <a:ext cx="6139116" cy="1150922"/>
      </dsp:txXfrm>
    </dsp:sp>
    <dsp:sp modelId="{A8558DE1-8B54-4D36-A7B2-D602D0053DC3}">
      <dsp:nvSpPr>
        <dsp:cNvPr id="0" name=""/>
        <dsp:cNvSpPr/>
      </dsp:nvSpPr>
      <dsp:spPr>
        <a:xfrm>
          <a:off x="0" y="1450977"/>
          <a:ext cx="6263640" cy="127544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Letting go can be hard, especially when you have spent weeks or even months building and </a:t>
          </a:r>
          <a:r>
            <a:rPr lang="en-US" sz="1800" b="0" i="0" u="sng" kern="1200">
              <a:hlinkClick xmlns:r="http://schemas.openxmlformats.org/officeDocument/2006/relationships" r:id="rId1"/>
            </a:rPr>
            <a:t>nurturing a relationship with them</a:t>
          </a:r>
          <a:r>
            <a:rPr lang="en-US" sz="1800" b="0" i="0" kern="1200"/>
            <a:t>.</a:t>
          </a:r>
          <a:endParaRPr lang="en-US" sz="1800" kern="1200"/>
        </a:p>
      </dsp:txBody>
      <dsp:txXfrm>
        <a:off x="62262" y="1513239"/>
        <a:ext cx="6139116" cy="1150922"/>
      </dsp:txXfrm>
    </dsp:sp>
    <dsp:sp modelId="{9FF92748-9E69-4EF2-A859-3F359175FD15}">
      <dsp:nvSpPr>
        <dsp:cNvPr id="0" name=""/>
        <dsp:cNvSpPr/>
      </dsp:nvSpPr>
      <dsp:spPr>
        <a:xfrm>
          <a:off x="0" y="2778263"/>
          <a:ext cx="6263640" cy="127544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A lead is dead when they clearly state they’re not interested, when they can’t be contacted, or you’ve spoken to them multiple times and they can’t be pushed through to the next stage of the pipeline.</a:t>
          </a:r>
          <a:endParaRPr lang="en-US" sz="1800" kern="1200"/>
        </a:p>
      </dsp:txBody>
      <dsp:txXfrm>
        <a:off x="62262" y="2840525"/>
        <a:ext cx="6139116" cy="1150922"/>
      </dsp:txXfrm>
    </dsp:sp>
    <dsp:sp modelId="{B38C5CC0-7497-4E66-9D95-6A217DB49F6F}">
      <dsp:nvSpPr>
        <dsp:cNvPr id="0" name=""/>
        <dsp:cNvSpPr/>
      </dsp:nvSpPr>
      <dsp:spPr>
        <a:xfrm>
          <a:off x="0" y="4105550"/>
          <a:ext cx="6263640" cy="127544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Learn to identify these dead leads quickly, so you can move on </a:t>
          </a:r>
          <a:r>
            <a:rPr lang="en-US" sz="1800" b="0" i="0" u="sng" kern="1200">
              <a:hlinkClick xmlns:r="http://schemas.openxmlformats.org/officeDocument/2006/relationships" r:id="rId2"/>
            </a:rPr>
            <a:t>to the next sales opportunity</a:t>
          </a:r>
          <a:r>
            <a:rPr lang="en-US" sz="1800" b="0" i="0" kern="1200"/>
            <a:t> to close a big deal – without wasting any more time trying to breathe life into leads that simply won’t buy from you.</a:t>
          </a:r>
          <a:endParaRPr lang="en-US" sz="1800" kern="1200"/>
        </a:p>
      </dsp:txBody>
      <dsp:txXfrm>
        <a:off x="62262" y="4167812"/>
        <a:ext cx="6139116" cy="1150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1F041-1758-43C4-8AF2-FC7E11D87E69}">
      <dsp:nvSpPr>
        <dsp:cNvPr id="0" name=""/>
        <dsp:cNvSpPr/>
      </dsp:nvSpPr>
      <dsp:spPr>
        <a:xfrm>
          <a:off x="382315" y="1155122"/>
          <a:ext cx="622529" cy="6225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ED0A76-3CB4-4911-8582-69BF451E8852}">
      <dsp:nvSpPr>
        <dsp:cNvPr id="0" name=""/>
        <dsp:cNvSpPr/>
      </dsp:nvSpPr>
      <dsp:spPr>
        <a:xfrm>
          <a:off x="1881"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i="0" kern="1200"/>
            <a:t>4. Monitor pipeline metrics</a:t>
          </a:r>
          <a:endParaRPr lang="en-US" sz="1300" kern="1200"/>
        </a:p>
      </dsp:txBody>
      <dsp:txXfrm>
        <a:off x="1881" y="2026059"/>
        <a:ext cx="1383398" cy="553359"/>
      </dsp:txXfrm>
    </dsp:sp>
    <dsp:sp modelId="{AEDC2EF8-E662-4718-87AA-719C4AA2465A}">
      <dsp:nvSpPr>
        <dsp:cNvPr id="0" name=""/>
        <dsp:cNvSpPr/>
      </dsp:nvSpPr>
      <dsp:spPr>
        <a:xfrm>
          <a:off x="2007808" y="1155122"/>
          <a:ext cx="622529" cy="6225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8924AE-232C-48E6-A777-744E5D4F6A3C}">
      <dsp:nvSpPr>
        <dsp:cNvPr id="0" name=""/>
        <dsp:cNvSpPr/>
      </dsp:nvSpPr>
      <dsp:spPr>
        <a:xfrm>
          <a:off x="1627374"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i="0" kern="1200"/>
            <a:t>5. Review (and improve) your pipeline processes</a:t>
          </a:r>
          <a:endParaRPr lang="en-US" sz="1300" kern="1200"/>
        </a:p>
      </dsp:txBody>
      <dsp:txXfrm>
        <a:off x="1627374" y="2026059"/>
        <a:ext cx="1383398" cy="553359"/>
      </dsp:txXfrm>
    </dsp:sp>
    <dsp:sp modelId="{43ED47BB-5032-43E0-9882-6A0996139D73}">
      <dsp:nvSpPr>
        <dsp:cNvPr id="0" name=""/>
        <dsp:cNvSpPr/>
      </dsp:nvSpPr>
      <dsp:spPr>
        <a:xfrm>
          <a:off x="3633301" y="1155122"/>
          <a:ext cx="622529" cy="622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F20019-AF9A-4569-8B90-02FF4E6CC297}">
      <dsp:nvSpPr>
        <dsp:cNvPr id="0" name=""/>
        <dsp:cNvSpPr/>
      </dsp:nvSpPr>
      <dsp:spPr>
        <a:xfrm>
          <a:off x="3252867"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i="0" kern="1200"/>
            <a:t>6. Update your pipeline regularly</a:t>
          </a:r>
          <a:endParaRPr lang="en-US" sz="1300" kern="1200"/>
        </a:p>
      </dsp:txBody>
      <dsp:txXfrm>
        <a:off x="3252867" y="2026059"/>
        <a:ext cx="1383398" cy="553359"/>
      </dsp:txXfrm>
    </dsp:sp>
    <dsp:sp modelId="{ED74CFA7-9E72-4CEF-A2BF-E22B998CC909}">
      <dsp:nvSpPr>
        <dsp:cNvPr id="0" name=""/>
        <dsp:cNvSpPr/>
      </dsp:nvSpPr>
      <dsp:spPr>
        <a:xfrm>
          <a:off x="5258795" y="1155122"/>
          <a:ext cx="622529" cy="6225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E534A6-59E4-4873-B87E-FAEF2E2C4A3B}">
      <dsp:nvSpPr>
        <dsp:cNvPr id="0" name=""/>
        <dsp:cNvSpPr/>
      </dsp:nvSpPr>
      <dsp:spPr>
        <a:xfrm>
          <a:off x="4878360"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i="0" kern="1200"/>
            <a:t>7. Keep your sales cycle short</a:t>
          </a:r>
          <a:endParaRPr lang="en-US" sz="1300" kern="1200"/>
        </a:p>
      </dsp:txBody>
      <dsp:txXfrm>
        <a:off x="4878360" y="2026059"/>
        <a:ext cx="1383398" cy="553359"/>
      </dsp:txXfrm>
    </dsp:sp>
    <dsp:sp modelId="{9C7D8496-6437-4908-AD44-A459456B07C4}">
      <dsp:nvSpPr>
        <dsp:cNvPr id="0" name=""/>
        <dsp:cNvSpPr/>
      </dsp:nvSpPr>
      <dsp:spPr>
        <a:xfrm>
          <a:off x="1195062" y="2925268"/>
          <a:ext cx="622529" cy="6225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54B7A-EC69-4256-873E-93E35D1498FB}">
      <dsp:nvSpPr>
        <dsp:cNvPr id="0" name=""/>
        <dsp:cNvSpPr/>
      </dsp:nvSpPr>
      <dsp:spPr>
        <a:xfrm>
          <a:off x="814627" y="3796205"/>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i="0" kern="1200"/>
            <a:t>8. Create a standardized sales process</a:t>
          </a:r>
          <a:endParaRPr lang="en-US" sz="1300" kern="1200"/>
        </a:p>
      </dsp:txBody>
      <dsp:txXfrm>
        <a:off x="814627" y="3796205"/>
        <a:ext cx="1383398" cy="553359"/>
      </dsp:txXfrm>
    </dsp:sp>
    <dsp:sp modelId="{F6FEED31-77CE-4070-A578-3D674DCCD5FE}">
      <dsp:nvSpPr>
        <dsp:cNvPr id="0" name=""/>
        <dsp:cNvSpPr/>
      </dsp:nvSpPr>
      <dsp:spPr>
        <a:xfrm>
          <a:off x="2820555" y="2925268"/>
          <a:ext cx="622529" cy="6225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F5F579-B0F3-443F-9169-6FF4041A471B}">
      <dsp:nvSpPr>
        <dsp:cNvPr id="0" name=""/>
        <dsp:cNvSpPr/>
      </dsp:nvSpPr>
      <dsp:spPr>
        <a:xfrm>
          <a:off x="2440120" y="3796205"/>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i="0" kern="1200"/>
            <a:t>9. Give your prospects more content</a:t>
          </a:r>
          <a:endParaRPr lang="en-US" sz="1300" kern="1200"/>
        </a:p>
      </dsp:txBody>
      <dsp:txXfrm>
        <a:off x="2440120" y="3796205"/>
        <a:ext cx="1383398" cy="553359"/>
      </dsp:txXfrm>
    </dsp:sp>
    <dsp:sp modelId="{4789F3A2-8413-42A6-841A-9E72A3E6490D}">
      <dsp:nvSpPr>
        <dsp:cNvPr id="0" name=""/>
        <dsp:cNvSpPr/>
      </dsp:nvSpPr>
      <dsp:spPr>
        <a:xfrm>
          <a:off x="4446048" y="2925268"/>
          <a:ext cx="622529" cy="6225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EFB288-AB1F-4E49-8137-2DA7C3C1DB26}">
      <dsp:nvSpPr>
        <dsp:cNvPr id="0" name=""/>
        <dsp:cNvSpPr/>
      </dsp:nvSpPr>
      <dsp:spPr>
        <a:xfrm>
          <a:off x="4065613" y="3796205"/>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i="0" kern="1200"/>
            <a:t>10. Use a CRM to manage your sales</a:t>
          </a:r>
          <a:endParaRPr lang="en-US" sz="1300" kern="1200"/>
        </a:p>
      </dsp:txBody>
      <dsp:txXfrm>
        <a:off x="4065613" y="3796205"/>
        <a:ext cx="1383398" cy="5533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1CE54-DE80-44D9-B4FB-B210E24818D9}">
      <dsp:nvSpPr>
        <dsp:cNvPr id="0" name=""/>
        <dsp:cNvSpPr/>
      </dsp:nvSpPr>
      <dsp:spPr>
        <a:xfrm>
          <a:off x="0" y="113904"/>
          <a:ext cx="6263640" cy="1712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A sales pipeline can be compared to the beating heart of your business. That’s why its importance and value can hardly be overestimated.</a:t>
          </a:r>
          <a:endParaRPr lang="en-US" sz="2400" kern="1200"/>
        </a:p>
      </dsp:txBody>
      <dsp:txXfrm>
        <a:off x="83616" y="197520"/>
        <a:ext cx="6096408" cy="1545648"/>
      </dsp:txXfrm>
    </dsp:sp>
    <dsp:sp modelId="{36C8819B-6B47-4A99-A759-58D0845CD54D}">
      <dsp:nvSpPr>
        <dsp:cNvPr id="0" name=""/>
        <dsp:cNvSpPr/>
      </dsp:nvSpPr>
      <dsp:spPr>
        <a:xfrm>
          <a:off x="0" y="1895904"/>
          <a:ext cx="6263640" cy="17128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This means that if you don’t manage your pipeline successfully, then you risk losing out on new customers and your business could suffer.</a:t>
          </a:r>
          <a:endParaRPr lang="en-US" sz="2400" kern="1200"/>
        </a:p>
      </dsp:txBody>
      <dsp:txXfrm>
        <a:off x="83616" y="1979520"/>
        <a:ext cx="6096408" cy="1545648"/>
      </dsp:txXfrm>
    </dsp:sp>
    <dsp:sp modelId="{BDCA058B-DEF4-45DF-8795-B851CA690DDD}">
      <dsp:nvSpPr>
        <dsp:cNvPr id="0" name=""/>
        <dsp:cNvSpPr/>
      </dsp:nvSpPr>
      <dsp:spPr>
        <a:xfrm>
          <a:off x="0" y="3677904"/>
          <a:ext cx="6263640" cy="17128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With more than 60% of sales managers saying that their company does a poor job of managing their sales pipeline, chances are you need to improve the way yours works, too.</a:t>
          </a:r>
          <a:endParaRPr lang="en-US" sz="2400" kern="1200"/>
        </a:p>
      </dsp:txBody>
      <dsp:txXfrm>
        <a:off x="83616" y="3761520"/>
        <a:ext cx="6096408" cy="15456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E8F8-72B0-62A9-58B3-EBBFC8523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6B64D2-9FE2-FD41-73BF-BCC6AF59E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BCE26-0877-2A6E-F35B-4588464C8C67}"/>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5" name="Footer Placeholder 4">
            <a:extLst>
              <a:ext uri="{FF2B5EF4-FFF2-40B4-BE49-F238E27FC236}">
                <a16:creationId xmlns:a16="http://schemas.microsoft.com/office/drawing/2014/main" id="{45189853-31B5-9E12-C880-8BFBB262D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08DCA-93FB-868F-A7E2-339B65281C3D}"/>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421390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8AB3-D51F-A368-79B1-737ED5CB0A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882326-E3E7-769B-4C6A-B98FB568E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1327B-4682-A705-851C-6B8B4855DA29}"/>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5" name="Footer Placeholder 4">
            <a:extLst>
              <a:ext uri="{FF2B5EF4-FFF2-40B4-BE49-F238E27FC236}">
                <a16:creationId xmlns:a16="http://schemas.microsoft.com/office/drawing/2014/main" id="{4D0ED5CF-DAFC-7FBA-EF47-493EBA524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BD557-7C70-5DE9-7FB1-BA60F36B8563}"/>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313010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A4387-04B0-307C-1AD2-0AE5DC4C9D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E8C2EE-F0A6-73CD-3E79-7E2AE77D3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42071-12CD-3986-92F4-67E750D9B6DE}"/>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5" name="Footer Placeholder 4">
            <a:extLst>
              <a:ext uri="{FF2B5EF4-FFF2-40B4-BE49-F238E27FC236}">
                <a16:creationId xmlns:a16="http://schemas.microsoft.com/office/drawing/2014/main" id="{3B032837-94DE-37AC-658B-7620A0483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B9BD3-9078-85E1-DA7A-0FF6EBDA7B8F}"/>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142941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B0B8-8C5E-E14E-9F15-7E4DBB01C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51FA7-007E-9FD5-B8AF-F30B6C4C6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EAEAD-28FA-C1B9-75B2-3E3D909D1733}"/>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5" name="Footer Placeholder 4">
            <a:extLst>
              <a:ext uri="{FF2B5EF4-FFF2-40B4-BE49-F238E27FC236}">
                <a16:creationId xmlns:a16="http://schemas.microsoft.com/office/drawing/2014/main" id="{7FB74B35-3164-6C07-774C-8580A57BD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0DDF3-B4B1-4584-5562-E2F7DF2FB843}"/>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223661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61C8-E82A-F52F-B7DA-44B3B1B1D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F9C73-73F9-56E8-A470-5AAA907DF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EF4F9-D213-1971-5883-1F5AE3281274}"/>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5" name="Footer Placeholder 4">
            <a:extLst>
              <a:ext uri="{FF2B5EF4-FFF2-40B4-BE49-F238E27FC236}">
                <a16:creationId xmlns:a16="http://schemas.microsoft.com/office/drawing/2014/main" id="{DEA5B885-FEE7-D75F-1A0A-3B17D0102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DC0C4-2FC0-C08E-9DEE-26CC0A995DC6}"/>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405615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9659-25DD-1EEC-6263-BE51767DB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26E5E-E6B1-339F-B0CD-28A3E808E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0AF761-0167-38DC-3073-316372A82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9BB400-67AF-3EA2-5C7B-7AB46518EC14}"/>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6" name="Footer Placeholder 5">
            <a:extLst>
              <a:ext uri="{FF2B5EF4-FFF2-40B4-BE49-F238E27FC236}">
                <a16:creationId xmlns:a16="http://schemas.microsoft.com/office/drawing/2014/main" id="{F0E77373-4D9D-6058-7E4C-C616DC8BD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58BB9-B767-3C64-7648-EFA4FD1F66A5}"/>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104311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1BD5-F9EA-94F6-A105-BCF291C460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618F89-037F-189A-239A-86D4716C9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23CE9-8E16-9059-A42D-7000AC899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CD7A6-AE89-B120-8628-6E3363FA3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4501C-B573-8F00-7F69-F77D2227B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32B874-84BF-E949-F6FB-36414BDB8C78}"/>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8" name="Footer Placeholder 7">
            <a:extLst>
              <a:ext uri="{FF2B5EF4-FFF2-40B4-BE49-F238E27FC236}">
                <a16:creationId xmlns:a16="http://schemas.microsoft.com/office/drawing/2014/main" id="{893E6B7B-A0AB-8DD9-DC44-D7F320907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29918-36DD-CDDC-94BD-00D2A73B16A1}"/>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298455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62AA-5571-065D-E970-9C6B7EB1E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33ABFC-F206-6F7B-C01C-13CF2C443F07}"/>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4" name="Footer Placeholder 3">
            <a:extLst>
              <a:ext uri="{FF2B5EF4-FFF2-40B4-BE49-F238E27FC236}">
                <a16:creationId xmlns:a16="http://schemas.microsoft.com/office/drawing/2014/main" id="{EC9C6E1A-4E61-0B09-48EA-E8F50F2902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C971D-4E90-0312-2C85-34F09C0FC8D5}"/>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399302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C03C5B-A6E7-2C0E-5976-717FE96C131A}"/>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3" name="Footer Placeholder 2">
            <a:extLst>
              <a:ext uri="{FF2B5EF4-FFF2-40B4-BE49-F238E27FC236}">
                <a16:creationId xmlns:a16="http://schemas.microsoft.com/office/drawing/2014/main" id="{828AE500-BBC4-ED9E-D1AB-91523D3429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2ED02A-E762-71D4-FF20-FA0278426F20}"/>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415728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3F24-59DA-2962-D1F6-2A338534A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93AD9D-084F-4901-A74C-D243ABC41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D47D04-C875-72A9-C371-FA19B68C9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BF8E9-A0EE-8359-6C1D-6A7472A782F5}"/>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6" name="Footer Placeholder 5">
            <a:extLst>
              <a:ext uri="{FF2B5EF4-FFF2-40B4-BE49-F238E27FC236}">
                <a16:creationId xmlns:a16="http://schemas.microsoft.com/office/drawing/2014/main" id="{6B191617-F80D-4E95-E93C-9D32178C5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853F2-AA73-FBF1-945F-364A4B45A33E}"/>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228664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B124-C5B1-058B-1005-E0A6D649D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ADDBC-0C11-3A68-93AA-783F29131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78DF1B-8ECC-936A-406B-D5BE9A996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0AF83-AD45-7157-FDD0-717CDCBFAE29}"/>
              </a:ext>
            </a:extLst>
          </p:cNvPr>
          <p:cNvSpPr>
            <a:spLocks noGrp="1"/>
          </p:cNvSpPr>
          <p:nvPr>
            <p:ph type="dt" sz="half" idx="10"/>
          </p:nvPr>
        </p:nvSpPr>
        <p:spPr/>
        <p:txBody>
          <a:bodyPr/>
          <a:lstStyle/>
          <a:p>
            <a:fld id="{A0FFB161-F14A-4034-B265-6B94C0530273}" type="datetimeFigureOut">
              <a:rPr lang="en-US" smtClean="0"/>
              <a:t>1/11/2023</a:t>
            </a:fld>
            <a:endParaRPr lang="en-US"/>
          </a:p>
        </p:txBody>
      </p:sp>
      <p:sp>
        <p:nvSpPr>
          <p:cNvPr id="6" name="Footer Placeholder 5">
            <a:extLst>
              <a:ext uri="{FF2B5EF4-FFF2-40B4-BE49-F238E27FC236}">
                <a16:creationId xmlns:a16="http://schemas.microsoft.com/office/drawing/2014/main" id="{5BE88C38-9CEA-5320-6C83-CEDA48554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8C14A-AE0E-2D69-E805-89B7FECFA615}"/>
              </a:ext>
            </a:extLst>
          </p:cNvPr>
          <p:cNvSpPr>
            <a:spLocks noGrp="1"/>
          </p:cNvSpPr>
          <p:nvPr>
            <p:ph type="sldNum" sz="quarter" idx="12"/>
          </p:nvPr>
        </p:nvSpPr>
        <p:spPr/>
        <p:txBody>
          <a:bodyPr/>
          <a:lstStyle/>
          <a:p>
            <a:fld id="{26FA6785-D6E5-4E35-B4EE-5034702A87D9}" type="slidenum">
              <a:rPr lang="en-US" smtClean="0"/>
              <a:t>‹#›</a:t>
            </a:fld>
            <a:endParaRPr lang="en-US"/>
          </a:p>
        </p:txBody>
      </p:sp>
    </p:spTree>
    <p:extLst>
      <p:ext uri="{BB962C8B-B14F-4D97-AF65-F5344CB8AC3E}">
        <p14:creationId xmlns:p14="http://schemas.microsoft.com/office/powerpoint/2010/main" val="81965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57646-37B6-0A6F-20D5-87268CFC7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6F3B51-317C-7A07-338A-0ECFC51E6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95959-DF04-0DCF-C585-BF54CA82F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FB161-F14A-4034-B265-6B94C0530273}" type="datetimeFigureOut">
              <a:rPr lang="en-US" smtClean="0"/>
              <a:t>1/11/2023</a:t>
            </a:fld>
            <a:endParaRPr lang="en-US"/>
          </a:p>
        </p:txBody>
      </p:sp>
      <p:sp>
        <p:nvSpPr>
          <p:cNvPr id="5" name="Footer Placeholder 4">
            <a:extLst>
              <a:ext uri="{FF2B5EF4-FFF2-40B4-BE49-F238E27FC236}">
                <a16:creationId xmlns:a16="http://schemas.microsoft.com/office/drawing/2014/main" id="{7B1BBEAE-7DD6-0769-94D0-B9539B8AD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5B6756-0545-D40D-D6C1-62F487ABC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A6785-D6E5-4E35-B4EE-5034702A87D9}" type="slidenum">
              <a:rPr lang="en-US" smtClean="0"/>
              <a:t>‹#›</a:t>
            </a:fld>
            <a:endParaRPr lang="en-US"/>
          </a:p>
        </p:txBody>
      </p:sp>
    </p:spTree>
    <p:extLst>
      <p:ext uri="{BB962C8B-B14F-4D97-AF65-F5344CB8AC3E}">
        <p14:creationId xmlns:p14="http://schemas.microsoft.com/office/powerpoint/2010/main" val="407917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31601-06F8-64C9-C15A-D28C26408B94}"/>
              </a:ext>
            </a:extLst>
          </p:cNvPr>
          <p:cNvSpPr>
            <a:spLocks noGrp="1"/>
          </p:cNvSpPr>
          <p:nvPr>
            <p:ph type="ctrTitle"/>
          </p:nvPr>
        </p:nvSpPr>
        <p:spPr>
          <a:xfrm>
            <a:off x="1094095" y="851517"/>
            <a:ext cx="5238466" cy="2991416"/>
          </a:xfrm>
        </p:spPr>
        <p:txBody>
          <a:bodyPr anchor="b">
            <a:normAutofit/>
          </a:bodyPr>
          <a:lstStyle/>
          <a:p>
            <a:pPr algn="l"/>
            <a:r>
              <a:rPr lang="en-US" sz="5600"/>
              <a:t>BEST WAY TO IMPROVE PIPING MANAGEMENT</a:t>
            </a:r>
          </a:p>
        </p:txBody>
      </p:sp>
      <p:sp>
        <p:nvSpPr>
          <p:cNvPr id="3" name="Subtitle 2">
            <a:extLst>
              <a:ext uri="{FF2B5EF4-FFF2-40B4-BE49-F238E27FC236}">
                <a16:creationId xmlns:a16="http://schemas.microsoft.com/office/drawing/2014/main" id="{4363B42F-182B-CD25-6E38-9EA33E213B22}"/>
              </a:ext>
            </a:extLst>
          </p:cNvPr>
          <p:cNvSpPr>
            <a:spLocks noGrp="1"/>
          </p:cNvSpPr>
          <p:nvPr>
            <p:ph type="subTitle" idx="1"/>
          </p:nvPr>
        </p:nvSpPr>
        <p:spPr>
          <a:xfrm>
            <a:off x="1094096" y="3842932"/>
            <a:ext cx="4167115" cy="2163551"/>
          </a:xfrm>
        </p:spPr>
        <p:txBody>
          <a:bodyPr anchor="t">
            <a:normAutofit/>
          </a:bodyPr>
          <a:lstStyle/>
          <a:p>
            <a:pPr algn="l"/>
            <a:r>
              <a:rPr lang="en-US"/>
              <a:t>19-NTU-CS-1122</a:t>
            </a:r>
          </a:p>
          <a:p>
            <a:pPr algn="l"/>
            <a:r>
              <a:rPr lang="en-US"/>
              <a:t>MUHAMMAD SHEHZAIB</a:t>
            </a:r>
          </a:p>
        </p:txBody>
      </p:sp>
      <p:sp>
        <p:nvSpPr>
          <p:cNvPr id="24" name="Freeform: Shape 2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Upward trend">
            <a:extLst>
              <a:ext uri="{FF2B5EF4-FFF2-40B4-BE49-F238E27FC236}">
                <a16:creationId xmlns:a16="http://schemas.microsoft.com/office/drawing/2014/main" id="{9C33E015-5CDC-C139-0A0C-E3454F4BC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02901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7DD60B-358A-1665-4551-FA4C41E25B2A}"/>
              </a:ext>
            </a:extLst>
          </p:cNvPr>
          <p:cNvSpPr>
            <a:spLocks noGrp="1"/>
          </p:cNvSpPr>
          <p:nvPr>
            <p:ph type="title"/>
          </p:nvPr>
        </p:nvSpPr>
        <p:spPr>
          <a:xfrm>
            <a:off x="643467" y="321734"/>
            <a:ext cx="10905066" cy="1135737"/>
          </a:xfrm>
        </p:spPr>
        <p:txBody>
          <a:bodyPr>
            <a:normAutofit/>
          </a:bodyPr>
          <a:lstStyle/>
          <a:p>
            <a:r>
              <a:rPr lang="en-US" sz="3600" b="1" i="0">
                <a:effectLst/>
                <a:latin typeface="Lato" panose="020F0502020204030203" pitchFamily="34" charset="0"/>
              </a:rPr>
              <a:t>What is a sales pipeline?</a:t>
            </a:r>
            <a:endParaRPr lang="en-US"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FDD40243-27A1-E538-3EC8-13AFC8CDCD1A}"/>
              </a:ext>
            </a:extLst>
          </p:cNvPr>
          <p:cNvGraphicFramePr>
            <a:graphicFrameLocks noGrp="1"/>
          </p:cNvGraphicFramePr>
          <p:nvPr>
            <p:ph idx="1"/>
            <p:extLst>
              <p:ext uri="{D42A27DB-BD31-4B8C-83A1-F6EECF244321}">
                <p14:modId xmlns:p14="http://schemas.microsoft.com/office/powerpoint/2010/main" val="38803106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848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A091CF-2FDF-E68E-EB9C-4C73F918BB7C}"/>
              </a:ext>
            </a:extLst>
          </p:cNvPr>
          <p:cNvSpPr>
            <a:spLocks noGrp="1"/>
          </p:cNvSpPr>
          <p:nvPr>
            <p:ph type="title"/>
          </p:nvPr>
        </p:nvSpPr>
        <p:spPr>
          <a:xfrm>
            <a:off x="643467" y="321734"/>
            <a:ext cx="10905066" cy="1135737"/>
          </a:xfrm>
        </p:spPr>
        <p:txBody>
          <a:bodyPr>
            <a:normAutofit/>
          </a:bodyPr>
          <a:lstStyle/>
          <a:p>
            <a:endParaRPr lang="en-US"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D003DF8E-7EAC-D2EA-58DE-04D2B9FCA2FC}"/>
              </a:ext>
            </a:extLst>
          </p:cNvPr>
          <p:cNvGraphicFramePr>
            <a:graphicFrameLocks noGrp="1"/>
          </p:cNvGraphicFramePr>
          <p:nvPr>
            <p:ph idx="1"/>
            <p:extLst>
              <p:ext uri="{D42A27DB-BD31-4B8C-83A1-F6EECF244321}">
                <p14:modId xmlns:p14="http://schemas.microsoft.com/office/powerpoint/2010/main" val="27569862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69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93412D-1558-A16F-1488-86ED4CB76B5A}"/>
              </a:ext>
            </a:extLst>
          </p:cNvPr>
          <p:cNvSpPr>
            <a:spLocks noGrp="1"/>
          </p:cNvSpPr>
          <p:nvPr>
            <p:ph type="title"/>
          </p:nvPr>
        </p:nvSpPr>
        <p:spPr>
          <a:xfrm>
            <a:off x="524741" y="620392"/>
            <a:ext cx="3808268" cy="5504688"/>
          </a:xfrm>
        </p:spPr>
        <p:txBody>
          <a:bodyPr>
            <a:normAutofit/>
          </a:bodyPr>
          <a:lstStyle/>
          <a:p>
            <a:r>
              <a:rPr lang="en-US" sz="6000" b="1" i="0">
                <a:solidFill>
                  <a:schemeClr val="bg1"/>
                </a:solidFill>
                <a:effectLst/>
                <a:latin typeface="Lato" panose="020F0502020204030203" pitchFamily="34" charset="0"/>
              </a:rPr>
              <a:t>best practices to manage your sales pipeline</a:t>
            </a: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2DE9C025-D45A-70D0-E33F-031B3F82F174}"/>
              </a:ext>
            </a:extLst>
          </p:cNvPr>
          <p:cNvGraphicFramePr>
            <a:graphicFrameLocks noGrp="1"/>
          </p:cNvGraphicFramePr>
          <p:nvPr>
            <p:ph idx="1"/>
            <p:extLst>
              <p:ext uri="{D42A27DB-BD31-4B8C-83A1-F6EECF244321}">
                <p14:modId xmlns:p14="http://schemas.microsoft.com/office/powerpoint/2010/main" val="15237520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01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BAF211-1ABD-B77A-5855-CB1B1AAB089E}"/>
              </a:ext>
            </a:extLst>
          </p:cNvPr>
          <p:cNvSpPr>
            <a:spLocks noGrp="1"/>
          </p:cNvSpPr>
          <p:nvPr>
            <p:ph type="title"/>
          </p:nvPr>
        </p:nvSpPr>
        <p:spPr>
          <a:xfrm>
            <a:off x="524741" y="620392"/>
            <a:ext cx="3808268" cy="5504688"/>
          </a:xfrm>
        </p:spPr>
        <p:txBody>
          <a:bodyPr>
            <a:normAutofit/>
          </a:bodyPr>
          <a:lstStyle/>
          <a:p>
            <a:r>
              <a:rPr lang="en-US" sz="6000" b="1" i="0">
                <a:solidFill>
                  <a:schemeClr val="bg1"/>
                </a:solidFill>
                <a:effectLst/>
                <a:latin typeface="Lato" panose="020F0502020204030203" pitchFamily="34" charset="0"/>
              </a:rPr>
              <a:t>2. Focus on the best leads</a:t>
            </a: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07F2BC6A-5BE1-E78A-B7D3-2D8E1F1A661D}"/>
              </a:ext>
            </a:extLst>
          </p:cNvPr>
          <p:cNvGraphicFramePr>
            <a:graphicFrameLocks noGrp="1"/>
          </p:cNvGraphicFramePr>
          <p:nvPr>
            <p:ph idx="1"/>
            <p:extLst>
              <p:ext uri="{D42A27DB-BD31-4B8C-83A1-F6EECF244321}">
                <p14:modId xmlns:p14="http://schemas.microsoft.com/office/powerpoint/2010/main" val="41895078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59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0C2680-2C36-4661-B68E-340151252DB7}"/>
              </a:ext>
            </a:extLst>
          </p:cNvPr>
          <p:cNvSpPr>
            <a:spLocks noGrp="1"/>
          </p:cNvSpPr>
          <p:nvPr>
            <p:ph type="title"/>
          </p:nvPr>
        </p:nvSpPr>
        <p:spPr>
          <a:xfrm>
            <a:off x="524741" y="620392"/>
            <a:ext cx="3808268" cy="5504688"/>
          </a:xfrm>
        </p:spPr>
        <p:txBody>
          <a:bodyPr>
            <a:normAutofit/>
          </a:bodyPr>
          <a:lstStyle/>
          <a:p>
            <a:r>
              <a:rPr lang="en-US" sz="6000" b="1" i="0">
                <a:solidFill>
                  <a:schemeClr val="bg1"/>
                </a:solidFill>
                <a:effectLst/>
                <a:latin typeface="Lato" panose="020F0502020204030203" pitchFamily="34" charset="0"/>
              </a:rPr>
              <a:t>3. Drop dead leads</a:t>
            </a: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E8F5FD8B-C923-DF9C-7656-7A053C71F565}"/>
              </a:ext>
            </a:extLst>
          </p:cNvPr>
          <p:cNvGraphicFramePr>
            <a:graphicFrameLocks noGrp="1"/>
          </p:cNvGraphicFramePr>
          <p:nvPr>
            <p:ph idx="1"/>
            <p:extLst>
              <p:ext uri="{D42A27DB-BD31-4B8C-83A1-F6EECF244321}">
                <p14:modId xmlns:p14="http://schemas.microsoft.com/office/powerpoint/2010/main" val="302217164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366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54DE1F-01B1-2A44-FDF7-ECCFC6EF5119}"/>
              </a:ext>
            </a:extLst>
          </p:cNvPr>
          <p:cNvSpPr>
            <a:spLocks noGrp="1"/>
          </p:cNvSpPr>
          <p:nvPr>
            <p:ph type="title"/>
          </p:nvPr>
        </p:nvSpPr>
        <p:spPr>
          <a:xfrm>
            <a:off x="524741" y="620392"/>
            <a:ext cx="3808268" cy="5504688"/>
          </a:xfrm>
        </p:spPr>
        <p:txBody>
          <a:bodyPr>
            <a:normAutofit/>
          </a:bodyPr>
          <a:lstStyle/>
          <a:p>
            <a:endParaRPr lang="en-US" sz="6000" dirty="0">
              <a:solidFill>
                <a:schemeClr val="bg1"/>
              </a:solidFill>
            </a:endParaRPr>
          </a:p>
        </p:txBody>
      </p:sp>
      <p:graphicFrame>
        <p:nvGraphicFramePr>
          <p:cNvPr id="12" name="Content Placeholder 2">
            <a:extLst>
              <a:ext uri="{FF2B5EF4-FFF2-40B4-BE49-F238E27FC236}">
                <a16:creationId xmlns:a16="http://schemas.microsoft.com/office/drawing/2014/main" id="{879F8598-3CFE-C67B-F9B4-99D0899DF33C}"/>
              </a:ext>
            </a:extLst>
          </p:cNvPr>
          <p:cNvGraphicFramePr>
            <a:graphicFrameLocks noGrp="1"/>
          </p:cNvGraphicFramePr>
          <p:nvPr>
            <p:ph idx="1"/>
            <p:extLst>
              <p:ext uri="{D42A27DB-BD31-4B8C-83A1-F6EECF244321}">
                <p14:modId xmlns:p14="http://schemas.microsoft.com/office/powerpoint/2010/main" val="321322393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19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B38E3-4817-A601-4E15-7AA6813F8CB1}"/>
              </a:ext>
            </a:extLst>
          </p:cNvPr>
          <p:cNvSpPr>
            <a:spLocks noGrp="1"/>
          </p:cNvSpPr>
          <p:nvPr>
            <p:ph type="title"/>
          </p:nvPr>
        </p:nvSpPr>
        <p:spPr>
          <a:xfrm>
            <a:off x="524741" y="620392"/>
            <a:ext cx="3808268" cy="5504688"/>
          </a:xfrm>
        </p:spPr>
        <p:txBody>
          <a:bodyPr>
            <a:normAutofit/>
          </a:bodyPr>
          <a:lstStyle/>
          <a:p>
            <a:r>
              <a:rPr lang="en-US" sz="5600" b="1" i="0">
                <a:solidFill>
                  <a:schemeClr val="bg1"/>
                </a:solidFill>
                <a:effectLst/>
                <a:latin typeface="Lato" panose="020F0502020204030203" pitchFamily="34" charset="0"/>
              </a:rPr>
              <a:t>Conclusion</a:t>
            </a:r>
            <a:endParaRPr lang="en-US" sz="5600">
              <a:solidFill>
                <a:schemeClr val="bg1"/>
              </a:solidFill>
            </a:endParaRPr>
          </a:p>
        </p:txBody>
      </p:sp>
      <p:graphicFrame>
        <p:nvGraphicFramePr>
          <p:cNvPr id="5" name="Content Placeholder 2">
            <a:extLst>
              <a:ext uri="{FF2B5EF4-FFF2-40B4-BE49-F238E27FC236}">
                <a16:creationId xmlns:a16="http://schemas.microsoft.com/office/drawing/2014/main" id="{1E98BCCD-0BCB-E14D-67E8-9F9041BC4AEC}"/>
              </a:ext>
            </a:extLst>
          </p:cNvPr>
          <p:cNvGraphicFramePr>
            <a:graphicFrameLocks noGrp="1"/>
          </p:cNvGraphicFramePr>
          <p:nvPr>
            <p:ph idx="1"/>
            <p:extLst>
              <p:ext uri="{D42A27DB-BD31-4B8C-83A1-F6EECF244321}">
                <p14:modId xmlns:p14="http://schemas.microsoft.com/office/powerpoint/2010/main" val="153939464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99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772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Lato</vt:lpstr>
      <vt:lpstr>Office Theme</vt:lpstr>
      <vt:lpstr>BEST WAY TO IMPROVE PIPING MANAGEMENT</vt:lpstr>
      <vt:lpstr>What is a sales pipeline?</vt:lpstr>
      <vt:lpstr>PowerPoint Presentation</vt:lpstr>
      <vt:lpstr>best practices to manage your sales pipeline</vt:lpstr>
      <vt:lpstr>2. Focus on the best leads</vt:lpstr>
      <vt:lpstr>3. Drop dead leads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WAY TO IMPROVE PIPING MANAGEMENT</dc:title>
  <dc:creator>Shehzaib  Butt -1122</dc:creator>
  <cp:lastModifiedBy>Shehzaib  Butt -1122</cp:lastModifiedBy>
  <cp:revision>1</cp:revision>
  <dcterms:created xsi:type="dcterms:W3CDTF">2023-01-10T19:36:59Z</dcterms:created>
  <dcterms:modified xsi:type="dcterms:W3CDTF">2023-01-10T19:44:31Z</dcterms:modified>
</cp:coreProperties>
</file>