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 id="267" r:id="rId19"/>
  </p:sldIdLst>
  <p:sldSz cx="1216152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Begin the lesson by asking students what they think a polygon is to assess prior knowledge. Explain that a polygon is a 2D shape with straight sides that are fully closed. Use visual aids to show different polygons and engage the class in counting the sides of each shape. Introduce shapes with 3 sides (triangle), 4 sides (rectangle, square), 5 sides (pentagon), and 6 sides (hexagon). Ensure to pronounce the names clearly and repeat them to help students memorize. Encourage students to draw their own polygons and practice naming them. This will help solidify their understanding of polygons and their characteristics.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wraps up the lesson on polygons by revisiting the shape hunt activity and reinforcing the definition of a polygon. It's a chance to celebrate the students' efforts and encourage them to share what they've learned. Emphasize that understanding shapes is not just a math skill but also a way to better understand the many structures and designs they see every day. Encourage the students to continue observing and identifying polygons in their environment, fostering a natural curiosity and connection between the lesson and the real world.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Introduce the concept of polygons to the students by defining what a polygon is. Emphasize the characteristics of polygons, particularly that they are two-dimensional shapes with straight sides that connect to form a closed figure. Make sure to clarify that polygons do not have curved sides. For this lesson, limit the discussion to polygons with up to six sides, which includes triangles, quadrilaterals, pentagons, and hexagons. Use visual aids to help students identify and count the sides of each shape. This will prepare them for recognizing and naming polygons in their environment and in more advanced mathematical contexts.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students to the concept of triangles as the simplest polygon with three sides. Start by explaining what a triangle is and its basic properties. Engage the students by counting the sides of a triangle together. Then, introduce the different types of triangles: equilateral (all sides the same length), isosceles (two sides the same length), and scalene (all sides different lengths). Use visuals to help students identify and differentiate between these types. Encourage students to draw their own triangles and identify the type. Discuss how triangles are everywhere in the world around us, from signs to objects.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students to the concept of quadrilaterals, a type of polygon with four sides. Start by explaining what a quadrilateral is and then engage the students by counting the sides of familiar shapes like squares and rectangles. Encourage them to think of other quadrilaterals they may know, such as trapezoids and kites, and discuss the properties that make each of these shapes unique. The goal is to help students recognize and name different quadrilaterals in their environment and understand that the number of sides is what determines the type of polygon.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students to pentagons, a type of polygon with five sides. Start by explaining what a pentagon is and show them various examples, including both regular pentagons (with equal sides and angles) and irregular pentagons. Have the students use their fingers to trace the sides of a pentagon on a worksheet or in the air to physically engage with the concept. Discuss how pentagons can look different; for example, a house's front might resemble a pentagon or a home plate in baseball. Encourage students to recognize pentagons in the classroom or at home to reinforce their understanding of shapes in their environment.</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Introduce the hexagon by defining it as a six-sided polygon. Show a hexagon and engage the class in counting its sides aloud. Highlight how hexagons appear in nature by showing pictures of honeycombs, which can help students relate the shape to real-life objects. Encourage students to draw their own hexagons using rulers, reinforcing the concept of equal sides and angles. This activity will help solidify their understanding of polygons and specifically hexagons, combining visual, auditory, and kinesthetic learning methods.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is designed to be interactive and engaging for second-grade students. Begin by explaining what a polygon is: a flat shape with straight sides. Show them various polygons one at a time and have the class count the sides aloud. Then, move on to the guessing game where you show a shape without naming it, and the students have to guess the name of the polygon based on the number of sides. For example, if it has three sides, it's a triangle; four sides, a square or rectangle; five sides, a pentagon; and six sides, a hexagon. This activity will help students become familiar with identifying and naming polygons by the number of sides they have. Make sure to provide positive feedback and encouragement throughout the activity.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is an interactive class activity where students will practice drawing polygons with up to 6 sides. Provide students with paper and drawing tools. Remind them that polygons are 2-dimensional shapes with straight sides. A triangle has 3 sides, a square has 4 equal sides, a pentagon has 5 sides, and a hexagon has 6 sides. Encourage them to use a ruler to make the sides straight. For differentiation, you can have more advanced students attempt to draw regular polygons (all sides and angles equal) while others may draw simple, irregular polygons. After drawing, students can count the sides together and discuss the shapes they've created. This hands-on activity will help solidify their understanding of polygons and their properties.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activity is designed to help students apply their knowledge of polygons by identifying them in the classroom environment. Encourage students to work in pairs to foster teamwork and communication. Provide a brief review of the shapes they should look for, such as triangles, squares, rectangles, pentagons, and hexagons. As they find objects that match these shapes, they should write them down on a list. After the hunt, regroup and have a discussion about the objects they found and the shapes they represent. This will help students understand the practical application of geometric shapes in everyday life. Possible variations of the activity could include drawing the objects, using digital cameras to take pictures of the shapes, or even creating a shape collage with the findings.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sz="1200">
                <a:latin typeface="Muli"/>
              </a:rPr>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sz="1200">
                <a:latin typeface="Muli"/>
              </a:rPr>
              <a:t>Click to edit Master text styles</a:t>
            </a:r>
          </a:p>
          <a:p>
            <a:pPr lvl="1"/>
            <a:r>
              <a:rPr lang="en-US" smtClean="0" sz="1200">
                <a:latin typeface="Muli"/>
              </a:rPr>
              <a:t>Second level</a:t>
            </a:r>
          </a:p>
          <a:p>
            <a:pPr lvl="2"/>
            <a:r>
              <a:rPr lang="en-US" smtClean="0" sz="1200">
                <a:latin typeface="Muli"/>
              </a:rPr>
              <a:t>Third level</a:t>
            </a:r>
          </a:p>
          <a:p>
            <a:pPr lvl="3"/>
            <a:r>
              <a:rPr lang="en-US" smtClean="0" sz="1200">
                <a:latin typeface="Muli"/>
              </a:rPr>
              <a:t>Fourth level</a:t>
            </a:r>
          </a:p>
          <a:p>
            <a:pPr lvl="4"/>
            <a:r>
              <a:rPr lang="en-US" smtClean="0" sz="1200">
                <a:latin typeface="Muli"/>
              </a:rPr>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notesSlide" Target="../notesSlides/notesSlide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 Id="rId4"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0"/>
            <a:ext cx="10515600" cy="914400"/>
          </a:xfrm>
          <a:prstGeom prst="rect">
            <a:avLst/>
          </a:prstGeom>
          <a:noFill/>
        </p:spPr>
        <p:txBody>
          <a:bodyPr wrap="square">
            <a:spAutoFit/>
          </a:bodyPr>
          <a:lstStyle/>
          <a:p>
            <a:r>
              <a:rPr sz="5400" b="1">
                <a:solidFill>
                  <a:srgbClr val="000000"/>
                </a:solidFill>
                <a:latin typeface="Muli"/>
              </a:rPr>
              <a:t>Name Polygons: Up To 6 Sides</a:t>
            </a:r>
          </a:p>
        </p:txBody>
      </p:sp>
      <p:sp>
        <p:nvSpPr>
          <p:cNvPr id="3" name="TextBox 2"/>
          <p:cNvSpPr txBox="1"/>
          <p:nvPr/>
        </p:nvSpPr>
        <p:spPr>
          <a:xfrm>
            <a:off x="914400" y="2194560"/>
            <a:ext cx="10515600" cy="457200"/>
          </a:xfrm>
          <a:prstGeom prst="rect">
            <a:avLst/>
          </a:prstGeom>
          <a:noFill/>
        </p:spPr>
        <p:txBody>
          <a:bodyPr wrap="square">
            <a:spAutoFit/>
          </a:bodyPr>
          <a:lstStyle/>
          <a:p>
            <a:r>
              <a:rPr>
                <a:latin typeface="Muli"/>
              </a:rPr>
              <a:t>Chapter: Two-dimensional shapes</a:t>
            </a:r>
          </a:p>
        </p:txBody>
      </p:sp>
      <p:sp>
        <p:nvSpPr>
          <p:cNvPr id="4" name="Rectangle 3"/>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oneScreen.png"/>
          <p:cNvPicPr>
            <a:picLocks noChangeAspect="1"/>
          </p:cNvPicPr>
          <p:nvPr/>
        </p:nvPicPr>
        <p:blipFill>
          <a:blip r:embed="rId2"/>
          <a:stretch>
            <a:fillRect/>
          </a:stretch>
        </p:blipFill>
        <p:spPr>
          <a:xfrm>
            <a:off x="10058400" y="6400800"/>
            <a:ext cx="1828800" cy="274320"/>
          </a:xfrm>
          <a:prstGeom prst="rect">
            <a:avLst/>
          </a:prstGeom>
        </p:spPr>
      </p:pic>
      <p:sp>
        <p:nvSpPr>
          <p:cNvPr id="6" name="TextBox 5"/>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Title Slide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name="Drawing Polygons: Let's Create Shapes!-cbf32101-1d9b-48af-9ae3-b84027fff342">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Drawing Polygons: Let'S Create Shapes!</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Draw a triangle with 3 straight sides</a:t>
            </a:r>
          </a:p>
          <a:p/>
          <a:p/>
          <a:p>
            <a:r>
              <a:rPr b="1">
                <a:solidFill>
                  <a:srgbClr val="7D00A8"/>
                </a:solidFill>
                <a:latin typeface="Muli"/>
              </a:rPr>
              <a:t>- Draw a square with 4 equal sides</a:t>
            </a:r>
          </a:p>
          <a:p/>
          <a:p/>
          <a:p>
            <a:r>
              <a:rPr b="1">
                <a:solidFill>
                  <a:srgbClr val="7D00A8"/>
                </a:solidFill>
                <a:latin typeface="Muli"/>
              </a:rPr>
              <a:t>- Draw a pentagon with 5 straight sides</a:t>
            </a:r>
          </a:p>
          <a:p/>
          <a:p/>
          <a:p>
            <a:r>
              <a:rPr b="1">
                <a:solidFill>
                  <a:srgbClr val="7D00A8"/>
                </a:solidFill>
                <a:latin typeface="Muli"/>
              </a:rPr>
              <a:t>- Draw a hexagon with 6 straight sides</a:t>
            </a:r>
          </a:p>
          <a:p/>
          <a:p/>
          <a:p/>
        </p:txBody>
      </p:sp>
      <p:pic>
        <p:nvPicPr>
          <p:cNvPr id="4" name="Picture 3" descr="children drawing geometric shapes with rulers3.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8</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name="Class Activity: Shape Hunt-b1a5edf5-f2de-40a5-87a9-e86dba364ffd">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Class Activity: Shape Hunt</a:t>
            </a:r>
          </a:p>
        </p:txBody>
      </p:sp>
      <p:sp>
        <p:nvSpPr>
          <p:cNvPr id="3" name="TextBox 2"/>
          <p:cNvSpPr txBox="1"/>
          <p:nvPr/>
        </p:nvSpPr>
        <p:spPr>
          <a:xfrm>
            <a:off x="914400" y="1371600"/>
            <a:ext cx="5943600" cy="4572000"/>
          </a:xfrm>
          <a:prstGeom prst="rect">
            <a:avLst/>
          </a:prstGeom>
          <a:noFill/>
        </p:spPr>
        <p:txBody>
          <a:bodyPr wrap="square">
            <a:spAutoFit/>
          </a:bodyPr>
          <a:lstStyle/>
          <a:p>
            <a:pPr>
              <a:defRPr b="1">
                <a:solidFill>
                  <a:srgbClr val="7D00A8"/>
                </a:solidFill>
              </a:defRPr>
            </a:pPr>
          </a:p>
          <a:p>
            <a:pPr>
              <a:defRPr b="1">
                <a:solidFill>
                  <a:srgbClr val="7D00A8"/>
                </a:solidFill>
              </a:defRPr>
            </a:pPr>
          </a:p>
          <a:p>
            <a:pPr>
              <a:defRPr b="1">
                <a:solidFill>
                  <a:srgbClr val="7D00A8"/>
                </a:solidFill>
              </a:defRPr>
            </a:pPr>
            <a:r>
              <a:t>- Explore the classroom on a shape hunt</a:t>
            </a:r>
          </a:p>
          <a:p/>
          <a:p>
            <a:pPr>
              <a:defRPr b="1">
                <a:solidFill>
                  <a:srgbClr val="7D00A8"/>
                </a:solidFill>
              </a:defRPr>
            </a:pPr>
          </a:p>
          <a:p>
            <a:pPr>
              <a:defRPr b="1">
                <a:solidFill>
                  <a:srgbClr val="7D00A8"/>
                </a:solidFill>
              </a:defRPr>
            </a:pPr>
            <a:r>
              <a:t>- Find objects matching learned shapes</a:t>
            </a:r>
          </a:p>
          <a:p/>
          <a:p>
            <a:pPr>
              <a:defRPr b="1">
                <a:solidFill>
                  <a:srgbClr val="7D00A8"/>
                </a:solidFill>
              </a:defRPr>
            </a:pPr>
          </a:p>
          <a:p>
            <a:pPr>
              <a:defRPr b="1">
                <a:solidFill>
                  <a:srgbClr val="7D00A8"/>
                </a:solidFill>
              </a:defRPr>
            </a:pPr>
            <a:r>
              <a:t>- Work with a buddy to list discoveries</a:t>
            </a:r>
          </a:p>
          <a:p>
            <a:r>
              <a:t>- Pairs encourage collaboration and communication</a:t>
            </a:r>
          </a:p>
          <a:p/>
          <a:p>
            <a:pPr>
              <a:defRPr b="1">
                <a:solidFill>
                  <a:srgbClr val="7D00A8"/>
                </a:solidFill>
              </a:defRPr>
            </a:pPr>
            <a:r>
              <a:t>- Discuss the shapes of objects found</a:t>
            </a:r>
          </a:p>
          <a:p>
            <a:r>
              <a:t>- This will help us see how shapes form our world</a:t>
            </a:r>
          </a:p>
          <a:p/>
          <a:p>
            <a:pPr>
              <a:defRPr b="1">
                <a:solidFill>
                  <a:srgbClr val="7D00A8"/>
                </a:solidFill>
              </a:defRPr>
            </a:pPr>
          </a:p>
        </p:txBody>
      </p:sp>
      <p:pic>
        <p:nvPicPr>
          <p:cNvPr id="5" name="Picture 4" descr="elementary math shape hunt activity3.jpg"/>
          <p:cNvPicPr>
            <a:picLocks noChangeAspect="1"/>
          </p:cNvPicPr>
          <p:nvPr/>
        </p:nvPicPr>
        <p:blipFill>
          <a:blip r:embed="rId2"/>
          <a:stretch>
            <a:fillRect/>
          </a:stretch>
        </p:blipFill>
        <p:spPr>
          <a:xfrm>
            <a:off x="6858000" y="1371600"/>
            <a:ext cx="4572000" cy="4572000"/>
          </a:xfrm>
          <a:prstGeom prst="rect">
            <a:avLst/>
          </a:prstGeom>
        </p:spPr>
      </p:pic>
      <p:sp>
        <p:nvSpPr>
          <p:cNvPr id="6" name="Rectangle 5"/>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oneScreen.png"/>
          <p:cNvPicPr>
            <a:picLocks noChangeAspect="1"/>
          </p:cNvPicPr>
          <p:nvPr/>
        </p:nvPicPr>
        <p:blipFill>
          <a:blip r:embed="rId4"/>
          <a:stretch>
            <a:fillRect/>
          </a:stretch>
        </p:blipFill>
        <p:spPr>
          <a:xfrm>
            <a:off x="10058400" y="6400800"/>
            <a:ext cx="1828800" cy="274320"/>
          </a:xfrm>
          <a:prstGeom prst="rect">
            <a:avLst/>
          </a:prstGeom>
        </p:spPr>
      </p:pic>
      <p:sp>
        <p:nvSpPr>
          <p:cNvPr id="8" name="TextBox 7"/>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name="Review and Goodbye!-edc2a4c4-bd34-4117-ab9f-5855416a6f3b">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Review And Goodbye!</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Celebrating our shape hunt</a:t>
            </a:r>
          </a:p>
          <a:p/>
          <a:p/>
          <a:p>
            <a:r>
              <a:rPr b="1">
                <a:solidFill>
                  <a:srgbClr val="7D00A8"/>
                </a:solidFill>
                <a:latin typeface="Muli"/>
              </a:rPr>
              <a:t>- Define a polygon together</a:t>
            </a:r>
          </a:p>
          <a:p>
            <a:r>
              <a:rPr>
                <a:latin typeface="Muli"/>
              </a:rPr>
              <a:t>- A shape with straight lines and no curves</a:t>
            </a:r>
          </a:p>
          <a:p/>
          <a:p>
            <a:r>
              <a:rPr b="1">
                <a:solidFill>
                  <a:srgbClr val="7D00A8"/>
                </a:solidFill>
                <a:latin typeface="Muli"/>
              </a:rPr>
              <a:t>- Shapes make our world fun</a:t>
            </a:r>
          </a:p>
          <a:p/>
          <a:p/>
          <a:p>
            <a:r>
              <a:rPr b="1">
                <a:solidFill>
                  <a:srgbClr val="7D00A8"/>
                </a:solidFill>
                <a:latin typeface="Muli"/>
              </a:rPr>
              <a:t>- Keep exploring shapes around you</a:t>
            </a:r>
          </a:p>
          <a:p>
            <a:r>
              <a:rPr>
                <a:latin typeface="Muli"/>
              </a:rPr>
              <a:t>- Look for polygons at home and outside</a:t>
            </a:r>
          </a:p>
          <a:p/>
          <a:p/>
        </p:txBody>
      </p:sp>
      <p:pic>
        <p:nvPicPr>
          <p:cNvPr id="4" name="Picture 3" descr="children math shapes2.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10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548640" y="457200"/>
            <a:ext cx="10972800" cy="914400"/>
          </a:xfrm>
        </p:spPr>
        <p:txBody>
          <a:bodyPr/>
          <a:lstStyle/>
          <a:p>
            <a:r>
              <a:rPr sz="4000" b="1">
                <a:solidFill>
                  <a:srgbClr val="000000"/>
                </a:solidFill>
                <a:latin typeface="Muli"/>
              </a:rPr>
              <a:t>Table of Contents</a:t>
            </a:r>
          </a:p>
        </p:txBody>
      </p:sp>
      <p:sp>
        <p:nvSpPr>
          <p:cNvPr id="3" name="NumberBullet01"/>
          <p:cNvSpPr/>
          <p:nvPr/>
        </p:nvSpPr>
        <p:spPr>
          <a:xfrm>
            <a:off x="1188720" y="182880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01</a:t>
            </a:r>
          </a:p>
        </p:txBody>
      </p:sp>
      <p:sp>
        <p:nvSpPr>
          <p:cNvPr id="4" name="TextBox 3"/>
          <p:cNvSpPr txBox="1"/>
          <p:nvPr/>
        </p:nvSpPr>
        <p:spPr>
          <a:xfrm>
            <a:off x="1645920" y="1828800"/>
            <a:ext cx="4572000" cy="457200"/>
          </a:xfrm>
          <a:prstGeom prst="rect">
            <a:avLst/>
          </a:prstGeom>
          <a:noFill/>
        </p:spPr>
        <p:txBody>
          <a:bodyPr wrap="none">
            <a:spAutoFit/>
          </a:bodyPr>
          <a:lstStyle/>
          <a:p>
            <a:r>
              <a:rPr>
                <a:latin typeface="Muli"/>
              </a:rPr>
              <a:t>Exploring Polygons with Up to 6 Sides</a:t>
            </a:r>
          </a:p>
        </p:txBody>
      </p:sp>
      <p:sp>
        <p:nvSpPr>
          <p:cNvPr id="5" name="NumberBullet02"/>
          <p:cNvSpPr/>
          <p:nvPr/>
        </p:nvSpPr>
        <p:spPr>
          <a:xfrm>
            <a:off x="1188720" y="237744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02</a:t>
            </a:r>
          </a:p>
        </p:txBody>
      </p:sp>
      <p:sp>
        <p:nvSpPr>
          <p:cNvPr id="6" name="TextBox 5"/>
          <p:cNvSpPr txBox="1"/>
          <p:nvPr/>
        </p:nvSpPr>
        <p:spPr>
          <a:xfrm>
            <a:off x="1645920" y="2377440"/>
            <a:ext cx="4572000" cy="457200"/>
          </a:xfrm>
          <a:prstGeom prst="rect">
            <a:avLst/>
          </a:prstGeom>
          <a:noFill/>
        </p:spPr>
        <p:txBody>
          <a:bodyPr wrap="none">
            <a:spAutoFit/>
          </a:bodyPr>
          <a:lstStyle/>
          <a:p>
            <a:r>
              <a:rPr>
                <a:latin typeface="Muli"/>
              </a:rPr>
              <a:t>Exploring Polygons: Shapes with Sides</a:t>
            </a:r>
          </a:p>
        </p:txBody>
      </p:sp>
      <p:sp>
        <p:nvSpPr>
          <p:cNvPr id="7" name="NumberBullet03"/>
          <p:cNvSpPr/>
          <p:nvPr/>
        </p:nvSpPr>
        <p:spPr>
          <a:xfrm>
            <a:off x="1188720" y="292608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03</a:t>
            </a:r>
          </a:p>
        </p:txBody>
      </p:sp>
      <p:sp>
        <p:nvSpPr>
          <p:cNvPr id="8" name="TextBox 7"/>
          <p:cNvSpPr txBox="1"/>
          <p:nvPr/>
        </p:nvSpPr>
        <p:spPr>
          <a:xfrm>
            <a:off x="1645920" y="2926080"/>
            <a:ext cx="4572000" cy="457200"/>
          </a:xfrm>
          <a:prstGeom prst="rect">
            <a:avLst/>
          </a:prstGeom>
          <a:noFill/>
        </p:spPr>
        <p:txBody>
          <a:bodyPr wrap="none">
            <a:spAutoFit/>
          </a:bodyPr>
          <a:lstStyle/>
          <a:p>
            <a:r>
              <a:rPr>
                <a:latin typeface="Muli"/>
              </a:rPr>
              <a:t>Exploring Triangles: A 3-Sided Polygon</a:t>
            </a:r>
          </a:p>
        </p:txBody>
      </p:sp>
      <p:sp>
        <p:nvSpPr>
          <p:cNvPr id="9" name="NumberBullet04"/>
          <p:cNvSpPr/>
          <p:nvPr/>
        </p:nvSpPr>
        <p:spPr>
          <a:xfrm>
            <a:off x="1188720" y="347472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04</a:t>
            </a:r>
          </a:p>
        </p:txBody>
      </p:sp>
      <p:sp>
        <p:nvSpPr>
          <p:cNvPr id="10" name="TextBox 9"/>
          <p:cNvSpPr txBox="1"/>
          <p:nvPr/>
        </p:nvSpPr>
        <p:spPr>
          <a:xfrm>
            <a:off x="1645920" y="3474720"/>
            <a:ext cx="4572000" cy="457200"/>
          </a:xfrm>
          <a:prstGeom prst="rect">
            <a:avLst/>
          </a:prstGeom>
          <a:noFill/>
        </p:spPr>
        <p:txBody>
          <a:bodyPr wrap="none">
            <a:spAutoFit/>
          </a:bodyPr>
          <a:lstStyle/>
          <a:p>
            <a:r>
              <a:rPr>
                <a:latin typeface="Muli"/>
              </a:rPr>
              <a:t>Exploring Quadrilaterals</a:t>
            </a:r>
          </a:p>
        </p:txBody>
      </p:sp>
      <p:sp>
        <p:nvSpPr>
          <p:cNvPr id="11" name="NumberBullet05"/>
          <p:cNvSpPr/>
          <p:nvPr/>
        </p:nvSpPr>
        <p:spPr>
          <a:xfrm>
            <a:off x="1188720" y="402336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05</a:t>
            </a:r>
          </a:p>
        </p:txBody>
      </p:sp>
      <p:sp>
        <p:nvSpPr>
          <p:cNvPr id="12" name="TextBox 11"/>
          <p:cNvSpPr txBox="1"/>
          <p:nvPr/>
        </p:nvSpPr>
        <p:spPr>
          <a:xfrm>
            <a:off x="1645920" y="4023360"/>
            <a:ext cx="4572000" cy="457200"/>
          </a:xfrm>
          <a:prstGeom prst="rect">
            <a:avLst/>
          </a:prstGeom>
          <a:noFill/>
        </p:spPr>
        <p:txBody>
          <a:bodyPr wrap="none">
            <a:spAutoFit/>
          </a:bodyPr>
          <a:lstStyle/>
          <a:p>
            <a:r>
              <a:rPr>
                <a:latin typeface="Muli"/>
              </a:rPr>
              <a:t>Exploring Pentagons</a:t>
            </a:r>
          </a:p>
        </p:txBody>
      </p:sp>
      <p:sp>
        <p:nvSpPr>
          <p:cNvPr id="13" name="NumberBullet06"/>
          <p:cNvSpPr/>
          <p:nvPr/>
        </p:nvSpPr>
        <p:spPr>
          <a:xfrm>
            <a:off x="1188720" y="457200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06</a:t>
            </a:r>
          </a:p>
        </p:txBody>
      </p:sp>
      <p:sp>
        <p:nvSpPr>
          <p:cNvPr id="14" name="TextBox 13"/>
          <p:cNvSpPr txBox="1"/>
          <p:nvPr/>
        </p:nvSpPr>
        <p:spPr>
          <a:xfrm>
            <a:off x="1645920" y="4572000"/>
            <a:ext cx="4572000" cy="457200"/>
          </a:xfrm>
          <a:prstGeom prst="rect">
            <a:avLst/>
          </a:prstGeom>
          <a:noFill/>
        </p:spPr>
        <p:txBody>
          <a:bodyPr wrap="none">
            <a:spAutoFit/>
          </a:bodyPr>
          <a:lstStyle/>
          <a:p>
            <a:r>
              <a:rPr>
                <a:latin typeface="Muli"/>
              </a:rPr>
              <a:t>Exploring Hexagons: A 6-Sided Polygon</a:t>
            </a:r>
          </a:p>
        </p:txBody>
      </p:sp>
      <p:sp>
        <p:nvSpPr>
          <p:cNvPr id="15" name="NumberBullet07"/>
          <p:cNvSpPr/>
          <p:nvPr/>
        </p:nvSpPr>
        <p:spPr>
          <a:xfrm>
            <a:off x="1188720" y="512064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07</a:t>
            </a:r>
          </a:p>
        </p:txBody>
      </p:sp>
      <p:sp>
        <p:nvSpPr>
          <p:cNvPr id="16" name="TextBox 15"/>
          <p:cNvSpPr txBox="1"/>
          <p:nvPr/>
        </p:nvSpPr>
        <p:spPr>
          <a:xfrm>
            <a:off x="1645920" y="5120640"/>
            <a:ext cx="4572000" cy="457200"/>
          </a:xfrm>
          <a:prstGeom prst="rect">
            <a:avLst/>
          </a:prstGeom>
          <a:noFill/>
        </p:spPr>
        <p:txBody>
          <a:bodyPr wrap="none">
            <a:spAutoFit/>
          </a:bodyPr>
          <a:lstStyle/>
          <a:p>
            <a:r>
              <a:rPr>
                <a:latin typeface="Muli"/>
              </a:rPr>
              <a:t>Identifying Polygons: How Many Sides?</a:t>
            </a:r>
          </a:p>
        </p:txBody>
      </p:sp>
      <p:sp>
        <p:nvSpPr>
          <p:cNvPr id="17" name="NumberBullet08"/>
          <p:cNvSpPr/>
          <p:nvPr/>
        </p:nvSpPr>
        <p:spPr>
          <a:xfrm>
            <a:off x="1188720" y="566928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08</a:t>
            </a:r>
          </a:p>
        </p:txBody>
      </p:sp>
      <p:sp>
        <p:nvSpPr>
          <p:cNvPr id="18" name="TextBox 17"/>
          <p:cNvSpPr txBox="1"/>
          <p:nvPr/>
        </p:nvSpPr>
        <p:spPr>
          <a:xfrm>
            <a:off x="1645920" y="5669280"/>
            <a:ext cx="4572000" cy="457200"/>
          </a:xfrm>
          <a:prstGeom prst="rect">
            <a:avLst/>
          </a:prstGeom>
          <a:noFill/>
        </p:spPr>
        <p:txBody>
          <a:bodyPr wrap="none">
            <a:spAutoFit/>
          </a:bodyPr>
          <a:lstStyle/>
          <a:p>
            <a:r>
              <a:rPr>
                <a:latin typeface="Muli"/>
              </a:rPr>
              <a:t>Drawing Polygons: Let's Create Shapes!</a:t>
            </a:r>
          </a:p>
        </p:txBody>
      </p:sp>
      <p:sp>
        <p:nvSpPr>
          <p:cNvPr id="19" name="NumberBullet09"/>
          <p:cNvSpPr/>
          <p:nvPr/>
        </p:nvSpPr>
        <p:spPr>
          <a:xfrm>
            <a:off x="6858000" y="182880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09</a:t>
            </a:r>
          </a:p>
        </p:txBody>
      </p:sp>
      <p:sp>
        <p:nvSpPr>
          <p:cNvPr id="20" name="TextBox 19"/>
          <p:cNvSpPr txBox="1"/>
          <p:nvPr/>
        </p:nvSpPr>
        <p:spPr>
          <a:xfrm>
            <a:off x="7315200" y="1828800"/>
            <a:ext cx="4572000" cy="457200"/>
          </a:xfrm>
          <a:prstGeom prst="rect">
            <a:avLst/>
          </a:prstGeom>
          <a:noFill/>
        </p:spPr>
        <p:txBody>
          <a:bodyPr wrap="none">
            <a:spAutoFit/>
          </a:bodyPr>
          <a:lstStyle/>
          <a:p>
            <a:r>
              <a:rPr>
                <a:latin typeface="Muli"/>
              </a:rPr>
              <a:t>Class Activity: Shape Hunt</a:t>
            </a:r>
          </a:p>
        </p:txBody>
      </p:sp>
      <p:sp>
        <p:nvSpPr>
          <p:cNvPr id="21" name="NumberBullet10"/>
          <p:cNvSpPr/>
          <p:nvPr/>
        </p:nvSpPr>
        <p:spPr>
          <a:xfrm>
            <a:off x="6858000" y="2377440"/>
            <a:ext cx="411480" cy="411480"/>
          </a:xfrm>
          <a:prstGeom prst="roundRect">
            <a:avLst>
              <a:gd name="adj" fmla="val 20000"/>
            </a:avLst>
          </a:prstGeom>
          <a:solidFill>
            <a:srgbClr val="7D00A8"/>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tIns="27432" wrap="none">
            <a:spAutoFit/>
          </a:bodyPr>
          <a:lstStyle/>
          <a:p>
            <a:pPr algn="ctr"/>
            <a:r>
              <a:rPr sz="1200">
                <a:solidFill>
                  <a:srgbClr val="FFFFFF"/>
                </a:solidFill>
                <a:latin typeface="Muli"/>
              </a:rPr>
              <a:t>10</a:t>
            </a:r>
          </a:p>
        </p:txBody>
      </p:sp>
      <p:sp>
        <p:nvSpPr>
          <p:cNvPr id="22" name="TextBox 21"/>
          <p:cNvSpPr txBox="1"/>
          <p:nvPr/>
        </p:nvSpPr>
        <p:spPr>
          <a:xfrm>
            <a:off x="7315200" y="2377440"/>
            <a:ext cx="4572000" cy="457200"/>
          </a:xfrm>
          <a:prstGeom prst="rect">
            <a:avLst/>
          </a:prstGeom>
          <a:noFill/>
        </p:spPr>
        <p:txBody>
          <a:bodyPr wrap="none">
            <a:spAutoFit/>
          </a:bodyPr>
          <a:lstStyle/>
          <a:p>
            <a:r>
              <a:rPr>
                <a:latin typeface="Muli"/>
              </a:rPr>
              <a:t>Review and Goodbye!</a:t>
            </a:r>
          </a:p>
        </p:txBody>
      </p:sp>
      <p:sp>
        <p:nvSpPr>
          <p:cNvPr id="23" name="Rectangle 22"/>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24" name="Picture 23" descr="oneScreen.png"/>
          <p:cNvPicPr>
            <a:picLocks noChangeAspect="1"/>
          </p:cNvPicPr>
          <p:nvPr/>
        </p:nvPicPr>
        <p:blipFill>
          <a:blip r:embed="rId2"/>
          <a:stretch>
            <a:fillRect/>
          </a:stretch>
        </p:blipFill>
        <p:spPr>
          <a:xfrm>
            <a:off x="10058400" y="6400800"/>
            <a:ext cx="1828800" cy="274320"/>
          </a:xfrm>
          <a:prstGeom prst="rect">
            <a:avLst/>
          </a:prstGeom>
        </p:spPr>
      </p:pic>
      <p:sp>
        <p:nvSpPr>
          <p:cNvPr id="25" name="TextBox 24"/>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Table of Contents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name="Exploring Polygons with Up to 6 Sides-0db00901-a7ce-497e-b077-e494c2c6579f">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Exploring Polygons With Up To 6 Sides</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What is a polygon?</a:t>
            </a:r>
          </a:p>
          <a:p>
            <a:r>
              <a:rPr>
                <a:latin typeface="Muli"/>
              </a:rPr>
              <a:t>- A shape with straight sides and no gaps</a:t>
            </a:r>
          </a:p>
          <a:p/>
          <a:p>
            <a:r>
              <a:rPr b="1">
                <a:solidFill>
                  <a:srgbClr val="7D00A8"/>
                </a:solidFill>
                <a:latin typeface="Muli"/>
              </a:rPr>
              <a:t>- Counting sides of shapes</a:t>
            </a:r>
          </a:p>
          <a:p>
            <a:r>
              <a:rPr>
                <a:latin typeface="Muli"/>
              </a:rPr>
              <a:t>- Let's count sides together: Triangle has 3 sides</a:t>
            </a:r>
          </a:p>
          <a:p/>
          <a:p>
            <a:r>
              <a:rPr b="1">
                <a:solidFill>
                  <a:srgbClr val="7D00A8"/>
                </a:solidFill>
                <a:latin typeface="Muli"/>
              </a:rPr>
              <a:t>- Polygons up to 6 sides</a:t>
            </a:r>
          </a:p>
          <a:p>
            <a:r>
              <a:rPr>
                <a:latin typeface="Muli"/>
              </a:rPr>
              <a:t>- We'll look at shapes from 3 to 6 sides</a:t>
            </a:r>
          </a:p>
          <a:p/>
          <a:p>
            <a:r>
              <a:rPr b="1">
                <a:solidFill>
                  <a:srgbClr val="7D00A8"/>
                </a:solidFill>
                <a:latin typeface="Muli"/>
              </a:rPr>
              <a:t>- Naming polygons correctly</a:t>
            </a:r>
          </a:p>
          <a:p>
            <a:r>
              <a:rPr>
                <a:latin typeface="Muli"/>
              </a:rPr>
              <a:t>- Learn names like triangle, rectangle, and hexagon</a:t>
            </a:r>
          </a:p>
          <a:p/>
          <a:p/>
        </p:txBody>
      </p:sp>
      <p:pic>
        <p:nvPicPr>
          <p:cNvPr id="4" name="Picture 3" descr="2D shapes educational chart polygons3.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name="Exploring Polygons: Shapes with Sides-c9a89fd2-38bc-47b5-bead-4de68dd66cb5">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Exploring Polygons: Shapes With Sides</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What is a Polygon?</a:t>
            </a:r>
          </a:p>
          <a:p>
            <a:r>
              <a:rPr>
                <a:latin typeface="Muli"/>
              </a:rPr>
              <a:t>- A flat shape with straight, fully closed sides</a:t>
            </a:r>
          </a:p>
          <a:p/>
          <a:p>
            <a:r>
              <a:rPr b="1">
                <a:solidFill>
                  <a:srgbClr val="7D00A8"/>
                </a:solidFill>
                <a:latin typeface="Muli"/>
              </a:rPr>
              <a:t>- Polygons have straight sides</a:t>
            </a:r>
          </a:p>
          <a:p/>
          <a:p/>
          <a:p>
            <a:r>
              <a:rPr b="1">
                <a:solidFill>
                  <a:srgbClr val="7D00A8"/>
                </a:solidFill>
                <a:latin typeface="Muli"/>
              </a:rPr>
              <a:t>- No curved sides allowed!</a:t>
            </a:r>
          </a:p>
          <a:p/>
          <a:p/>
          <a:p>
            <a:r>
              <a:rPr b="1">
                <a:solidFill>
                  <a:srgbClr val="7D00A8"/>
                </a:solidFill>
                <a:latin typeface="Muli"/>
              </a:rPr>
              <a:t>- Today's focus: Up to 6 sides</a:t>
            </a:r>
          </a:p>
          <a:p>
            <a:r>
              <a:rPr>
                <a:latin typeface="Muli"/>
              </a:rPr>
              <a:t>- We'll learn about shapes from triangles up to hexagons</a:t>
            </a:r>
          </a:p>
          <a:p/>
          <a:p/>
        </p:txBody>
      </p:sp>
      <p:pic>
        <p:nvPicPr>
          <p:cNvPr id="4" name="Picture 3" descr="educational polygon chart for second grade math2.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2</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name="Exploring Triangles: A 3-Sided Polygon-87c6b326-ca44-4328-a9dd-a28b482f0c61">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Exploring Triangles: A 3-Sided Polygon</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What is a triangle?</a:t>
            </a:r>
          </a:p>
          <a:p>
            <a:r>
              <a:rPr>
                <a:latin typeface="Muli"/>
              </a:rPr>
              <a:t>- A shape with three straight sides and three angles.</a:t>
            </a:r>
          </a:p>
          <a:p/>
          <a:p>
            <a:r>
              <a:rPr b="1">
                <a:solidFill>
                  <a:srgbClr val="7D00A8"/>
                </a:solidFill>
                <a:latin typeface="Muli"/>
              </a:rPr>
              <a:t>- Counting triangle sides</a:t>
            </a:r>
          </a:p>
          <a:p>
            <a:r>
              <a:rPr>
                <a:latin typeface="Muli"/>
              </a:rPr>
              <a:t>- Let's count: 1, 2, 3 sides together!</a:t>
            </a:r>
          </a:p>
          <a:p/>
          <a:p>
            <a:r>
              <a:rPr b="1">
                <a:solidFill>
                  <a:srgbClr val="7D00A8"/>
                </a:solidFill>
                <a:latin typeface="Muli"/>
              </a:rPr>
              <a:t>- Types of triangles</a:t>
            </a:r>
          </a:p>
          <a:p>
            <a:r>
              <a:rPr>
                <a:latin typeface="Muli"/>
              </a:rPr>
              <a:t>- Equilateral, isosceles, and scalene triangles.</a:t>
            </a:r>
          </a:p>
          <a:p/>
          <a:p>
            <a:r>
              <a:rPr b="1">
                <a:solidFill>
                  <a:srgbClr val="7D00A8"/>
                </a:solidFill>
                <a:latin typeface="Muli"/>
              </a:rPr>
              <a:t>- Triangle properties</a:t>
            </a:r>
          </a:p>
          <a:p/>
          <a:p/>
          <a:p/>
        </p:txBody>
      </p:sp>
      <p:pic>
        <p:nvPicPr>
          <p:cNvPr id="4" name="Picture 3" descr="types of triangles chart for kids3.pn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3</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name="Exploring Quadrilaterals-adf80153-bc0b-4f10-af3a-30e2b9f0d744">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Exploring Quadrilaterals</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Quadrilaterals have 4 sides</a:t>
            </a:r>
          </a:p>
          <a:p/>
          <a:p/>
          <a:p>
            <a:r>
              <a:rPr b="1">
                <a:solidFill>
                  <a:srgbClr val="7D00A8"/>
                </a:solidFill>
                <a:latin typeface="Muli"/>
              </a:rPr>
              <a:t>- Count sides of a square</a:t>
            </a:r>
          </a:p>
          <a:p>
            <a:r>
              <a:rPr>
                <a:latin typeface="Muli"/>
              </a:rPr>
              <a:t>- A square has 4 equal sides and 4 corners</a:t>
            </a:r>
          </a:p>
          <a:p/>
          <a:p>
            <a:r>
              <a:rPr b="1">
                <a:solidFill>
                  <a:srgbClr val="7D00A8"/>
                </a:solidFill>
                <a:latin typeface="Muli"/>
              </a:rPr>
              <a:t>- Count sides of a rectangle</a:t>
            </a:r>
          </a:p>
          <a:p>
            <a:r>
              <a:rPr>
                <a:latin typeface="Muli"/>
              </a:rPr>
              <a:t>- A rectangle also has 4 sides but different lengths</a:t>
            </a:r>
          </a:p>
          <a:p/>
          <a:p>
            <a:r>
              <a:rPr b="1">
                <a:solidFill>
                  <a:srgbClr val="7D00A8"/>
                </a:solidFill>
                <a:latin typeface="Muli"/>
              </a:rPr>
              <a:t>- Discover more quadrilaterals</a:t>
            </a:r>
          </a:p>
          <a:p>
            <a:r>
              <a:rPr>
                <a:latin typeface="Muli"/>
              </a:rPr>
              <a:t>- Think about shapes like trapezoids and kites</a:t>
            </a:r>
          </a:p>
          <a:p/>
          <a:p/>
        </p:txBody>
      </p:sp>
      <p:pic>
        <p:nvPicPr>
          <p:cNvPr id="4" name="Picture 3" descr="educational chart of quadrilaterals shapes for second grade2.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4</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name="Exploring Pentagons-8023aea7-ea2b-4380-9b59-576bcd68fe57">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Exploring Pentagons</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A pentagon has 5 sides</a:t>
            </a:r>
          </a:p>
          <a:p/>
          <a:p/>
          <a:p>
            <a:r>
              <a:rPr b="1">
                <a:solidFill>
                  <a:srgbClr val="7D00A8"/>
                </a:solidFill>
                <a:latin typeface="Muli"/>
              </a:rPr>
              <a:t>- Trace a pentagon's sides</a:t>
            </a:r>
          </a:p>
          <a:p>
            <a:r>
              <a:rPr>
                <a:latin typeface="Muli"/>
              </a:rPr>
              <a:t>- Use your finger to follow the edges</a:t>
            </a:r>
          </a:p>
          <a:p/>
          <a:p>
            <a:r>
              <a:rPr b="1">
                <a:solidFill>
                  <a:srgbClr val="7D00A8"/>
                </a:solidFill>
                <a:latin typeface="Muli"/>
              </a:rPr>
              <a:t>- Pentagons vary in appearance</a:t>
            </a:r>
          </a:p>
          <a:p>
            <a:r>
              <a:rPr>
                <a:latin typeface="Muli"/>
              </a:rPr>
              <a:t>- Some are regular with equal sides, others are not</a:t>
            </a:r>
          </a:p>
          <a:p/>
          <a:p>
            <a:r>
              <a:rPr b="1">
                <a:solidFill>
                  <a:srgbClr val="7D00A8"/>
                </a:solidFill>
                <a:latin typeface="Muli"/>
              </a:rPr>
              <a:t>- Recognize different pentagons</a:t>
            </a:r>
          </a:p>
          <a:p>
            <a:r>
              <a:rPr>
                <a:latin typeface="Muli"/>
              </a:rPr>
              <a:t>- Find pentagons in everyday objects</a:t>
            </a:r>
          </a:p>
          <a:p/>
          <a:p/>
        </p:txBody>
      </p:sp>
      <p:pic>
        <p:nvPicPr>
          <p:cNvPr id="4" name="Picture 3" descr="regular and irregular pentagons worksheet3.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name="Exploring Hexagons: A 6-Sided Polygon-0ef7c67c-8403-4397-a017-a67127e1add7">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Exploring Hexagons: A 6-Sided Polygon</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What is a hexagon?</a:t>
            </a:r>
          </a:p>
          <a:p>
            <a:r>
              <a:rPr>
                <a:latin typeface="Muli"/>
              </a:rPr>
              <a:t>- A shape with six straight sides and six angles</a:t>
            </a:r>
          </a:p>
          <a:p/>
          <a:p>
            <a:r>
              <a:rPr b="1">
                <a:solidFill>
                  <a:srgbClr val="7D00A8"/>
                </a:solidFill>
                <a:latin typeface="Muli"/>
              </a:rPr>
              <a:t>- Counting hexagon sides</a:t>
            </a:r>
          </a:p>
          <a:p>
            <a:r>
              <a:rPr>
                <a:latin typeface="Muli"/>
              </a:rPr>
              <a:t>- Let's look at a hexagon and count 1 to 6 together</a:t>
            </a:r>
          </a:p>
          <a:p/>
          <a:p>
            <a:r>
              <a:rPr b="1">
                <a:solidFill>
                  <a:srgbClr val="7D00A8"/>
                </a:solidFill>
                <a:latin typeface="Muli"/>
              </a:rPr>
              <a:t>- Hexagons in nature</a:t>
            </a:r>
          </a:p>
          <a:p>
            <a:r>
              <a:rPr>
                <a:latin typeface="Muli"/>
              </a:rPr>
              <a:t>- Honeycombs are natural examples of hexagons</a:t>
            </a:r>
          </a:p>
          <a:p/>
          <a:p>
            <a:r>
              <a:rPr b="1">
                <a:solidFill>
                  <a:srgbClr val="7D00A8"/>
                </a:solidFill>
                <a:latin typeface="Muli"/>
              </a:rPr>
              <a:t>- Drawing our own hexagons</a:t>
            </a:r>
          </a:p>
          <a:p>
            <a:r>
              <a:rPr>
                <a:latin typeface="Muli"/>
              </a:rPr>
              <a:t>- Use a ruler to make your hexagon with six equal sides</a:t>
            </a:r>
          </a:p>
          <a:p/>
          <a:p/>
        </p:txBody>
      </p:sp>
      <p:pic>
        <p:nvPicPr>
          <p:cNvPr id="4" name="Picture 3" descr="hexagon shape in honeycombs5.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6</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name="Identifying Polygons: How Many Sides?-e5ef4c5e-e173-4451-b56b-9838f1dc8c92">
    <p:spTree>
      <p:nvGrpSpPr>
        <p:cNvPr id="1" name=""/>
        <p:cNvGrpSpPr/>
        <p:nvPr/>
      </p:nvGrpSpPr>
      <p:grpSpPr/>
      <p:sp>
        <p:nvSpPr>
          <p:cNvPr id="2" name="TextBox 1"/>
          <p:cNvSpPr txBox="1"/>
          <p:nvPr/>
        </p:nvSpPr>
        <p:spPr>
          <a:xfrm>
            <a:off x="822960" y="457200"/>
            <a:ext cx="10515600" cy="914400"/>
          </a:xfrm>
          <a:prstGeom prst="rect">
            <a:avLst/>
          </a:prstGeom>
          <a:noFill/>
        </p:spPr>
        <p:txBody>
          <a:bodyPr wrap="square">
            <a:spAutoFit/>
          </a:bodyPr>
          <a:lstStyle/>
          <a:p>
            <a:r>
              <a:rPr sz="4000" b="1">
                <a:solidFill>
                  <a:srgbClr val="000000"/>
                </a:solidFill>
                <a:latin typeface="Muli"/>
              </a:rPr>
              <a:t>Identifying Polygons: How Many Sides?</a:t>
            </a:r>
          </a:p>
        </p:txBody>
      </p:sp>
      <p:sp>
        <p:nvSpPr>
          <p:cNvPr id="3" name="TextBox 2"/>
          <p:cNvSpPr txBox="1"/>
          <p:nvPr/>
        </p:nvSpPr>
        <p:spPr>
          <a:xfrm>
            <a:off x="914400" y="1371600"/>
            <a:ext cx="5943600" cy="4572000"/>
          </a:xfrm>
          <a:prstGeom prst="rect">
            <a:avLst/>
          </a:prstGeom>
          <a:noFill/>
        </p:spPr>
        <p:txBody>
          <a:bodyPr wrap="square">
            <a:spAutoFit/>
          </a:bodyPr>
          <a:lstStyle/>
          <a:p/>
          <a:p/>
          <a:p>
            <a:r>
              <a:rPr b="1">
                <a:solidFill>
                  <a:srgbClr val="7D00A8"/>
                </a:solidFill>
                <a:latin typeface="Muli"/>
              </a:rPr>
              <a:t>- Let's learn about polygons</a:t>
            </a:r>
          </a:p>
          <a:p/>
          <a:p/>
          <a:p>
            <a:r>
              <a:rPr b="1">
                <a:solidFill>
                  <a:srgbClr val="7D00A8"/>
                </a:solidFill>
                <a:latin typeface="Muli"/>
              </a:rPr>
              <a:t>- Count the sides together</a:t>
            </a:r>
          </a:p>
          <a:p>
            <a:r>
              <a:rPr>
                <a:latin typeface="Muli"/>
              </a:rPr>
              <a:t>- Look at the shape and count edges</a:t>
            </a:r>
          </a:p>
          <a:p/>
          <a:p>
            <a:r>
              <a:rPr b="1">
                <a:solidFill>
                  <a:srgbClr val="7D00A8"/>
                </a:solidFill>
                <a:latin typeface="Muli"/>
              </a:rPr>
              <a:t>- Guess the polygon game</a:t>
            </a:r>
          </a:p>
          <a:p>
            <a:r>
              <a:rPr>
                <a:latin typeface="Muli"/>
              </a:rPr>
              <a:t>- I'll show a shape, you guess its name</a:t>
            </a:r>
          </a:p>
          <a:p/>
          <a:p>
            <a:r>
              <a:rPr b="1">
                <a:solidFill>
                  <a:srgbClr val="7D00A8"/>
                </a:solidFill>
                <a:latin typeface="Muli"/>
              </a:rPr>
              <a:t>- Ready to play?</a:t>
            </a:r>
          </a:p>
          <a:p/>
          <a:p/>
          <a:p/>
        </p:txBody>
      </p:sp>
      <p:pic>
        <p:nvPicPr>
          <p:cNvPr id="4" name="Picture 3" descr="educational chart of polygons shapes names sides3.jpg"/>
          <p:cNvPicPr>
            <a:picLocks noChangeAspect="1"/>
          </p:cNvPicPr>
          <p:nvPr/>
        </p:nvPicPr>
        <p:blipFill>
          <a:blip r:embed="rId2"/>
          <a:stretch>
            <a:fillRect/>
          </a:stretch>
        </p:blipFill>
        <p:spPr>
          <a:xfrm>
            <a:off x="6858000" y="1371600"/>
            <a:ext cx="4572000" cy="4572000"/>
          </a:xfrm>
          <a:prstGeom prst="rect">
            <a:avLst/>
          </a:prstGeom>
        </p:spPr>
      </p:pic>
      <p:sp>
        <p:nvSpPr>
          <p:cNvPr id="5" name="Rectangle 4"/>
          <p:cNvSpPr/>
          <p:nvPr/>
        </p:nvSpPr>
        <p:spPr>
          <a:xfrm>
            <a:off x="0" y="0"/>
            <a:ext cx="12161520" cy="182880"/>
          </a:xfrm>
          <a:prstGeom prst="rect">
            <a:avLst/>
          </a:prstGeom>
          <a:solidFill>
            <a:srgbClr val="7D00A8"/>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oneScreen.png"/>
          <p:cNvPicPr>
            <a:picLocks noChangeAspect="1"/>
          </p:cNvPicPr>
          <p:nvPr/>
        </p:nvPicPr>
        <p:blipFill>
          <a:blip r:embed="rId4"/>
          <a:stretch>
            <a:fillRect/>
          </a:stretch>
        </p:blipFill>
        <p:spPr>
          <a:xfrm>
            <a:off x="10058400" y="6400800"/>
            <a:ext cx="1828800" cy="274320"/>
          </a:xfrm>
          <a:prstGeom prst="rect">
            <a:avLst/>
          </a:prstGeom>
        </p:spPr>
      </p:pic>
      <p:sp>
        <p:nvSpPr>
          <p:cNvPr id="7" name="TextBox 6"/>
          <p:cNvSpPr txBox="1"/>
          <p:nvPr/>
        </p:nvSpPr>
        <p:spPr>
          <a:xfrm>
            <a:off x="182880" y="6400800"/>
            <a:ext cx="10058400" cy="457200"/>
          </a:xfrm>
          <a:prstGeom prst="rect">
            <a:avLst/>
          </a:prstGeom>
          <a:noFill/>
        </p:spPr>
        <p:txBody>
          <a:bodyPr wrap="none">
            <a:spAutoFit/>
          </a:bodyPr>
          <a:lstStyle/>
          <a:p>
            <a:r>
              <a:rPr sz="1400">
                <a:solidFill>
                  <a:srgbClr val="000000"/>
                </a:solidFill>
                <a:latin typeface="Muli"/>
              </a:rPr>
              <a:t>Second grade | Math | Slide 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